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309" r:id="rId2"/>
    <p:sldId id="310" r:id="rId3"/>
    <p:sldId id="311" r:id="rId4"/>
    <p:sldId id="364" r:id="rId5"/>
    <p:sldId id="345" r:id="rId6"/>
    <p:sldId id="347" r:id="rId7"/>
    <p:sldId id="361" r:id="rId8"/>
    <p:sldId id="362" r:id="rId9"/>
    <p:sldId id="363" r:id="rId10"/>
    <p:sldId id="349" r:id="rId11"/>
    <p:sldId id="351" r:id="rId12"/>
    <p:sldId id="352" r:id="rId13"/>
    <p:sldId id="356" r:id="rId14"/>
    <p:sldId id="353" r:id="rId15"/>
    <p:sldId id="354" r:id="rId16"/>
    <p:sldId id="355" r:id="rId17"/>
    <p:sldId id="365" r:id="rId18"/>
    <p:sldId id="366" r:id="rId19"/>
    <p:sldId id="367" r:id="rId20"/>
    <p:sldId id="357" r:id="rId21"/>
    <p:sldId id="359" r:id="rId22"/>
    <p:sldId id="339" r:id="rId23"/>
    <p:sldId id="342" r:id="rId24"/>
    <p:sldId id="34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8691"/>
    <a:srgbClr val="51B04D"/>
    <a:srgbClr val="E1A71E"/>
    <a:srgbClr val="A14F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74423" autoAdjust="0"/>
  </p:normalViewPr>
  <p:slideViewPr>
    <p:cSldViewPr snapToGrid="0" snapToObjects="1">
      <p:cViewPr varScale="1">
        <p:scale>
          <a:sx n="54" d="100"/>
          <a:sy n="54" d="100"/>
        </p:scale>
        <p:origin x="-184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D35D0-6FFD-E348-A478-FFF84F17C318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AF9C4-0229-D641-84E4-11CE2EF8C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6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3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19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89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27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89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smtClean="0"/>
              <a:t>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48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48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2AF9C4-0229-D641-84E4-11CE2EF8C1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3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DBA3AA-09AF-44BC-9BCA-5B4EFA1CD1BF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92FC31-B707-4DB2-AC72-F1FA3B85988B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52A685-D1BD-4E2B-A48E-B7514CDD1EA5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F0EA8-5548-4317-9097-624108DD0DB7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B05EB5-1385-43B6-9FEA-B6EF79339C78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8BC09E-5902-450A-B0AA-D51E2C5BA7D5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1A414B-16B3-411F-839C-46964215C210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923ABE-CAD5-44B4-9DA3-F16FA9C45149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C1E1D7-45BD-4013-A00D-3F21038568B3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7FDD64-7C61-4A90-A374-0ADE725A65E7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6C00265-4ED8-4B93-9299-CFF35B2BF94B}" type="datetime1">
              <a:rPr lang="en-US" smtClean="0"/>
              <a:t>11/15/2014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B77369-7ADC-4240-9BD8-05A4E26828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6629401"/>
            <a:ext cx="91440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b="1" kern="1200" cap="none" spc="0" baseline="0">
          <a:ln w="1905"/>
          <a:solidFill>
            <a:schemeClr val="tx1"/>
          </a:solidFill>
          <a:effectLst>
            <a:reflection blurRad="12700" stA="50000" endPos="38000" dist="5000" dir="5400000" sy="-100000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95000"/>
              <a:lumOff val="5000"/>
            </a:schemeClr>
          </a:solidFill>
          <a:latin typeface="Gill Sans"/>
          <a:ea typeface="+mn-ea"/>
          <a:cs typeface="Gill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95000"/>
              <a:lumOff val="5000"/>
            </a:schemeClr>
          </a:solidFill>
          <a:latin typeface="Gill Sans"/>
          <a:ea typeface="+mn-ea"/>
          <a:cs typeface="Gill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Gill Sans"/>
          <a:ea typeface="+mn-ea"/>
          <a:cs typeface="Gill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Gill Sans"/>
          <a:ea typeface="+mn-ea"/>
          <a:cs typeface="Gill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Gill Sans"/>
          <a:ea typeface="+mn-ea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Refining MDA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 Support WSU’s Mission, </a:t>
            </a:r>
          </a:p>
          <a:p>
            <a:r>
              <a:rPr lang="en-US" dirty="0" smtClean="0"/>
              <a:t>To Drive Growth</a:t>
            </a:r>
          </a:p>
          <a:p>
            <a:r>
              <a:rPr lang="en-US" dirty="0" smtClean="0"/>
              <a:t>To Infuse Accountability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67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Enablers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544326"/>
              </p:ext>
            </p:extLst>
          </p:nvPr>
        </p:nvGraphicFramePr>
        <p:xfrm>
          <a:off x="457200" y="2127750"/>
          <a:ext cx="8405448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046"/>
                <a:gridCol w="1987062"/>
                <a:gridCol w="2268415"/>
                <a:gridCol w="237392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Endowment</a:t>
                      </a:r>
                    </a:p>
                    <a:p>
                      <a:pPr algn="ctr"/>
                      <a:r>
                        <a:rPr lang="en-US" dirty="0" smtClean="0"/>
                        <a:t>(Advancement)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Extramural</a:t>
                      </a:r>
                      <a:r>
                        <a:rPr lang="en-US" baseline="0" dirty="0" smtClean="0"/>
                        <a:t> Funding</a:t>
                      </a:r>
                    </a:p>
                    <a:p>
                      <a:pPr algn="ctr"/>
                      <a:r>
                        <a:rPr lang="en-US" baseline="0" dirty="0" smtClean="0"/>
                        <a:t>(Research)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Enrollment</a:t>
                      </a:r>
                    </a:p>
                    <a:p>
                      <a:pPr algn="ctr"/>
                      <a:r>
                        <a:rPr lang="en-US" dirty="0" smtClean="0"/>
                        <a:t>(Academic Programs)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Included?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(F&amp;A only)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Rationale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Restricted,</a:t>
                      </a:r>
                      <a:r>
                        <a:rPr lang="en-US" baseline="0" dirty="0" smtClean="0"/>
                        <a:t> Variable timing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Raises</a:t>
                      </a:r>
                      <a:r>
                        <a:rPr lang="en-US" baseline="0" dirty="0" smtClean="0"/>
                        <a:t> portfolio, key recruitment and retention tool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Key to growth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Incent</a:t>
                      </a:r>
                      <a:r>
                        <a:rPr lang="en-US" baseline="0" dirty="0" smtClean="0"/>
                        <a:t> mission consistent growth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118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Supporting Growth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786374"/>
              </p:ext>
            </p:extLst>
          </p:nvPr>
        </p:nvGraphicFramePr>
        <p:xfrm>
          <a:off x="457200" y="2127750"/>
          <a:ext cx="8405448" cy="339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046"/>
                <a:gridCol w="1987062"/>
                <a:gridCol w="2268415"/>
                <a:gridCol w="237392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Academic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Included?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Post-Transition</a:t>
                      </a:r>
                      <a:r>
                        <a:rPr lang="en-US" baseline="0" dirty="0" smtClean="0"/>
                        <a:t> - 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 unit revenues and direct</a:t>
                      </a:r>
                      <a:r>
                        <a:rPr lang="en-US" baseline="0" dirty="0" smtClean="0"/>
                        <a:t> expenses included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Excluded while being restructured to revenue neutral/positive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revenues and direct expenditures included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Rationale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Empower quality innovation of sustainable programs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Initially Managed outside model, Goals: quality service, minimizing aggregate</a:t>
                      </a:r>
                      <a:r>
                        <a:rPr lang="en-US" baseline="0" dirty="0" smtClean="0"/>
                        <a:t> subsidy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 expense key component of University sustainability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73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Performance Based Budget Model</a:t>
            </a:r>
          </a:p>
          <a:p>
            <a:pPr lvl="1"/>
            <a:r>
              <a:rPr lang="en-US" dirty="0" smtClean="0"/>
              <a:t>With involvement of all constituencies will:</a:t>
            </a:r>
          </a:p>
          <a:p>
            <a:pPr lvl="2"/>
            <a:r>
              <a:rPr lang="en-US" dirty="0" smtClean="0"/>
              <a:t>Establish accountability and transparency</a:t>
            </a:r>
          </a:p>
          <a:p>
            <a:pPr lvl="2"/>
            <a:r>
              <a:rPr lang="en-US" dirty="0" smtClean="0"/>
              <a:t>Define performance metrics for all units –and connect funding to those metrics</a:t>
            </a:r>
          </a:p>
          <a:p>
            <a:pPr lvl="2"/>
            <a:r>
              <a:rPr lang="en-US" dirty="0" smtClean="0"/>
              <a:t>Empower and incent innovation and investment at the unit level for each unit across the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05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Academic unit starts “in the red’ or “in the black”</a:t>
            </a:r>
          </a:p>
          <a:p>
            <a:r>
              <a:rPr lang="en-US" dirty="0" smtClean="0"/>
              <a:t>Provided a revenue target and a budget</a:t>
            </a:r>
          </a:p>
          <a:p>
            <a:r>
              <a:rPr lang="en-US" dirty="0"/>
              <a:t>Achieving revenue targets within provided budget ensures continuity of resources </a:t>
            </a:r>
          </a:p>
          <a:p>
            <a:r>
              <a:rPr lang="en-US" dirty="0" smtClean="0"/>
              <a:t>Exceeding revenue targets within provided budgets maximizes resources available to units to support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96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growth target: return to revenue level equal to 5-year best (2009 – 2013)</a:t>
            </a:r>
          </a:p>
          <a:p>
            <a:r>
              <a:rPr lang="en-US" dirty="0" smtClean="0"/>
              <a:t>Budget: Equal to actual unit expenses in the year highest revenue level achieved</a:t>
            </a:r>
          </a:p>
          <a:p>
            <a:r>
              <a:rPr lang="en-US" dirty="0" smtClean="0"/>
              <a:t>Growth beyond revenue targets returned to unit following a formula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568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Unit revenue target will have two components:</a:t>
            </a:r>
          </a:p>
          <a:p>
            <a:pPr lvl="1"/>
            <a:r>
              <a:rPr lang="en-US" dirty="0" smtClean="0"/>
              <a:t>X = base revenue target</a:t>
            </a:r>
          </a:p>
          <a:p>
            <a:pPr lvl="1"/>
            <a:r>
              <a:rPr lang="en-US" dirty="0" smtClean="0"/>
              <a:t>Y = “stretch” revenue target (X*1.09)</a:t>
            </a:r>
          </a:p>
          <a:p>
            <a:pPr lvl="1"/>
            <a:r>
              <a:rPr lang="en-US" dirty="0" smtClean="0"/>
              <a:t>Y-X = strategic investment</a:t>
            </a:r>
          </a:p>
          <a:p>
            <a:pPr lvl="1"/>
            <a:r>
              <a:rPr lang="en-US" dirty="0" smtClean="0"/>
              <a:t>Y-X pool is shared between unit and central administration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Additionally, if unit generates more than Y they receive 70% of any incremental revenue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During </a:t>
            </a:r>
            <a:r>
              <a:rPr lang="en-US" dirty="0"/>
              <a:t>viability stage </a:t>
            </a:r>
            <a:r>
              <a:rPr lang="en-US" dirty="0" smtClean="0"/>
              <a:t>latitude is provided with </a:t>
            </a:r>
            <a:r>
              <a:rPr lang="en-US" dirty="0"/>
              <a:t>clear metrics and timeline for reassessment of initiative including:</a:t>
            </a:r>
          </a:p>
          <a:p>
            <a:pPr lvl="1"/>
            <a:r>
              <a:rPr lang="en-US" dirty="0"/>
              <a:t>Quality, relevant need, sustainability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93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728383"/>
          </a:xfrm>
        </p:spPr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66985"/>
              </p:ext>
            </p:extLst>
          </p:nvPr>
        </p:nvGraphicFramePr>
        <p:xfrm>
          <a:off x="263769" y="1596231"/>
          <a:ext cx="4572001" cy="1333500"/>
        </p:xfrm>
        <a:graphic>
          <a:graphicData uri="http://schemas.openxmlformats.org/drawingml/2006/table">
            <a:tbl>
              <a:tblPr/>
              <a:tblGrid>
                <a:gridCol w="1299914"/>
                <a:gridCol w="248513"/>
                <a:gridCol w="1462403"/>
                <a:gridCol w="248513"/>
                <a:gridCol w="1312658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CEHS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$34,929,270.00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$29,759,753.00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-$5,169,517.00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$250,000 (P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to grow to $31.5M (for FY 16)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04554"/>
              </p:ext>
            </p:extLst>
          </p:nvPr>
        </p:nvGraphicFramePr>
        <p:xfrm>
          <a:off x="4167594" y="3073336"/>
          <a:ext cx="4572001" cy="1333500"/>
        </p:xfrm>
        <a:graphic>
          <a:graphicData uri="http://schemas.openxmlformats.org/drawingml/2006/table">
            <a:tbl>
              <a:tblPr/>
              <a:tblGrid>
                <a:gridCol w="1299914"/>
                <a:gridCol w="248513"/>
                <a:gridCol w="1462403"/>
                <a:gridCol w="248513"/>
                <a:gridCol w="1312658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$19,599,214.00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$16,506,692.00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-$3,092,522.00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$150,000 (P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to grow to $18.5M (for FY 16)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771222"/>
              </p:ext>
            </p:extLst>
          </p:nvPr>
        </p:nvGraphicFramePr>
        <p:xfrm>
          <a:off x="368745" y="4638401"/>
          <a:ext cx="4432300" cy="1333500"/>
        </p:xfrm>
        <a:graphic>
          <a:graphicData uri="http://schemas.openxmlformats.org/drawingml/2006/table">
            <a:tbl>
              <a:tblPr/>
              <a:tblGrid>
                <a:gridCol w="1310558"/>
                <a:gridCol w="248719"/>
                <a:gridCol w="1310558"/>
                <a:gridCol w="248719"/>
                <a:gridCol w="1313746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SOPP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$4,944,115.00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$4,662,896.00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-$281,219.00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$120,000 (P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to grow to $5.1M (for FY 16)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99538" y="1596231"/>
            <a:ext cx="3587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*: Investment shown, and associated growth target is only an example</a:t>
            </a:r>
          </a:p>
          <a:p>
            <a:r>
              <a:rPr lang="en-US" dirty="0" smtClean="0"/>
              <a:t>P</a:t>
            </a:r>
            <a:r>
              <a:rPr lang="en-US" baseline="30000" dirty="0" smtClean="0"/>
              <a:t>#</a:t>
            </a:r>
            <a:r>
              <a:rPr lang="en-US" dirty="0" smtClean="0"/>
              <a:t>: Indicates central investment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491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728383"/>
          </a:xfrm>
        </p:spPr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99538" y="1596231"/>
            <a:ext cx="3587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*: Investment shown, and associated growth target is only an example</a:t>
            </a:r>
          </a:p>
          <a:p>
            <a:r>
              <a:rPr lang="en-US" dirty="0" smtClean="0"/>
              <a:t>P</a:t>
            </a:r>
            <a:r>
              <a:rPr lang="en-US" baseline="30000" dirty="0" smtClean="0"/>
              <a:t>#</a:t>
            </a:r>
            <a:r>
              <a:rPr lang="en-US" dirty="0" smtClean="0"/>
              <a:t>: Indicates central investment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711701"/>
              </p:ext>
            </p:extLst>
          </p:nvPr>
        </p:nvGraphicFramePr>
        <p:xfrm>
          <a:off x="351649" y="1578611"/>
          <a:ext cx="4572001" cy="1333500"/>
        </p:xfrm>
        <a:graphic>
          <a:graphicData uri="http://schemas.openxmlformats.org/drawingml/2006/table">
            <a:tbl>
              <a:tblPr/>
              <a:tblGrid>
                <a:gridCol w="1299914"/>
                <a:gridCol w="248513"/>
                <a:gridCol w="1462403"/>
                <a:gridCol w="248513"/>
                <a:gridCol w="1312658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LAKE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$9,335,348.00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$8,415,505.00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-$919,843.00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$200,000 (P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to grow to $9.3M (for FY 16)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657790"/>
              </p:ext>
            </p:extLst>
          </p:nvPr>
        </p:nvGraphicFramePr>
        <p:xfrm>
          <a:off x="4272615" y="3108506"/>
          <a:ext cx="4432300" cy="1333500"/>
        </p:xfrm>
        <a:graphic>
          <a:graphicData uri="http://schemas.openxmlformats.org/drawingml/2006/table">
            <a:tbl>
              <a:tblPr/>
              <a:tblGrid>
                <a:gridCol w="1310558"/>
                <a:gridCol w="248719"/>
                <a:gridCol w="1310558"/>
                <a:gridCol w="248719"/>
                <a:gridCol w="1313746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$39,267,198.00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$34,616,500.00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-$4,650,698.00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302969"/>
              </p:ext>
            </p:extLst>
          </p:nvPr>
        </p:nvGraphicFramePr>
        <p:xfrm>
          <a:off x="333575" y="4673571"/>
          <a:ext cx="4432300" cy="1333500"/>
        </p:xfrm>
        <a:graphic>
          <a:graphicData uri="http://schemas.openxmlformats.org/drawingml/2006/table">
            <a:tbl>
              <a:tblPr/>
              <a:tblGrid>
                <a:gridCol w="1310558"/>
                <a:gridCol w="248719"/>
                <a:gridCol w="1310558"/>
                <a:gridCol w="248719"/>
                <a:gridCol w="1313746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CECS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$34,574,201.00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$34,574,201.00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656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6309"/>
            <a:ext cx="8229600" cy="728383"/>
          </a:xfrm>
        </p:spPr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890546"/>
              </p:ext>
            </p:extLst>
          </p:nvPr>
        </p:nvGraphicFramePr>
        <p:xfrm>
          <a:off x="298894" y="1666536"/>
          <a:ext cx="4572001" cy="1333500"/>
        </p:xfrm>
        <a:graphic>
          <a:graphicData uri="http://schemas.openxmlformats.org/drawingml/2006/table">
            <a:tbl>
              <a:tblPr/>
              <a:tblGrid>
                <a:gridCol w="1299914"/>
                <a:gridCol w="248513"/>
                <a:gridCol w="1462403"/>
                <a:gridCol w="248513"/>
                <a:gridCol w="1312658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RSCOB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$29,714,541.00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$29,608,287.00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-$106,254.00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3949"/>
              </p:ext>
            </p:extLst>
          </p:nvPr>
        </p:nvGraphicFramePr>
        <p:xfrm>
          <a:off x="4483635" y="3161261"/>
          <a:ext cx="4432300" cy="1333500"/>
        </p:xfrm>
        <a:graphic>
          <a:graphicData uri="http://schemas.openxmlformats.org/drawingml/2006/table">
            <a:tbl>
              <a:tblPr/>
              <a:tblGrid>
                <a:gridCol w="1310558"/>
                <a:gridCol w="248719"/>
                <a:gridCol w="1310558"/>
                <a:gridCol w="248719"/>
                <a:gridCol w="1313746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$45,665,009.00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$45,350,585.00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-$314,424.00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136108"/>
              </p:ext>
            </p:extLst>
          </p:nvPr>
        </p:nvGraphicFramePr>
        <p:xfrm>
          <a:off x="386819" y="4814251"/>
          <a:ext cx="4572001" cy="1333500"/>
        </p:xfrm>
        <a:graphic>
          <a:graphicData uri="http://schemas.openxmlformats.org/drawingml/2006/table">
            <a:tbl>
              <a:tblPr/>
              <a:tblGrid>
                <a:gridCol w="1299914"/>
                <a:gridCol w="248513"/>
                <a:gridCol w="1462403"/>
                <a:gridCol w="248513"/>
                <a:gridCol w="1312658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Year High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$54,681,110.00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$0.00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 Actual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Baseline +/-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$52,873,834.00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-$1,807,276.00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Based on growth goals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473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Academic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a unit may currently be below its baseline, it is not “in the red”.</a:t>
            </a:r>
          </a:p>
          <a:p>
            <a:pPr lvl="1"/>
            <a:r>
              <a:rPr lang="en-US" dirty="0" smtClean="0"/>
              <a:t>If it exceeds its base revenue target it can still benefit as discussed on slide 15</a:t>
            </a:r>
          </a:p>
          <a:p>
            <a:r>
              <a:rPr lang="en-US" dirty="0" smtClean="0"/>
              <a:t>Size of investment and associated growth expectation is situation specific</a:t>
            </a:r>
          </a:p>
          <a:p>
            <a:pPr lvl="1"/>
            <a:r>
              <a:rPr lang="en-US" dirty="0" smtClean="0"/>
              <a:t>Consider many factors: unit, initiative, type of resources needed,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6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MDA </a:t>
            </a:r>
            <a:r>
              <a:rPr lang="en-US" dirty="0" err="1" smtClean="0"/>
              <a:t>StE</a:t>
            </a:r>
            <a:r>
              <a:rPr lang="en-US" dirty="0" smtClean="0"/>
              <a:t>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Joanne Li, Chair – Dean RSCOB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Abrahamowicz</a:t>
            </a:r>
            <a:r>
              <a:rPr lang="en-US" dirty="0" smtClean="0"/>
              <a:t> – VP Student Affairs</a:t>
            </a:r>
          </a:p>
          <a:p>
            <a:r>
              <a:rPr lang="en-US" dirty="0" smtClean="0"/>
              <a:t>John Bale – Associate Dean BSOM</a:t>
            </a:r>
          </a:p>
          <a:p>
            <a:r>
              <a:rPr lang="en-US" dirty="0" smtClean="0"/>
              <a:t>Barb Bullock – AVP, Institutional Research</a:t>
            </a:r>
          </a:p>
          <a:p>
            <a:r>
              <a:rPr lang="en-US" dirty="0" smtClean="0"/>
              <a:t>Cassie Dorsten – Finance, Lake Campus</a:t>
            </a:r>
          </a:p>
          <a:p>
            <a:r>
              <a:rPr lang="en-US" dirty="0" smtClean="0"/>
              <a:t>Ryan </a:t>
            </a:r>
            <a:r>
              <a:rPr lang="en-US" dirty="0" err="1" smtClean="0"/>
              <a:t>Fendley</a:t>
            </a:r>
            <a:r>
              <a:rPr lang="en-US" dirty="0" smtClean="0"/>
              <a:t> – Office of the Provost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Krane</a:t>
            </a:r>
            <a:r>
              <a:rPr lang="en-US" dirty="0" smtClean="0"/>
              <a:t> – Faculty President, COSM</a:t>
            </a:r>
          </a:p>
          <a:p>
            <a:r>
              <a:rPr lang="en-US" dirty="0" err="1" smtClean="0"/>
              <a:t>Suganya</a:t>
            </a:r>
            <a:r>
              <a:rPr lang="en-US" dirty="0" smtClean="0"/>
              <a:t> </a:t>
            </a:r>
            <a:r>
              <a:rPr lang="en-US" dirty="0" err="1" smtClean="0"/>
              <a:t>Sundaram</a:t>
            </a:r>
            <a:r>
              <a:rPr lang="en-US" dirty="0" smtClean="0"/>
              <a:t> - BPRA</a:t>
            </a:r>
          </a:p>
          <a:p>
            <a:r>
              <a:rPr lang="en-US" dirty="0" smtClean="0"/>
              <a:t>Kristin </a:t>
            </a:r>
            <a:r>
              <a:rPr lang="en-US" dirty="0" err="1" smtClean="0"/>
              <a:t>Sobolik</a:t>
            </a:r>
            <a:r>
              <a:rPr lang="en-US" dirty="0" smtClean="0"/>
              <a:t> – Dean COLA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2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Support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modeling purposes support costs apportioned in the aggregate (one rate)</a:t>
            </a:r>
          </a:p>
          <a:p>
            <a:r>
              <a:rPr lang="en-US" dirty="0" smtClean="0"/>
              <a:t>Academic Unit participation in metric establishment and evaluation critical</a:t>
            </a:r>
          </a:p>
          <a:p>
            <a:pPr lvl="1"/>
            <a:r>
              <a:rPr lang="en-US" dirty="0" smtClean="0"/>
              <a:t>Changes the conversation from:</a:t>
            </a:r>
          </a:p>
          <a:p>
            <a:pPr lvl="2"/>
            <a:r>
              <a:rPr lang="en-US" dirty="0" smtClean="0"/>
              <a:t>“I don’t use it because I have my own.” </a:t>
            </a:r>
          </a:p>
          <a:p>
            <a:pPr lvl="2"/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“I’m not getting the service that I need and we need to fix this”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88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Model: Support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Presidential mandated review of all support units</a:t>
            </a:r>
          </a:p>
          <a:p>
            <a:r>
              <a:rPr lang="en-US" dirty="0" smtClean="0"/>
              <a:t>Coordinated by Provost’s Office and inclusive of all constituencies who are (or should be served) by the unit</a:t>
            </a:r>
          </a:p>
          <a:p>
            <a:r>
              <a:rPr lang="en-US" dirty="0" smtClean="0"/>
              <a:t>Focus of that review – three phased:</a:t>
            </a:r>
          </a:p>
          <a:p>
            <a:pPr lvl="1"/>
            <a:r>
              <a:rPr lang="en-US" dirty="0" smtClean="0"/>
              <a:t>What services does the university need the unit to provide?</a:t>
            </a:r>
          </a:p>
          <a:p>
            <a:pPr lvl="1"/>
            <a:r>
              <a:rPr lang="en-US" dirty="0" smtClean="0"/>
              <a:t>What metrics measure that service provision?</a:t>
            </a:r>
          </a:p>
          <a:p>
            <a:pPr lvl="1"/>
            <a:r>
              <a:rPr lang="en-US" dirty="0" smtClean="0"/>
              <a:t>Based on benchmarking peer institutions what are appropriate budgets to deliver the desired level of service?</a:t>
            </a:r>
          </a:p>
          <a:p>
            <a:r>
              <a:rPr lang="en-US" dirty="0" smtClean="0"/>
              <a:t>Begin 2015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407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Pace of growth not expected to be same for all.  Targets set in collaboration with each unit.</a:t>
            </a:r>
          </a:p>
          <a:p>
            <a:endParaRPr lang="en-US" dirty="0"/>
          </a:p>
          <a:p>
            <a:r>
              <a:rPr lang="en-US" dirty="0" smtClean="0"/>
              <a:t>Have developed a ladder strategy that provides a base, with an infusion of year-to-year funds, to achieve a revenue target.</a:t>
            </a:r>
          </a:p>
          <a:p>
            <a:endParaRPr lang="en-US" dirty="0"/>
          </a:p>
          <a:p>
            <a:r>
              <a:rPr lang="en-US" dirty="0" smtClean="0"/>
              <a:t>Once achieved – year-to-year funding converted to base.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820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Continue to share concept, gain feedback, make adjustments;</a:t>
            </a:r>
          </a:p>
          <a:p>
            <a:endParaRPr lang="en-US" dirty="0"/>
          </a:p>
          <a:p>
            <a:r>
              <a:rPr lang="en-US" dirty="0" smtClean="0"/>
              <a:t>Fiscal infrastructure is testing model to identify potential fiscal issues;</a:t>
            </a:r>
          </a:p>
          <a:p>
            <a:endParaRPr lang="en-US" dirty="0"/>
          </a:p>
          <a:p>
            <a:r>
              <a:rPr lang="en-US" dirty="0" smtClean="0"/>
              <a:t>Use FY 2015 to tweak initial step on ladder and get University community educated as to how this works, and what it means.</a:t>
            </a:r>
          </a:p>
          <a:p>
            <a:endParaRPr lang="en-US" dirty="0"/>
          </a:p>
          <a:p>
            <a:r>
              <a:rPr lang="en-US" dirty="0" smtClean="0"/>
              <a:t>Prepare for conversion to this model in 2016.</a:t>
            </a:r>
          </a:p>
          <a:p>
            <a:pPr lvl="1"/>
            <a:r>
              <a:rPr lang="en-US" dirty="0" smtClean="0"/>
              <a:t>Monitoring for unintended impacts;</a:t>
            </a:r>
          </a:p>
          <a:p>
            <a:pPr lvl="1"/>
            <a:r>
              <a:rPr lang="en-US" dirty="0" smtClean="0"/>
              <a:t>Mitigating those that are undesirable without penalty to the impacted unit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038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About the Concept?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01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Charge to the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Provost established the MDA Committee</a:t>
            </a:r>
          </a:p>
          <a:p>
            <a:r>
              <a:rPr lang="en-US" dirty="0" smtClean="0"/>
              <a:t>Charge:</a:t>
            </a:r>
          </a:p>
          <a:p>
            <a:pPr lvl="1"/>
            <a:r>
              <a:rPr lang="en-US" dirty="0" smtClean="0"/>
              <a:t>Align with guiding principles</a:t>
            </a:r>
          </a:p>
          <a:p>
            <a:pPr lvl="1"/>
            <a:r>
              <a:rPr lang="en-US" dirty="0" smtClean="0"/>
              <a:t>Identify issues (both real and perceived) </a:t>
            </a:r>
          </a:p>
          <a:p>
            <a:pPr lvl="1"/>
            <a:r>
              <a:rPr lang="en-US" dirty="0" smtClean="0"/>
              <a:t>Develop recommendations</a:t>
            </a:r>
          </a:p>
          <a:p>
            <a:r>
              <a:rPr lang="en-US" dirty="0" smtClean="0"/>
              <a:t>Determined:</a:t>
            </a:r>
          </a:p>
          <a:p>
            <a:pPr lvl="1"/>
            <a:r>
              <a:rPr lang="en-US" dirty="0" smtClean="0"/>
              <a:t>Old model replete with issues</a:t>
            </a:r>
          </a:p>
          <a:p>
            <a:pPr lvl="1"/>
            <a:r>
              <a:rPr lang="en-US" dirty="0" smtClean="0"/>
              <a:t>Easier to develop new model from scratch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0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Moment of Pragmatism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model is a panacea</a:t>
            </a:r>
          </a:p>
          <a:p>
            <a:r>
              <a:rPr lang="en-US" dirty="0" smtClean="0"/>
              <a:t>Iterative process</a:t>
            </a:r>
          </a:p>
          <a:p>
            <a:r>
              <a:rPr lang="en-US" dirty="0" smtClean="0"/>
              <a:t>Continual monitoring for unanticipated impacts</a:t>
            </a:r>
          </a:p>
          <a:p>
            <a:r>
              <a:rPr lang="en-US" dirty="0" smtClean="0"/>
              <a:t>Commitment to resolve such issues without penalty to impacted units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17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Goal and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Core Goal:</a:t>
            </a:r>
          </a:p>
          <a:p>
            <a:pPr lvl="1"/>
            <a:r>
              <a:rPr lang="en-US" dirty="0" smtClean="0"/>
              <a:t>Growth based on quality academic innovation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Fundamental Elements:</a:t>
            </a:r>
          </a:p>
          <a:p>
            <a:pPr lvl="1"/>
            <a:r>
              <a:rPr lang="en-US" dirty="0" smtClean="0"/>
              <a:t>Easy to understand and transparent</a:t>
            </a:r>
          </a:p>
          <a:p>
            <a:pPr lvl="1"/>
            <a:r>
              <a:rPr lang="en-US" dirty="0" smtClean="0"/>
              <a:t>Provide flexibility</a:t>
            </a:r>
            <a:endParaRPr lang="en-US" dirty="0"/>
          </a:p>
          <a:p>
            <a:pPr lvl="1"/>
            <a:r>
              <a:rPr lang="en-US" dirty="0" smtClean="0"/>
              <a:t>Support accountability for performance</a:t>
            </a:r>
          </a:p>
          <a:p>
            <a:pPr lvl="1"/>
            <a:r>
              <a:rPr lang="en-US" dirty="0" smtClean="0"/>
              <a:t>Incent calculated risk-taking</a:t>
            </a:r>
          </a:p>
          <a:p>
            <a:pPr lvl="1"/>
            <a:r>
              <a:rPr lang="en-US" dirty="0" smtClean="0"/>
              <a:t>Drive growth consistent with our mission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42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12" y="701748"/>
            <a:ext cx="7825562" cy="5869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2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Imperative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Ohio Workforce</a:t>
            </a:r>
          </a:p>
          <a:p>
            <a:pPr lvl="1"/>
            <a:r>
              <a:rPr lang="en-US" dirty="0"/>
              <a:t>Education key to </a:t>
            </a:r>
            <a:r>
              <a:rPr lang="en-US" dirty="0" smtClean="0"/>
              <a:t>growth</a:t>
            </a:r>
          </a:p>
          <a:p>
            <a:pPr lvl="1"/>
            <a:r>
              <a:rPr lang="en-US" dirty="0" smtClean="0"/>
              <a:t>Fewer HS graduates, more non-traditional students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Raider Country Revitalization</a:t>
            </a:r>
          </a:p>
          <a:p>
            <a:pPr lvl="1"/>
            <a:r>
              <a:rPr lang="en-US" dirty="0" smtClean="0"/>
              <a:t>First-generation college</a:t>
            </a:r>
          </a:p>
          <a:p>
            <a:pPr lvl="1"/>
            <a:r>
              <a:rPr lang="en-US" dirty="0" smtClean="0"/>
              <a:t>Re-tooling career paths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Academic Unit: A college or school</a:t>
            </a:r>
          </a:p>
          <a:p>
            <a:pPr lvl="1"/>
            <a:r>
              <a:rPr lang="en-US" dirty="0" smtClean="0"/>
              <a:t>BSOM, CONH, COLA</a:t>
            </a:r>
          </a:p>
          <a:p>
            <a:r>
              <a:rPr lang="en-US" dirty="0" smtClean="0"/>
              <a:t>Auxiliaries: Revenue Potential</a:t>
            </a:r>
          </a:p>
          <a:p>
            <a:pPr lvl="1"/>
            <a:r>
              <a:rPr lang="en-US" dirty="0" smtClean="0"/>
              <a:t>Bookstore, Hospitality Services, Nutter Center</a:t>
            </a:r>
          </a:p>
          <a:p>
            <a:r>
              <a:rPr lang="en-US" dirty="0" smtClean="0"/>
              <a:t>Support Unit: No Revenue Potential  </a:t>
            </a:r>
          </a:p>
          <a:p>
            <a:pPr lvl="1"/>
            <a:r>
              <a:rPr lang="en-US" dirty="0" smtClean="0"/>
              <a:t>Physical Plant, Admissions, General Counsel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21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&amp;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Academic Units:</a:t>
            </a:r>
          </a:p>
          <a:p>
            <a:pPr lvl="1"/>
            <a:r>
              <a:rPr lang="en-US" dirty="0" smtClean="0"/>
              <a:t>Performance measured relative to targets</a:t>
            </a:r>
          </a:p>
          <a:p>
            <a:pPr lvl="1"/>
            <a:r>
              <a:rPr lang="en-US" dirty="0" smtClean="0"/>
              <a:t>Unit flexibility for investment and growth</a:t>
            </a:r>
          </a:p>
          <a:p>
            <a:r>
              <a:rPr lang="en-US" dirty="0" smtClean="0"/>
              <a:t>Auxiliaries:</a:t>
            </a:r>
          </a:p>
          <a:p>
            <a:pPr lvl="1"/>
            <a:r>
              <a:rPr lang="en-US" dirty="0" smtClean="0"/>
              <a:t>Expectation for aggregate net revenue, after transformation</a:t>
            </a:r>
          </a:p>
          <a:p>
            <a:r>
              <a:rPr lang="en-US" dirty="0" smtClean="0"/>
              <a:t>Support Units:</a:t>
            </a:r>
          </a:p>
          <a:p>
            <a:pPr lvl="1"/>
            <a:r>
              <a:rPr lang="en-US" dirty="0" smtClean="0"/>
              <a:t>Alignment with mission, accountable to customers (i.e. students, academic units, administration)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7369-7ADC-4240-9BD8-05A4E26828B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284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10810</TotalTime>
  <Words>1354</Words>
  <Application>Microsoft Office PowerPoint</Application>
  <PresentationFormat>On-screen Show (4:3)</PresentationFormat>
  <Paragraphs>390</Paragraphs>
  <Slides>24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Refining MDA</vt:lpstr>
      <vt:lpstr>MDA StE Committee</vt:lpstr>
      <vt:lpstr>Charge to the Committee</vt:lpstr>
      <vt:lpstr>A Moment of Pragmatism</vt:lpstr>
      <vt:lpstr>Core Goal and Elements</vt:lpstr>
      <vt:lpstr>PowerPoint Presentation</vt:lpstr>
      <vt:lpstr>Growth Imperative</vt:lpstr>
      <vt:lpstr>Model Taxonomy</vt:lpstr>
      <vt:lpstr>Performance &amp; Accountability</vt:lpstr>
      <vt:lpstr>Growth Enablers</vt:lpstr>
      <vt:lpstr>Units Supporting Growth</vt:lpstr>
      <vt:lpstr>The Model</vt:lpstr>
      <vt:lpstr>The Model: Academic Units</vt:lpstr>
      <vt:lpstr>The Model: Academic Units</vt:lpstr>
      <vt:lpstr>The Model: Academic Units</vt:lpstr>
      <vt:lpstr>The Model: Academic Units</vt:lpstr>
      <vt:lpstr>The Model: Academic Units</vt:lpstr>
      <vt:lpstr>The Model: Academic Units</vt:lpstr>
      <vt:lpstr>The Model: Academic Units</vt:lpstr>
      <vt:lpstr>The Model: Support Units</vt:lpstr>
      <vt:lpstr>The Model: Support Units</vt:lpstr>
      <vt:lpstr>Implementation</vt:lpstr>
      <vt:lpstr>Next Steps</vt:lpstr>
      <vt:lpstr>Discussion</vt:lpstr>
    </vt:vector>
  </TitlesOfParts>
  <Company>Wright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far have we come? And where we are going?</dc:title>
  <dc:creator>Web Designer Wright State University</dc:creator>
  <cp:lastModifiedBy>WSUadm</cp:lastModifiedBy>
  <cp:revision>603</cp:revision>
  <cp:lastPrinted>2014-01-24T17:23:51Z</cp:lastPrinted>
  <dcterms:created xsi:type="dcterms:W3CDTF">2011-07-15T15:43:21Z</dcterms:created>
  <dcterms:modified xsi:type="dcterms:W3CDTF">2014-11-15T18:19:39Z</dcterms:modified>
</cp:coreProperties>
</file>