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sldIdLst>
    <p:sldId id="268" r:id="rId3"/>
    <p:sldId id="262" r:id="rId4"/>
    <p:sldId id="269" r:id="rId5"/>
    <p:sldId id="270" r:id="rId6"/>
    <p:sldId id="271" r:id="rId7"/>
    <p:sldId id="272" r:id="rId8"/>
    <p:sldId id="274" r:id="rId9"/>
    <p:sldId id="267" r:id="rId1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65" d="100"/>
          <a:sy n="65" d="100"/>
        </p:scale>
        <p:origin x="-2328" y="-10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20FD8-162A-CD4E-866F-1BE346AF03DE}" type="datetimeFigureOut">
              <a:rPr lang="en-US" smtClean="0"/>
              <a:t>4/11/2016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E9E25-82C9-694B-8CE2-592FEFC79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63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20FD8-162A-CD4E-866F-1BE346AF03DE}" type="datetimeFigureOut">
              <a:rPr lang="en-US" smtClean="0"/>
              <a:t>4/11/2016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E9E25-82C9-694B-8CE2-592FEFC79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8283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20FD8-162A-CD4E-866F-1BE346AF03DE}" type="datetimeFigureOut">
              <a:rPr lang="en-US" smtClean="0"/>
              <a:t>4/11/2016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E9E25-82C9-694B-8CE2-592FEFC79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4749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F0AFF-7D79-BA4C-A869-B43B0076370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08D3D-202C-364E-8D91-E777593805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08700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F0AFF-7D79-BA4C-A869-B43B0076370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08D3D-202C-364E-8D91-E777593805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4651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F0AFF-7D79-BA4C-A869-B43B0076370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08D3D-202C-364E-8D91-E777593805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67335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F0AFF-7D79-BA4C-A869-B43B0076370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08D3D-202C-364E-8D91-E777593805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0606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F0AFF-7D79-BA4C-A869-B43B0076370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08D3D-202C-364E-8D91-E777593805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10507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F0AFF-7D79-BA4C-A869-B43B0076370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08D3D-202C-364E-8D91-E777593805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98350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F0AFF-7D79-BA4C-A869-B43B0076370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08D3D-202C-364E-8D91-E777593805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16799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F0AFF-7D79-BA4C-A869-B43B0076370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08D3D-202C-364E-8D91-E777593805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09856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20FD8-162A-CD4E-866F-1BE346AF03DE}" type="datetimeFigureOut">
              <a:rPr lang="en-US" smtClean="0"/>
              <a:t>4/11/2016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E9E25-82C9-694B-8CE2-592FEFC79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4889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F0AFF-7D79-BA4C-A869-B43B0076370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08D3D-202C-364E-8D91-E777593805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8001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F0AFF-7D79-BA4C-A869-B43B0076370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08D3D-202C-364E-8D91-E777593805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2941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F0AFF-7D79-BA4C-A869-B43B0076370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08D3D-202C-364E-8D91-E777593805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2927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20FD8-162A-CD4E-866F-1BE346AF03DE}" type="datetimeFigureOut">
              <a:rPr lang="en-US" smtClean="0"/>
              <a:t>4/11/2016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E9E25-82C9-694B-8CE2-592FEFC79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7090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20FD8-162A-CD4E-866F-1BE346AF03DE}" type="datetimeFigureOut">
              <a:rPr lang="en-US" smtClean="0"/>
              <a:t>4/11/2016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E9E25-82C9-694B-8CE2-592FEFC79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9613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20FD8-162A-CD4E-866F-1BE346AF03DE}" type="datetimeFigureOut">
              <a:rPr lang="en-US" smtClean="0"/>
              <a:t>4/11/2016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E9E25-82C9-694B-8CE2-592FEFC79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7961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20FD8-162A-CD4E-866F-1BE346AF03DE}" type="datetimeFigureOut">
              <a:rPr lang="en-US" smtClean="0"/>
              <a:t>4/11/2016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E9E25-82C9-694B-8CE2-592FEFC79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1816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20FD8-162A-CD4E-866F-1BE346AF03DE}" type="datetimeFigureOut">
              <a:rPr lang="en-US" smtClean="0"/>
              <a:t>4/11/2016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E9E25-82C9-694B-8CE2-592FEFC79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2086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20FD8-162A-CD4E-866F-1BE346AF03DE}" type="datetimeFigureOut">
              <a:rPr lang="en-US" smtClean="0"/>
              <a:t>4/11/2016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E9E25-82C9-694B-8CE2-592FEFC79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986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20FD8-162A-CD4E-866F-1BE346AF03DE}" type="datetimeFigureOut">
              <a:rPr lang="en-US" smtClean="0"/>
              <a:t>4/11/2016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E9E25-82C9-694B-8CE2-592FEFC79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7556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320FD8-162A-CD4E-866F-1BE346AF03DE}" type="datetimeFigureOut">
              <a:rPr lang="en-US" smtClean="0"/>
              <a:t>4/11/2016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1E9E25-82C9-694B-8CE2-592FEFC79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70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0F0AFF-7D79-BA4C-A869-B43B0076370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108D3D-202C-364E-8D91-E777593805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178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61246965"/>
              </p:ext>
            </p:extLst>
          </p:nvPr>
        </p:nvGraphicFramePr>
        <p:xfrm>
          <a:off x="1769806" y="147484"/>
          <a:ext cx="5840361" cy="67391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Acrobat Document" r:id="rId3" imgW="5829261" imgH="7543646" progId="AcroExch.Document.7">
                  <p:embed/>
                </p:oleObj>
              </mc:Choice>
              <mc:Fallback>
                <p:oleObj name="Acrobat Document" r:id="rId3" imgW="5829261" imgH="7543646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769806" y="147484"/>
                        <a:ext cx="5840361" cy="67391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858629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457200" y="68261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Debate Season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57200" y="200817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March 1 - Super Tuesday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March 15 - Ohio Primary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July 18-21 – Republican National Convention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July 25-28 – Democratic National Convention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September 26 - Wright State University Presidential Debate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October 4 - Longwood University Vice Presidential Debate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October 9 - Washington University Presidential Debate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October 19 - University of Nevada Presidential Debate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November 8 - Election 2016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47212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457200" y="68261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Debate Season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57200" y="158048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rPr>
              <a:t>New courses in Communications,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rPr>
              <a:t> Political Science, History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baseline="0" dirty="0" smtClean="0">
                <a:solidFill>
                  <a:sysClr val="windowText" lastClr="000000"/>
                </a:solidFill>
                <a:latin typeface="Calibri"/>
              </a:rPr>
              <a:t>Panel discussions:</a:t>
            </a:r>
            <a:endParaRPr lang="en-US" sz="2400" baseline="0" dirty="0" smtClean="0">
              <a:solidFill>
                <a:sysClr val="windowText" lastClr="000000"/>
              </a:solidFill>
              <a:latin typeface="Calibri"/>
            </a:endParaRPr>
          </a:p>
          <a:p>
            <a:pPr lvl="1" indent="-342900">
              <a:buFont typeface="Courier New" panose="02070309020205020404" pitchFamily="49" charset="0"/>
              <a:buChar char="o"/>
              <a:defRPr/>
            </a:pP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rPr>
              <a:t>Role of Science and Mathematics in Democracy</a:t>
            </a:r>
          </a:p>
          <a:p>
            <a:pPr lvl="1" indent="-342900">
              <a:buFont typeface="Courier New" panose="02070309020205020404" pitchFamily="49" charset="0"/>
              <a:buChar char="o"/>
              <a:defRPr/>
            </a:pPr>
            <a:r>
              <a:rPr lang="en-US" sz="2400" noProof="0" dirty="0" smtClean="0">
                <a:solidFill>
                  <a:sysClr val="windowText" lastClr="000000"/>
                </a:solidFill>
                <a:latin typeface="Calibri"/>
              </a:rPr>
              <a:t>Outbreaks, Public Health and Public Policy</a:t>
            </a:r>
          </a:p>
          <a:p>
            <a:pPr>
              <a:defRPr/>
            </a:pPr>
            <a:r>
              <a:rPr lang="en-US" sz="2800" dirty="0" smtClean="0">
                <a:solidFill>
                  <a:sysClr val="windowText" lastClr="000000"/>
                </a:solidFill>
                <a:latin typeface="Calibri"/>
              </a:rPr>
              <a:t>Wright Vote in partnership with League of Women Voters</a:t>
            </a:r>
          </a:p>
          <a:p>
            <a:pPr>
              <a:defRPr/>
            </a:pPr>
            <a:r>
              <a:rPr lang="en-US" sz="2800" dirty="0" smtClean="0">
                <a:solidFill>
                  <a:sysClr val="windowText" lastClr="000000"/>
                </a:solidFill>
                <a:latin typeface="Calibri"/>
              </a:rPr>
              <a:t>K-12 initiatives</a:t>
            </a:r>
          </a:p>
          <a:p>
            <a:pPr lvl="1">
              <a:buFont typeface="Courier New" panose="02070309020205020404" pitchFamily="49" charset="0"/>
              <a:buChar char="o"/>
              <a:defRPr/>
            </a:pPr>
            <a:r>
              <a:rPr lang="en-US" sz="2400" dirty="0" smtClean="0">
                <a:solidFill>
                  <a:sysClr val="windowText" lastClr="000000"/>
                </a:solidFill>
                <a:latin typeface="Calibri"/>
              </a:rPr>
              <a:t>Think TV</a:t>
            </a:r>
          </a:p>
          <a:p>
            <a:pPr lvl="1">
              <a:buFont typeface="Courier New" panose="02070309020205020404" pitchFamily="49" charset="0"/>
              <a:buChar char="o"/>
              <a:defRPr/>
            </a:pPr>
            <a:r>
              <a:rPr lang="en-US" sz="2400" dirty="0" smtClean="0">
                <a:solidFill>
                  <a:sysClr val="windowText" lastClr="000000"/>
                </a:solidFill>
                <a:latin typeface="Calibri"/>
              </a:rPr>
              <a:t>Ohio Department of Education</a:t>
            </a:r>
          </a:p>
        </p:txBody>
      </p:sp>
    </p:spTree>
    <p:extLst>
      <p:ext uri="{BB962C8B-B14F-4D97-AF65-F5344CB8AC3E}">
        <p14:creationId xmlns:p14="http://schemas.microsoft.com/office/powerpoint/2010/main" val="6688248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457200" y="68261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Debate Season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57200" y="158048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rPr>
              <a:t>WWSU election show hosted by faculty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 smtClean="0">
                <a:solidFill>
                  <a:sysClr val="windowText" lastClr="000000"/>
                </a:solidFill>
                <a:latin typeface="Calibri"/>
              </a:rPr>
              <a:t>Film series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 smtClean="0">
                <a:solidFill>
                  <a:sysClr val="windowText" lastClr="000000"/>
                </a:solidFill>
                <a:latin typeface="Calibri"/>
              </a:rPr>
              <a:t>Mock Debates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 smtClean="0">
                <a:solidFill>
                  <a:sysClr val="windowText" lastClr="000000"/>
                </a:solidFill>
                <a:latin typeface="Calibri"/>
              </a:rPr>
              <a:t>Student Volunteers</a:t>
            </a:r>
          </a:p>
          <a:p>
            <a:pPr lvl="1" indent="-342900">
              <a:buFont typeface="Courier New" panose="02070309020205020404" pitchFamily="49" charset="0"/>
              <a:buChar char="o"/>
              <a:defRPr/>
            </a:pPr>
            <a:r>
              <a:rPr lang="en-US" sz="2400" dirty="0" smtClean="0">
                <a:solidFill>
                  <a:sysClr val="windowText" lastClr="000000"/>
                </a:solidFill>
                <a:latin typeface="Calibri"/>
              </a:rPr>
              <a:t>Communications</a:t>
            </a:r>
          </a:p>
          <a:p>
            <a:pPr lvl="1" indent="-342900">
              <a:buFont typeface="Courier New" panose="02070309020205020404" pitchFamily="49" charset="0"/>
              <a:buChar char="o"/>
              <a:defRPr/>
            </a:pPr>
            <a:r>
              <a:rPr lang="en-US" sz="2400" dirty="0" smtClean="0">
                <a:solidFill>
                  <a:sysClr val="windowText" lastClr="000000"/>
                </a:solidFill>
                <a:latin typeface="Calibri"/>
              </a:rPr>
              <a:t>Social Media</a:t>
            </a:r>
          </a:p>
          <a:p>
            <a:pPr lvl="1" indent="-342900">
              <a:buFont typeface="Courier New" panose="02070309020205020404" pitchFamily="49" charset="0"/>
              <a:buChar char="o"/>
              <a:defRPr/>
            </a:pPr>
            <a:r>
              <a:rPr lang="en-US" sz="2400" dirty="0" smtClean="0">
                <a:solidFill>
                  <a:sysClr val="windowText" lastClr="000000"/>
                </a:solidFill>
                <a:latin typeface="Calibri"/>
              </a:rPr>
              <a:t>Criminal Justice</a:t>
            </a:r>
          </a:p>
          <a:p>
            <a:pPr lvl="1" indent="-342900">
              <a:buFont typeface="Courier New" panose="02070309020205020404" pitchFamily="49" charset="0"/>
              <a:buChar char="o"/>
              <a:defRPr/>
            </a:pPr>
            <a:r>
              <a:rPr lang="en-US" sz="2400" dirty="0" smtClean="0">
                <a:solidFill>
                  <a:sysClr val="windowText" lastClr="000000"/>
                </a:solidFill>
                <a:latin typeface="Calibri"/>
              </a:rPr>
              <a:t>Computer Science</a:t>
            </a:r>
          </a:p>
          <a:p>
            <a:pPr lvl="1" indent="-342900">
              <a:buFont typeface="Courier New" panose="02070309020205020404" pitchFamily="49" charset="0"/>
              <a:buChar char="o"/>
              <a:defRPr/>
            </a:pPr>
            <a:r>
              <a:rPr lang="en-US" sz="2400" dirty="0" smtClean="0">
                <a:solidFill>
                  <a:sysClr val="windowText" lastClr="000000"/>
                </a:solidFill>
                <a:latin typeface="Calibri"/>
              </a:rPr>
              <a:t>At large</a:t>
            </a:r>
          </a:p>
          <a:p>
            <a:pPr marL="400050" lvl="1" indent="0">
              <a:buNone/>
              <a:defRPr/>
            </a:pPr>
            <a:endParaRPr lang="en-US" sz="2000" dirty="0" smtClean="0">
              <a:solidFill>
                <a:sysClr val="windowText" lastClr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164413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457200" y="68261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Debate Season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57200" y="158048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rPr>
              <a:t>Community Engagement</a:t>
            </a:r>
          </a:p>
          <a:p>
            <a:pPr lvl="1" indent="-342900">
              <a:buFont typeface="Courier New" panose="02070309020205020404" pitchFamily="49" charset="0"/>
              <a:buChar char="o"/>
              <a:defRPr/>
            </a:pPr>
            <a:r>
              <a:rPr lang="en-US" sz="2400" dirty="0" smtClean="0">
                <a:solidFill>
                  <a:sysClr val="windowText" lastClr="000000"/>
                </a:solidFill>
                <a:latin typeface="Calibri"/>
              </a:rPr>
              <a:t>Host Committee</a:t>
            </a:r>
          </a:p>
          <a:p>
            <a:pPr lvl="1" indent="-342900">
              <a:buFont typeface="Courier New" panose="02070309020205020404" pitchFamily="49" charset="0"/>
              <a:buChar char="o"/>
              <a:defRPr/>
            </a:pPr>
            <a:r>
              <a:rPr lang="en-US" sz="2400" dirty="0" smtClean="0">
                <a:solidFill>
                  <a:sysClr val="windowText" lastClr="000000"/>
                </a:solidFill>
                <a:latin typeface="Calibri"/>
              </a:rPr>
              <a:t>Hosting national/international media</a:t>
            </a:r>
          </a:p>
          <a:p>
            <a:pPr lvl="1" indent="-342900">
              <a:buFont typeface="Courier New" panose="02070309020205020404" pitchFamily="49" charset="0"/>
              <a:buChar char="o"/>
              <a:defRPr/>
            </a:pPr>
            <a:r>
              <a:rPr lang="en-US" sz="2400" dirty="0" smtClean="0">
                <a:solidFill>
                  <a:sysClr val="windowText" lastClr="000000"/>
                </a:solidFill>
                <a:latin typeface="Calibri"/>
              </a:rPr>
              <a:t>Hosting Commission on Presidential Debates</a:t>
            </a:r>
          </a:p>
          <a:p>
            <a:pPr lvl="1" indent="-342900">
              <a:buFont typeface="Courier New" panose="02070309020205020404" pitchFamily="49" charset="0"/>
              <a:buChar char="o"/>
              <a:defRPr/>
            </a:pPr>
            <a:r>
              <a:rPr lang="en-US" sz="2400" dirty="0" smtClean="0">
                <a:solidFill>
                  <a:sysClr val="windowText" lastClr="000000"/>
                </a:solidFill>
                <a:latin typeface="Calibri"/>
              </a:rPr>
              <a:t>Raider Country Issues Forums</a:t>
            </a:r>
          </a:p>
          <a:p>
            <a:pPr lvl="1" indent="-342900">
              <a:buFont typeface="Courier New" panose="02070309020205020404" pitchFamily="49" charset="0"/>
              <a:buChar char="o"/>
              <a:defRPr/>
            </a:pPr>
            <a:r>
              <a:rPr lang="en-US" sz="2400" dirty="0" smtClean="0">
                <a:solidFill>
                  <a:sysClr val="windowText" lastClr="000000"/>
                </a:solidFill>
                <a:latin typeface="Calibri"/>
              </a:rPr>
              <a:t>SOCHE</a:t>
            </a:r>
          </a:p>
          <a:p>
            <a:pPr lvl="1" indent="-342900">
              <a:buFont typeface="Courier New" panose="02070309020205020404" pitchFamily="49" charset="0"/>
              <a:buChar char="o"/>
              <a:defRPr/>
            </a:pPr>
            <a:r>
              <a:rPr lang="en-US" sz="2400" dirty="0" smtClean="0">
                <a:solidFill>
                  <a:sysClr val="windowText" lastClr="000000"/>
                </a:solidFill>
                <a:latin typeface="Calibri"/>
              </a:rPr>
              <a:t>Alumni Watch Parties</a:t>
            </a:r>
          </a:p>
          <a:p>
            <a:pPr lvl="1" indent="-342900">
              <a:buFont typeface="Courier New" panose="02070309020205020404" pitchFamily="49" charset="0"/>
              <a:buChar char="o"/>
              <a:defRPr/>
            </a:pPr>
            <a:r>
              <a:rPr lang="en-US" sz="2400" dirty="0" smtClean="0">
                <a:solidFill>
                  <a:sysClr val="windowText" lastClr="000000"/>
                </a:solidFill>
                <a:latin typeface="Calibri"/>
              </a:rPr>
              <a:t>Student Watch Parties</a:t>
            </a:r>
          </a:p>
          <a:p>
            <a:pPr lvl="1" indent="-342900">
              <a:buFont typeface="Courier New" panose="02070309020205020404" pitchFamily="49" charset="0"/>
              <a:buChar char="o"/>
              <a:defRPr/>
            </a:pPr>
            <a:r>
              <a:rPr lang="en-US" sz="2400" dirty="0" smtClean="0">
                <a:solidFill>
                  <a:sysClr val="windowText" lastClr="000000"/>
                </a:solidFill>
                <a:latin typeface="Calibri"/>
              </a:rPr>
              <a:t>Faculty Watch Parties</a:t>
            </a:r>
          </a:p>
          <a:p>
            <a:pPr lvl="1" indent="-342900">
              <a:buFont typeface="Courier New" panose="02070309020205020404" pitchFamily="49" charset="0"/>
              <a:buChar char="o"/>
              <a:defRPr/>
            </a:pPr>
            <a:endParaRPr lang="en-US" sz="2400" dirty="0" smtClean="0">
              <a:solidFill>
                <a:sysClr val="windowText" lastClr="000000"/>
              </a:solidFill>
              <a:latin typeface="Calibri"/>
            </a:endParaRPr>
          </a:p>
          <a:p>
            <a:pPr lvl="1" indent="-342900">
              <a:buFont typeface="Courier New" panose="02070309020205020404" pitchFamily="49" charset="0"/>
              <a:buChar char="o"/>
              <a:defRPr/>
            </a:pPr>
            <a:endParaRPr lang="en-US" sz="1600" dirty="0" smtClean="0">
              <a:solidFill>
                <a:sysClr val="windowText" lastClr="000000"/>
              </a:solidFill>
              <a:latin typeface="Calibri"/>
            </a:endParaRPr>
          </a:p>
          <a:p>
            <a:pPr marL="400050" lvl="1" indent="0">
              <a:buNone/>
              <a:defRPr/>
            </a:pPr>
            <a:endParaRPr lang="en-US" sz="2000" dirty="0" smtClean="0">
              <a:solidFill>
                <a:sysClr val="windowText" lastClr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168377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457200" y="68261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ysClr val="windowText" lastClr="000000"/>
                </a:solidFill>
                <a:latin typeface="Calibri"/>
              </a:rPr>
              <a:t>Funding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57200" y="1890188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 smtClean="0">
                <a:solidFill>
                  <a:sysClr val="windowText" lastClr="000000"/>
                </a:solidFill>
                <a:latin typeface="Calibri"/>
              </a:rPr>
              <a:t>Cost Recovery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 smtClean="0">
                <a:solidFill>
                  <a:sysClr val="windowText" lastClr="000000"/>
                </a:solidFill>
                <a:latin typeface="Calibri"/>
              </a:rPr>
              <a:t>State Appropriations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 err="1" smtClean="0">
                <a:solidFill>
                  <a:sysClr val="windowText" lastClr="000000"/>
                </a:solidFill>
                <a:latin typeface="Calibri"/>
              </a:rPr>
              <a:t>JobsOHIO</a:t>
            </a:r>
            <a:endParaRPr lang="en-US" sz="2800" dirty="0" smtClean="0">
              <a:solidFill>
                <a:sysClr val="windowText" lastClr="000000"/>
              </a:solidFill>
              <a:latin typeface="Calibri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 smtClean="0">
                <a:solidFill>
                  <a:sysClr val="windowText" lastClr="000000"/>
                </a:solidFill>
                <a:latin typeface="Calibri"/>
              </a:rPr>
              <a:t>In-kind support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 smtClean="0">
                <a:solidFill>
                  <a:sysClr val="windowText" lastClr="000000"/>
                </a:solidFill>
                <a:latin typeface="Calibri"/>
              </a:rPr>
              <a:t>Corporate/Private Sponsorships</a:t>
            </a:r>
            <a:endParaRPr lang="en-US" sz="2400" dirty="0" smtClean="0">
              <a:solidFill>
                <a:sysClr val="windowText" lastClr="000000"/>
              </a:solidFill>
              <a:latin typeface="Calibri"/>
            </a:endParaRPr>
          </a:p>
          <a:p>
            <a:pPr lvl="1" indent="-342900">
              <a:buFont typeface="Courier New" panose="02070309020205020404" pitchFamily="49" charset="0"/>
              <a:buChar char="o"/>
              <a:defRPr/>
            </a:pPr>
            <a:endParaRPr lang="en-US" sz="2400" dirty="0" smtClean="0">
              <a:solidFill>
                <a:sysClr val="windowText" lastClr="000000"/>
              </a:solidFill>
              <a:latin typeface="Calibri"/>
            </a:endParaRPr>
          </a:p>
          <a:p>
            <a:pPr lvl="1" indent="-342900">
              <a:buFont typeface="Courier New" panose="02070309020205020404" pitchFamily="49" charset="0"/>
              <a:buChar char="o"/>
              <a:defRPr/>
            </a:pPr>
            <a:endParaRPr lang="en-US" sz="1600" dirty="0" smtClean="0">
              <a:solidFill>
                <a:sysClr val="windowText" lastClr="000000"/>
              </a:solidFill>
              <a:latin typeface="Calibri"/>
            </a:endParaRPr>
          </a:p>
          <a:p>
            <a:pPr marL="400050" lvl="1" indent="0">
              <a:buNone/>
              <a:defRPr/>
            </a:pPr>
            <a:endParaRPr lang="en-US" sz="2000" dirty="0" smtClean="0">
              <a:solidFill>
                <a:sysClr val="windowText" lastClr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351571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su core footprint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53" t="2576" r="6286" b="-2576"/>
          <a:stretch/>
        </p:blipFill>
        <p:spPr>
          <a:xfrm>
            <a:off x="0" y="2208"/>
            <a:ext cx="9144000" cy="6572470"/>
          </a:xfrm>
          <a:prstGeom prst="rect">
            <a:avLst/>
          </a:prstGeom>
        </p:spPr>
      </p:pic>
      <p:sp>
        <p:nvSpPr>
          <p:cNvPr id="5" name="Left Arrow 4"/>
          <p:cNvSpPr/>
          <p:nvPr/>
        </p:nvSpPr>
        <p:spPr>
          <a:xfrm>
            <a:off x="860139" y="4726052"/>
            <a:ext cx="562708" cy="257200"/>
          </a:xfrm>
          <a:prstGeom prst="leftArrow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Left Arrow 5"/>
          <p:cNvSpPr/>
          <p:nvPr/>
        </p:nvSpPr>
        <p:spPr>
          <a:xfrm>
            <a:off x="2354999" y="4726052"/>
            <a:ext cx="562708" cy="257200"/>
          </a:xfrm>
          <a:prstGeom prst="leftArrow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Left Arrow 6"/>
          <p:cNvSpPr/>
          <p:nvPr/>
        </p:nvSpPr>
        <p:spPr>
          <a:xfrm>
            <a:off x="3392323" y="4726052"/>
            <a:ext cx="562708" cy="257200"/>
          </a:xfrm>
          <a:prstGeom prst="leftArrow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Left Arrow 7"/>
          <p:cNvSpPr/>
          <p:nvPr/>
        </p:nvSpPr>
        <p:spPr>
          <a:xfrm rot="9458417">
            <a:off x="4469507" y="1736101"/>
            <a:ext cx="562708" cy="257200"/>
          </a:xfrm>
          <a:prstGeom prst="leftArrow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Left Arrow 8"/>
          <p:cNvSpPr/>
          <p:nvPr/>
        </p:nvSpPr>
        <p:spPr>
          <a:xfrm rot="11082124">
            <a:off x="6048201" y="417947"/>
            <a:ext cx="562708" cy="257200"/>
          </a:xfrm>
          <a:prstGeom prst="leftArrow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Left Arrow 9"/>
          <p:cNvSpPr/>
          <p:nvPr/>
        </p:nvSpPr>
        <p:spPr>
          <a:xfrm rot="915625">
            <a:off x="5083912" y="302359"/>
            <a:ext cx="562708" cy="257200"/>
          </a:xfrm>
          <a:prstGeom prst="leftArrow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Left Arrow 10"/>
          <p:cNvSpPr/>
          <p:nvPr/>
        </p:nvSpPr>
        <p:spPr>
          <a:xfrm rot="9747612">
            <a:off x="7395252" y="283550"/>
            <a:ext cx="562708" cy="257200"/>
          </a:xfrm>
          <a:prstGeom prst="leftArrow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702278" y="1344877"/>
            <a:ext cx="8681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</a:rPr>
              <a:t>X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5192988" y="2748826"/>
            <a:ext cx="2749229" cy="2009376"/>
          </a:xfrm>
          <a:custGeom>
            <a:avLst/>
            <a:gdLst>
              <a:gd name="connsiteX0" fmla="*/ 225083 w 2749229"/>
              <a:gd name="connsiteY0" fmla="*/ 1977226 h 2009376"/>
              <a:gd name="connsiteX1" fmla="*/ 257238 w 2749229"/>
              <a:gd name="connsiteY1" fmla="*/ 1414601 h 2009376"/>
              <a:gd name="connsiteX2" fmla="*/ 0 w 2749229"/>
              <a:gd name="connsiteY2" fmla="*/ 996651 h 2009376"/>
              <a:gd name="connsiteX3" fmla="*/ 659172 w 2749229"/>
              <a:gd name="connsiteY3" fmla="*/ 401875 h 2009376"/>
              <a:gd name="connsiteX4" fmla="*/ 1446963 w 2749229"/>
              <a:gd name="connsiteY4" fmla="*/ 450100 h 2009376"/>
              <a:gd name="connsiteX5" fmla="*/ 1977516 w 2749229"/>
              <a:gd name="connsiteY5" fmla="*/ 0 h 2009376"/>
              <a:gd name="connsiteX6" fmla="*/ 2749229 w 2749229"/>
              <a:gd name="connsiteY6" fmla="*/ 851976 h 2009376"/>
              <a:gd name="connsiteX7" fmla="*/ 2218676 w 2749229"/>
              <a:gd name="connsiteY7" fmla="*/ 1269926 h 2009376"/>
              <a:gd name="connsiteX8" fmla="*/ 1720278 w 2749229"/>
              <a:gd name="connsiteY8" fmla="*/ 1478901 h 2009376"/>
              <a:gd name="connsiteX9" fmla="*/ 1318344 w 2749229"/>
              <a:gd name="connsiteY9" fmla="*/ 1575351 h 2009376"/>
              <a:gd name="connsiteX10" fmla="*/ 1173648 w 2749229"/>
              <a:gd name="connsiteY10" fmla="*/ 1768251 h 2009376"/>
              <a:gd name="connsiteX11" fmla="*/ 1077183 w 2749229"/>
              <a:gd name="connsiteY11" fmla="*/ 2009376 h 2009376"/>
              <a:gd name="connsiteX12" fmla="*/ 225083 w 2749229"/>
              <a:gd name="connsiteY12" fmla="*/ 1977226 h 2009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749229" h="2009376">
                <a:moveTo>
                  <a:pt x="225083" y="1977226"/>
                </a:moveTo>
                <a:lnTo>
                  <a:pt x="257238" y="1414601"/>
                </a:lnTo>
                <a:lnTo>
                  <a:pt x="0" y="996651"/>
                </a:lnTo>
                <a:lnTo>
                  <a:pt x="659172" y="401875"/>
                </a:lnTo>
                <a:lnTo>
                  <a:pt x="1446963" y="450100"/>
                </a:lnTo>
                <a:lnTo>
                  <a:pt x="1977516" y="0"/>
                </a:lnTo>
                <a:lnTo>
                  <a:pt x="2749229" y="851976"/>
                </a:lnTo>
                <a:lnTo>
                  <a:pt x="2218676" y="1269926"/>
                </a:lnTo>
                <a:lnTo>
                  <a:pt x="1720278" y="1478901"/>
                </a:lnTo>
                <a:lnTo>
                  <a:pt x="1318344" y="1575351"/>
                </a:lnTo>
                <a:lnTo>
                  <a:pt x="1173648" y="1768251"/>
                </a:lnTo>
                <a:lnTo>
                  <a:pt x="1077183" y="2009376"/>
                </a:lnTo>
                <a:lnTo>
                  <a:pt x="225083" y="1977226"/>
                </a:lnTo>
                <a:close/>
              </a:path>
            </a:pathLst>
          </a:custGeom>
          <a:solidFill>
            <a:schemeClr val="tx2">
              <a:lumMod val="60000"/>
              <a:lumOff val="40000"/>
              <a:alpha val="20000"/>
            </a:schemeClr>
          </a:solidFill>
          <a:ln w="3492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2797461" y="4902877"/>
            <a:ext cx="418012" cy="273275"/>
          </a:xfrm>
          <a:custGeom>
            <a:avLst/>
            <a:gdLst>
              <a:gd name="connsiteX0" fmla="*/ 0 w 418012"/>
              <a:gd name="connsiteY0" fmla="*/ 0 h 273275"/>
              <a:gd name="connsiteX1" fmla="*/ 0 w 418012"/>
              <a:gd name="connsiteY1" fmla="*/ 0 h 273275"/>
              <a:gd name="connsiteX2" fmla="*/ 401934 w 418012"/>
              <a:gd name="connsiteY2" fmla="*/ 0 h 273275"/>
              <a:gd name="connsiteX3" fmla="*/ 418012 w 418012"/>
              <a:gd name="connsiteY3" fmla="*/ 257200 h 273275"/>
              <a:gd name="connsiteX4" fmla="*/ 16077 w 418012"/>
              <a:gd name="connsiteY4" fmla="*/ 273275 h 273275"/>
              <a:gd name="connsiteX5" fmla="*/ 0 w 418012"/>
              <a:gd name="connsiteY5" fmla="*/ 0 h 273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8012" h="273275">
                <a:moveTo>
                  <a:pt x="0" y="0"/>
                </a:moveTo>
                <a:lnTo>
                  <a:pt x="0" y="0"/>
                </a:lnTo>
                <a:lnTo>
                  <a:pt x="401934" y="0"/>
                </a:lnTo>
                <a:lnTo>
                  <a:pt x="418012" y="257200"/>
                </a:lnTo>
                <a:lnTo>
                  <a:pt x="16077" y="27327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  <a:alpha val="20000"/>
            </a:schemeClr>
          </a:solidFill>
          <a:ln w="317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Line Callout 1 15"/>
          <p:cNvSpPr/>
          <p:nvPr/>
        </p:nvSpPr>
        <p:spPr>
          <a:xfrm>
            <a:off x="3757718" y="2861351"/>
            <a:ext cx="1302266" cy="675150"/>
          </a:xfrm>
          <a:prstGeom prst="borderCallout1">
            <a:avLst>
              <a:gd name="adj1" fmla="val 54044"/>
              <a:gd name="adj2" fmla="val 108022"/>
              <a:gd name="adj3" fmla="val 96954"/>
              <a:gd name="adj4" fmla="val 174964"/>
            </a:avLst>
          </a:prstGeom>
          <a:solidFill>
            <a:schemeClr val="tx2">
              <a:lumMod val="60000"/>
              <a:lumOff val="40000"/>
            </a:schemeClr>
          </a:solidFill>
          <a:ln w="254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black"/>
                </a:solidFill>
              </a:rPr>
              <a:t>Debate Perimeter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7" name="Line Callout 1 16"/>
          <p:cNvSpPr/>
          <p:nvPr/>
        </p:nvSpPr>
        <p:spPr>
          <a:xfrm>
            <a:off x="3556416" y="5312477"/>
            <a:ext cx="1302266" cy="675150"/>
          </a:xfrm>
          <a:prstGeom prst="borderCallout1">
            <a:avLst>
              <a:gd name="adj1" fmla="val 20711"/>
              <a:gd name="adj2" fmla="val -8027"/>
              <a:gd name="adj3" fmla="val -41141"/>
              <a:gd name="adj4" fmla="val -43555"/>
            </a:avLst>
          </a:prstGeom>
          <a:solidFill>
            <a:schemeClr val="accent4">
              <a:lumMod val="60000"/>
              <a:lumOff val="40000"/>
            </a:schemeClr>
          </a:solidFill>
          <a:ln w="254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black"/>
                </a:solidFill>
              </a:rPr>
              <a:t>Free Speech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8" name="Line Callout 1 17"/>
          <p:cNvSpPr/>
          <p:nvPr/>
        </p:nvSpPr>
        <p:spPr>
          <a:xfrm>
            <a:off x="1052733" y="923087"/>
            <a:ext cx="1302266" cy="675150"/>
          </a:xfrm>
          <a:prstGeom prst="borderCallout1">
            <a:avLst>
              <a:gd name="adj1" fmla="val 54044"/>
              <a:gd name="adj2" fmla="val 108022"/>
              <a:gd name="adj3" fmla="val -41141"/>
              <a:gd name="adj4" fmla="val 318174"/>
            </a:avLst>
          </a:prstGeom>
          <a:solidFill>
            <a:srgbClr val="FFFF00"/>
          </a:solidFill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black"/>
                </a:solidFill>
              </a:rPr>
              <a:t>Traffic Flows</a:t>
            </a:r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2524146" y="1638737"/>
            <a:ext cx="1784587" cy="167805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2186521" y="1791137"/>
            <a:ext cx="1205802" cy="279024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6038606" y="890023"/>
            <a:ext cx="8681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</a:rPr>
              <a:t>X</a:t>
            </a:r>
            <a:endParaRPr lang="en-US" sz="5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097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1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2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6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00"/>
                            </p:stCondLst>
                            <p:childTnLst>
                              <p:par>
                                <p:cTn id="78" presetID="9" presetClass="exit" presetSubtype="0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9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9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2" dur="5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9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5" dur="5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3" grpId="0"/>
      <p:bldP spid="13" grpId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24" grpId="0"/>
      <p:bldP spid="24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07981522"/>
              </p:ext>
            </p:extLst>
          </p:nvPr>
        </p:nvGraphicFramePr>
        <p:xfrm>
          <a:off x="1769806" y="147484"/>
          <a:ext cx="5840361" cy="67391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" name="Acrobat Document" r:id="rId3" imgW="5829261" imgH="7543646" progId="AcroExch.Document.7">
                  <p:embed/>
                </p:oleObj>
              </mc:Choice>
              <mc:Fallback>
                <p:oleObj name="Acrobat Document" r:id="rId3" imgW="5829261" imgH="7543646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769806" y="147484"/>
                        <a:ext cx="5840361" cy="67391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36335952"/>
      </p:ext>
    </p:extLst>
  </p:cSld>
  <p:clrMapOvr>
    <a:masterClrMapping/>
  </p:clrMapOvr>
</p:sld>
</file>

<file path=ppt/theme/theme1.xml><?xml version="1.0" encoding="utf-8"?>
<a:theme xmlns:a="http://schemas.openxmlformats.org/drawingml/2006/main" name="Debate_PowerPoin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Debate_PowerPoint</Template>
  <TotalTime>35</TotalTime>
  <Words>174</Words>
  <Application>Microsoft Office PowerPoint</Application>
  <PresentationFormat>On-screen Show (4:3)</PresentationFormat>
  <Paragraphs>52</Paragraphs>
  <Slides>8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Debate_PowerPoint</vt:lpstr>
      <vt:lpstr>Office Theme</vt:lpstr>
      <vt:lpstr>Acrobat 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DEBATE 2016</dc:title>
  <dc:creator>WSU</dc:creator>
  <cp:lastModifiedBy>WSUadm</cp:lastModifiedBy>
  <cp:revision>9</cp:revision>
  <dcterms:created xsi:type="dcterms:W3CDTF">2015-12-14T16:24:17Z</dcterms:created>
  <dcterms:modified xsi:type="dcterms:W3CDTF">2016-04-11T13:41:23Z</dcterms:modified>
</cp:coreProperties>
</file>