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3" r:id="rId3"/>
    <p:sldId id="271" r:id="rId4"/>
    <p:sldId id="270" r:id="rId5"/>
    <p:sldId id="265" r:id="rId6"/>
    <p:sldId id="267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Gabbard" initials="SG" lastIdx="0" clrIdx="0">
    <p:extLst>
      <p:ext uri="{19B8F6BF-5375-455C-9EA6-DF929625EA0E}">
        <p15:presenceInfo xmlns:p15="http://schemas.microsoft.com/office/powerpoint/2012/main" userId="S-1-5-21-3811751313-801919670-1839263679-569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D23-8227-7941-BC78-8C1D47E5D4E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4391-D13F-6E46-921A-886B1AA2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D23-8227-7941-BC78-8C1D47E5D4E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4391-D13F-6E46-921A-886B1AA2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D23-8227-7941-BC78-8C1D47E5D4E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4391-D13F-6E46-921A-886B1AA2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37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66750" y="3536950"/>
            <a:ext cx="78105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5199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72238" y="336550"/>
            <a:ext cx="680085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38125" y="4724400"/>
            <a:ext cx="866775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238125" y="5759450"/>
            <a:ext cx="866775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79952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6750" y="2266950"/>
            <a:ext cx="78105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334995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937243" y="552450"/>
            <a:ext cx="3571875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19125" y="552450"/>
            <a:ext cx="3833813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19125" y="3422650"/>
            <a:ext cx="3833813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489996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689534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67354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938713" y="1619250"/>
            <a:ext cx="3571875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33413" y="1619250"/>
            <a:ext cx="3752850" cy="460375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688"/>
            </a:lvl1pPr>
            <a:lvl2pPr marL="419100" indent="-209550">
              <a:spcBef>
                <a:spcPts val="1688"/>
              </a:spcBef>
              <a:defRPr sz="1688"/>
            </a:lvl2pPr>
            <a:lvl3pPr marL="628650" indent="-209550">
              <a:spcBef>
                <a:spcPts val="1688"/>
              </a:spcBef>
              <a:defRPr sz="1688"/>
            </a:lvl3pPr>
            <a:lvl4pPr marL="838200" indent="-209550">
              <a:spcBef>
                <a:spcPts val="1688"/>
              </a:spcBef>
              <a:defRPr sz="1688"/>
            </a:lvl4pPr>
            <a:lvl5pPr marL="1047750" indent="-209550">
              <a:spcBef>
                <a:spcPts val="1688"/>
              </a:spcBef>
              <a:defRPr sz="168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9539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33413" y="889000"/>
            <a:ext cx="7877175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8623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D23-8227-7941-BC78-8C1D47E5D4E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4391-D13F-6E46-921A-886B1AA2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6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910262" y="35242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910262" y="5651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452438" y="565150"/>
            <a:ext cx="53149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497731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5350" y="4476750"/>
            <a:ext cx="7358063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5350" y="3043513"/>
            <a:ext cx="7358063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100782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3877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D23-8227-7941-BC78-8C1D47E5D4E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4391-D13F-6E46-921A-886B1AA2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D23-8227-7941-BC78-8C1D47E5D4E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4391-D13F-6E46-921A-886B1AA2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2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D23-8227-7941-BC78-8C1D47E5D4E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4391-D13F-6E46-921A-886B1AA2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5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D23-8227-7941-BC78-8C1D47E5D4E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4391-D13F-6E46-921A-886B1AA2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9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D23-8227-7941-BC78-8C1D47E5D4E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4391-D13F-6E46-921A-886B1AA2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D23-8227-7941-BC78-8C1D47E5D4E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4391-D13F-6E46-921A-886B1AA2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D23-8227-7941-BC78-8C1D47E5D4E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4391-D13F-6E46-921A-886B1AA2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4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0D23-8227-7941-BC78-8C1D47E5D4E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34391-D13F-6E46-921A-886B1AA2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4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3413" y="47625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33413" y="1619250"/>
            <a:ext cx="7877175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7791" y="6540500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63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09563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1776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8" y="1603582"/>
            <a:ext cx="7559189" cy="35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2" name="Picture 1" descr="003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Picture 2" descr="004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Picture 4" descr="005-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6" name="Picture 5" descr="005-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14588" y="857250"/>
            <a:ext cx="2128837" cy="5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8026" y="857250"/>
            <a:ext cx="456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GOLD WITH MORE CONTRAST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83910" y="1380470"/>
            <a:ext cx="1268361" cy="5368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87979" y="961166"/>
            <a:ext cx="25560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SOLID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DROPSHADOWS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3690" y="4763729"/>
            <a:ext cx="1047136" cy="5014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32836" y="5021888"/>
            <a:ext cx="19111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UNIVERSITY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GREEN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723" y="4498259"/>
            <a:ext cx="1287303" cy="67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46280" y="4369676"/>
            <a:ext cx="20161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CONSISTENT</a:t>
            </a:r>
          </a:p>
          <a:p>
            <a:pPr algn="ctr"/>
            <a:r>
              <a:rPr lang="en-US" sz="2800" dirty="0" smtClean="0"/>
              <a:t>TYPEFACE</a:t>
            </a:r>
          </a:p>
        </p:txBody>
      </p:sp>
    </p:spTree>
    <p:extLst>
      <p:ext uri="{BB962C8B-B14F-4D97-AF65-F5344CB8AC3E}">
        <p14:creationId xmlns:p14="http://schemas.microsoft.com/office/powerpoint/2010/main" val="42799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2" name="Picture 1" descr="003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Picture 2" descr="004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Picture 4" descr="005-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6" name="Picture 5" descr="006-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7" name="Picture 6" descr="006-0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4588" y="857250"/>
            <a:ext cx="2128837" cy="5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38026" y="857250"/>
            <a:ext cx="456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GOLD WITH MORE CONTRAST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83910" y="1380470"/>
            <a:ext cx="1268361" cy="5368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87979" y="961166"/>
            <a:ext cx="25560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SOLID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DROPSHADOWS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03690" y="4763729"/>
            <a:ext cx="1047136" cy="5014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32836" y="5021888"/>
            <a:ext cx="19111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UNIVERSITY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GREEN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723" y="4483510"/>
            <a:ext cx="1287303" cy="67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46280" y="4369676"/>
            <a:ext cx="20161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CONSISTENT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TYPEFACE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0723" y="2758190"/>
            <a:ext cx="1548097" cy="4047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994" y="1894723"/>
            <a:ext cx="14847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RICHER,</a:t>
            </a:r>
          </a:p>
          <a:p>
            <a:pPr algn="ctr"/>
            <a:r>
              <a:rPr lang="en-US" sz="2800" dirty="0" smtClean="0"/>
              <a:t>VIBRANT</a:t>
            </a:r>
          </a:p>
          <a:p>
            <a:pPr algn="ctr"/>
            <a:r>
              <a:rPr lang="en-US" sz="2800" dirty="0" smtClean="0"/>
              <a:t>GREEN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56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2" name="Picture 1" descr="003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Picture 2" descr="004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Picture 4" descr="005-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6" name="Picture 5" descr="006-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7" name="Picture 6" descr="007-0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4588" y="857250"/>
            <a:ext cx="2128837" cy="5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38026" y="857250"/>
            <a:ext cx="456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GOLD WITH MORE CONTRAST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83910" y="1380470"/>
            <a:ext cx="1268361" cy="5368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87979" y="961166"/>
            <a:ext cx="25560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SOLID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DROPSHADOWS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03690" y="4763729"/>
            <a:ext cx="1047136" cy="5014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32836" y="5021888"/>
            <a:ext cx="19111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UNIVERSITY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GREEN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0723" y="4483510"/>
            <a:ext cx="1287303" cy="67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46280" y="4369676"/>
            <a:ext cx="20161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CONSISTENT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TYPEFACE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0703" y="2758190"/>
            <a:ext cx="1383207" cy="4047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4715" y="1917290"/>
            <a:ext cx="1229195" cy="990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8994" y="1894723"/>
            <a:ext cx="14847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RICHER,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VIBRANT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GREEN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2259252">
            <a:off x="1563329" y="3036404"/>
            <a:ext cx="711799" cy="246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66558" y="2939071"/>
            <a:ext cx="421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THICKENED TYPOGRAPHY</a:t>
            </a:r>
            <a:endParaRPr lang="en-US" sz="28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246395" y="3200681"/>
            <a:ext cx="451835" cy="2616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3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8" y="1603582"/>
            <a:ext cx="7559189" cy="35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4766" y="1291066"/>
            <a:ext cx="2442976" cy="384721"/>
          </a:xfrm>
          <a:prstGeom prst="rect">
            <a:avLst/>
          </a:prstGeom>
          <a:solidFill>
            <a:srgbClr val="05693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US" sz="2250" kern="0" dirty="0">
                <a:solidFill>
                  <a:srgbClr val="FFFFFF"/>
                </a:solidFill>
                <a:latin typeface="Palatino"/>
                <a:sym typeface="Helvetica Light"/>
              </a:rPr>
              <a:t>Defining our Brand</a:t>
            </a:r>
          </a:p>
        </p:txBody>
      </p:sp>
      <p:sp>
        <p:nvSpPr>
          <p:cNvPr id="7" name="Left-Up Arrow 6"/>
          <p:cNvSpPr/>
          <p:nvPr/>
        </p:nvSpPr>
        <p:spPr>
          <a:xfrm rot="13468075">
            <a:off x="3616032" y="1847845"/>
            <a:ext cx="1263010" cy="1239767"/>
          </a:xfrm>
          <a:prstGeom prst="leftUpArrow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6365" y="2748310"/>
            <a:ext cx="2878765" cy="2780690"/>
          </a:xfrm>
          <a:prstGeom prst="ellipse">
            <a:avLst/>
          </a:prstGeom>
          <a:solidFill>
            <a:srgbClr val="056937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US" kern="0" dirty="0">
                <a:solidFill>
                  <a:srgbClr val="FFFFFF"/>
                </a:solidFill>
                <a:latin typeface="Palatino"/>
                <a:sym typeface="Helvetica Light"/>
              </a:rPr>
              <a:t>WSU / Community Capabilities, Mission, Vision &amp; Aspirations</a:t>
            </a:r>
          </a:p>
          <a:p>
            <a:pPr algn="ctr" defTabSz="309563" hangingPunct="0"/>
            <a:endParaRPr lang="en-US" kern="0" dirty="0">
              <a:solidFill>
                <a:srgbClr val="FFFFFF"/>
              </a:solidFill>
              <a:latin typeface="Palatino"/>
              <a:sym typeface="Helvetica Light"/>
            </a:endParaRPr>
          </a:p>
          <a:p>
            <a:pPr algn="ctr" defTabSz="309563" hangingPunct="0"/>
            <a:endParaRPr lang="en-US" kern="0" dirty="0">
              <a:solidFill>
                <a:srgbClr val="FFFFFF"/>
              </a:solidFill>
              <a:latin typeface="Palatino"/>
              <a:sym typeface="Helvetica Light"/>
            </a:endParaRPr>
          </a:p>
          <a:p>
            <a:pPr algn="ctr" defTabSz="309563" hangingPunct="0"/>
            <a:endParaRPr lang="en-US" kern="0" dirty="0">
              <a:solidFill>
                <a:srgbClr val="FFFFFF"/>
              </a:solidFill>
              <a:latin typeface="Palatino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0225" y="2737337"/>
            <a:ext cx="2878765" cy="2780690"/>
          </a:xfrm>
          <a:prstGeom prst="ellipse">
            <a:avLst/>
          </a:prstGeom>
          <a:solidFill>
            <a:srgbClr val="056937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US" kern="0" dirty="0" smtClean="0">
                <a:solidFill>
                  <a:srgbClr val="FFFFFF"/>
                </a:solidFill>
                <a:latin typeface="Palatino"/>
                <a:sym typeface="Helvetica Light"/>
              </a:rPr>
              <a:t>Student, Faculty, Admin, External Constituents Needs</a:t>
            </a:r>
            <a:r>
              <a:rPr lang="en-US" kern="0" dirty="0">
                <a:solidFill>
                  <a:srgbClr val="FFFFFF"/>
                </a:solidFill>
                <a:latin typeface="Palatino"/>
                <a:sym typeface="Helvetica Light"/>
              </a:rPr>
              <a:t>, Capabilities, </a:t>
            </a:r>
            <a:r>
              <a:rPr lang="en-US" kern="0" dirty="0" smtClean="0">
                <a:solidFill>
                  <a:srgbClr val="FFFFFF"/>
                </a:solidFill>
                <a:latin typeface="Palatino"/>
                <a:sym typeface="Helvetica Light"/>
              </a:rPr>
              <a:t>Aspirations</a:t>
            </a:r>
            <a:endParaRPr lang="en-US" kern="0" dirty="0">
              <a:solidFill>
                <a:srgbClr val="FFFFFF"/>
              </a:solidFill>
              <a:latin typeface="Palatino"/>
              <a:sym typeface="Helvetica Light"/>
            </a:endParaRPr>
          </a:p>
          <a:p>
            <a:pPr algn="ctr" defTabSz="309563" hangingPunct="0"/>
            <a:endParaRPr lang="en-US" kern="0" dirty="0">
              <a:solidFill>
                <a:srgbClr val="FFFFFF"/>
              </a:solidFill>
              <a:latin typeface="Palatino"/>
              <a:sym typeface="Helvetica Light"/>
            </a:endParaRPr>
          </a:p>
        </p:txBody>
      </p:sp>
      <p:sp>
        <p:nvSpPr>
          <p:cNvPr id="12" name="Left-Up Arrow 11"/>
          <p:cNvSpPr/>
          <p:nvPr/>
        </p:nvSpPr>
        <p:spPr>
          <a:xfrm rot="5400000">
            <a:off x="3901333" y="4727853"/>
            <a:ext cx="1263010" cy="1239767"/>
          </a:xfrm>
          <a:prstGeom prst="leftUpArrow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5696" y="5462035"/>
            <a:ext cx="1817805" cy="384721"/>
          </a:xfrm>
          <a:prstGeom prst="rect">
            <a:avLst/>
          </a:prstGeom>
          <a:solidFill>
            <a:srgbClr val="05693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US" sz="2250" kern="0" dirty="0">
                <a:solidFill>
                  <a:srgbClr val="FFFFFF"/>
                </a:solidFill>
                <a:latin typeface="Palatino"/>
                <a:sym typeface="Helvetica Light"/>
              </a:rPr>
              <a:t>Brand </a:t>
            </a:r>
            <a:r>
              <a:rPr lang="en-US" sz="2250" kern="0" dirty="0" smtClean="0">
                <a:solidFill>
                  <a:srgbClr val="FFFFFF"/>
                </a:solidFill>
                <a:latin typeface="Palatino"/>
                <a:sym typeface="Helvetica Light"/>
              </a:rPr>
              <a:t>Identity</a:t>
            </a:r>
            <a:endParaRPr lang="en-US" sz="2250" kern="0" dirty="0">
              <a:solidFill>
                <a:srgbClr val="FFFFFF"/>
              </a:solidFill>
              <a:latin typeface="Palatino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12245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We are all part of branding…every contact every day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Brand messaging should communicate </a:t>
            </a:r>
            <a:r>
              <a:rPr lang="en-US" dirty="0"/>
              <a:t>our </a:t>
            </a:r>
            <a:r>
              <a:rPr lang="en-US" dirty="0" smtClean="0"/>
              <a:t>feelings, capabilities, value, values &amp; aspirations </a:t>
            </a:r>
            <a:r>
              <a:rPr lang="en-US" dirty="0"/>
              <a:t>and resonate </a:t>
            </a:r>
            <a:r>
              <a:rPr lang="en-US" dirty="0" smtClean="0"/>
              <a:t>with all constituencies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Faculty support and participation is a critical success factor for maximum effectiveness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Branding ≠ </a:t>
            </a:r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4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407" y="760389"/>
            <a:ext cx="78410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Summary of Input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Research indicated:  Serif Typeface, Biplane: Iconic, Unique, Necessary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Office of Marketing indicated:  Numerous technical issues rendering current logo in myriad formats emerging since introduction in 1998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Faculty indicated:  Do not alter iconic photo-based logo, keep Wilbur and do not spend money on logo changes (e.g., signage, stationery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24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368" y="910290"/>
            <a:ext cx="784106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Solution:  </a:t>
            </a:r>
            <a:r>
              <a:rPr lang="en-US" sz="2800" dirty="0"/>
              <a:t>The current logo </a:t>
            </a:r>
            <a:r>
              <a:rPr lang="en-US" sz="2800" dirty="0" smtClean="0"/>
              <a:t>is </a:t>
            </a:r>
            <a:r>
              <a:rPr lang="en-US" sz="2800" dirty="0"/>
              <a:t>capable of supporting the emerging </a:t>
            </a:r>
            <a:r>
              <a:rPr lang="en-US" sz="2800" dirty="0" smtClean="0"/>
              <a:t>brand…but better if we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Address technical issues in a way that does not necessitate an incremental spend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Replace signs and stationery as they are at end of cycle or depleted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Make modifications such that a ‘mixed logo’ environment is acceptable and subtle for a number of years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540"/>
            <a:ext cx="9144000" cy="609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14588" y="857250"/>
            <a:ext cx="2128837" cy="5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8026" y="857250"/>
            <a:ext cx="456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GOLD WITH MORE CONTRAST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16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2" name="Picture 1" descr="003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4588" y="857250"/>
            <a:ext cx="2128837" cy="5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38026" y="857250"/>
            <a:ext cx="456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GOLD WITH MORE CONTRAST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3910" y="1380470"/>
            <a:ext cx="1268361" cy="5368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87979" y="961166"/>
            <a:ext cx="25560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SOLID</a:t>
            </a:r>
          </a:p>
          <a:p>
            <a:pPr algn="ctr"/>
            <a:r>
              <a:rPr lang="en-US" sz="2800" dirty="0" smtClean="0"/>
              <a:t>DROPSHADOWS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49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2" name="Picture 1" descr="003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Picture 2" descr="004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Picture 4" descr="004-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4588" y="857250"/>
            <a:ext cx="2128837" cy="5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38026" y="857250"/>
            <a:ext cx="456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GOLD WITH MORE CONTRAST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83910" y="1380470"/>
            <a:ext cx="1268361" cy="5368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87979" y="961166"/>
            <a:ext cx="25560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SOLID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DROPSHADOWS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03690" y="4763729"/>
            <a:ext cx="1047136" cy="5014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32836" y="5021888"/>
            <a:ext cx="19111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UNIVERSITY</a:t>
            </a:r>
          </a:p>
          <a:p>
            <a:pPr algn="ctr"/>
            <a:r>
              <a:rPr lang="en-US" sz="2800" dirty="0" smtClean="0"/>
              <a:t>IN</a:t>
            </a:r>
          </a:p>
          <a:p>
            <a:pPr algn="ctr"/>
            <a:r>
              <a:rPr lang="en-US" sz="2800" dirty="0" smtClean="0"/>
              <a:t>GREEN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12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222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 Light</vt:lpstr>
      <vt:lpstr>Palatino</vt:lpstr>
      <vt:lpstr>Office Theme</vt:lpstr>
      <vt:lpstr>White</vt:lpstr>
      <vt:lpstr>PowerPoint Presentation</vt:lpstr>
      <vt:lpstr>PowerPoint Presentation</vt:lpstr>
      <vt:lpstr>Branding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Wright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Rumbaugh</dc:creator>
  <cp:lastModifiedBy>Steve Gabbard</cp:lastModifiedBy>
  <cp:revision>15</cp:revision>
  <cp:lastPrinted>2016-04-06T20:36:58Z</cp:lastPrinted>
  <dcterms:created xsi:type="dcterms:W3CDTF">2016-04-06T20:18:30Z</dcterms:created>
  <dcterms:modified xsi:type="dcterms:W3CDTF">2016-04-11T15:57:57Z</dcterms:modified>
</cp:coreProperties>
</file>