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13"/>
  </p:notesMasterIdLst>
  <p:sldIdLst>
    <p:sldId id="324" r:id="rId8"/>
    <p:sldId id="354" r:id="rId9"/>
    <p:sldId id="366" r:id="rId10"/>
    <p:sldId id="369" r:id="rId11"/>
    <p:sldId id="3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937"/>
    <a:srgbClr val="CD9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0" autoAdjust="0"/>
    <p:restoredTop sz="92274" autoAdjust="0"/>
  </p:normalViewPr>
  <p:slideViewPr>
    <p:cSldViewPr snapToGrid="0" snapToObjects="1">
      <p:cViewPr varScale="1">
        <p:scale>
          <a:sx n="85" d="100"/>
          <a:sy n="85" d="100"/>
        </p:scale>
        <p:origin x="174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DA927-B47E-46C9-B2F5-E653A895DF3A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99650AB-228C-41CB-8329-0C3085DDC97E}">
      <dgm:prSet phldrT="[Text]" custT="1"/>
      <dgm:spPr/>
      <dgm:t>
        <a:bodyPr/>
        <a:lstStyle/>
        <a:p>
          <a:r>
            <a:rPr lang="en-US" sz="2000" b="1" dirty="0"/>
            <a:t>University Academic Advising </a:t>
          </a:r>
        </a:p>
        <a:p>
          <a:r>
            <a:rPr lang="en-US" sz="1400" dirty="0"/>
            <a:t>UUAAC</a:t>
          </a:r>
        </a:p>
        <a:p>
          <a:r>
            <a:rPr lang="en-US" sz="1400" dirty="0"/>
            <a:t>UUAAA</a:t>
          </a:r>
        </a:p>
      </dgm:t>
    </dgm:pt>
    <dgm:pt modelId="{B0DAFA84-3CDF-482F-901B-343F7F1E10AB}" type="parTrans" cxnId="{C4165B21-6022-4727-90A8-1D71F0A6C7E1}">
      <dgm:prSet/>
      <dgm:spPr/>
      <dgm:t>
        <a:bodyPr/>
        <a:lstStyle/>
        <a:p>
          <a:endParaRPr lang="en-US"/>
        </a:p>
      </dgm:t>
    </dgm:pt>
    <dgm:pt modelId="{B41AB161-3A15-4318-A765-6D108A256890}" type="sibTrans" cxnId="{C4165B21-6022-4727-90A8-1D71F0A6C7E1}">
      <dgm:prSet/>
      <dgm:spPr/>
      <dgm:t>
        <a:bodyPr/>
        <a:lstStyle/>
        <a:p>
          <a:endParaRPr lang="en-US"/>
        </a:p>
      </dgm:t>
    </dgm:pt>
    <dgm:pt modelId="{19E07913-B732-4ECF-A321-42F2E1BEA2E3}">
      <dgm:prSet phldrT="[Text]"/>
      <dgm:spPr/>
      <dgm:t>
        <a:bodyPr/>
        <a:lstStyle/>
        <a:p>
          <a:r>
            <a:rPr lang="en-US" dirty="0"/>
            <a:t>Education &amp; Human Services</a:t>
          </a:r>
        </a:p>
      </dgm:t>
    </dgm:pt>
    <dgm:pt modelId="{CAE1C709-17EB-42DA-A427-1D2B00A6E3BB}" type="parTrans" cxnId="{746D8A83-504D-4F5A-9790-D78456333774}">
      <dgm:prSet/>
      <dgm:spPr/>
      <dgm:t>
        <a:bodyPr/>
        <a:lstStyle/>
        <a:p>
          <a:endParaRPr lang="en-US"/>
        </a:p>
      </dgm:t>
    </dgm:pt>
    <dgm:pt modelId="{88C22BB6-EAA2-42A3-A5D4-28951B2443E7}" type="sibTrans" cxnId="{746D8A83-504D-4F5A-9790-D78456333774}">
      <dgm:prSet/>
      <dgm:spPr/>
      <dgm:t>
        <a:bodyPr/>
        <a:lstStyle/>
        <a:p>
          <a:endParaRPr lang="en-US"/>
        </a:p>
      </dgm:t>
    </dgm:pt>
    <dgm:pt modelId="{AE0CD9E6-8F09-4CAC-8104-F35FC147951E}">
      <dgm:prSet phldrT="[Text]"/>
      <dgm:spPr/>
      <dgm:t>
        <a:bodyPr/>
        <a:lstStyle/>
        <a:p>
          <a:r>
            <a:rPr lang="en-US"/>
            <a:t>Nursing &amp; Health</a:t>
          </a:r>
        </a:p>
      </dgm:t>
    </dgm:pt>
    <dgm:pt modelId="{C7B67866-09EF-4BF5-B26D-6AEAFA418093}" type="parTrans" cxnId="{932A213D-0D58-4AC4-A84A-16542D7DF09C}">
      <dgm:prSet/>
      <dgm:spPr/>
      <dgm:t>
        <a:bodyPr/>
        <a:lstStyle/>
        <a:p>
          <a:endParaRPr lang="en-US"/>
        </a:p>
      </dgm:t>
    </dgm:pt>
    <dgm:pt modelId="{018F2E2B-EEEE-441B-9E6A-CF8BD37E438F}" type="sibTrans" cxnId="{932A213D-0D58-4AC4-A84A-16542D7DF09C}">
      <dgm:prSet/>
      <dgm:spPr/>
      <dgm:t>
        <a:bodyPr/>
        <a:lstStyle/>
        <a:p>
          <a:endParaRPr lang="en-US"/>
        </a:p>
      </dgm:t>
    </dgm:pt>
    <dgm:pt modelId="{BA63270C-09C5-42B8-8902-CBD2762B1143}">
      <dgm:prSet phldrT="[Text]"/>
      <dgm:spPr/>
      <dgm:t>
        <a:bodyPr/>
        <a:lstStyle/>
        <a:p>
          <a:r>
            <a:rPr lang="en-US"/>
            <a:t>Liberal Arts</a:t>
          </a:r>
        </a:p>
      </dgm:t>
    </dgm:pt>
    <dgm:pt modelId="{71641E89-9C27-4775-94C4-2B82F1F2239C}" type="parTrans" cxnId="{7025CF36-48FB-42D6-8655-331AB1185416}">
      <dgm:prSet/>
      <dgm:spPr/>
      <dgm:t>
        <a:bodyPr/>
        <a:lstStyle/>
        <a:p>
          <a:endParaRPr lang="en-US"/>
        </a:p>
      </dgm:t>
    </dgm:pt>
    <dgm:pt modelId="{442F6522-65F3-4F96-BAB7-4E980C5F1052}" type="sibTrans" cxnId="{7025CF36-48FB-42D6-8655-331AB1185416}">
      <dgm:prSet/>
      <dgm:spPr/>
      <dgm:t>
        <a:bodyPr/>
        <a:lstStyle/>
        <a:p>
          <a:endParaRPr lang="en-US"/>
        </a:p>
      </dgm:t>
    </dgm:pt>
    <dgm:pt modelId="{5CA28A1C-4122-423A-AF42-A19CC98765AA}">
      <dgm:prSet phldrT="[Text]"/>
      <dgm:spPr/>
      <dgm:t>
        <a:bodyPr/>
        <a:lstStyle/>
        <a:p>
          <a:r>
            <a:rPr lang="en-US"/>
            <a:t>Engineering &amp; Computer Science</a:t>
          </a:r>
        </a:p>
      </dgm:t>
    </dgm:pt>
    <dgm:pt modelId="{B6F58A1D-FA8A-4FEA-A85F-C4011D9280B1}" type="parTrans" cxnId="{E34C8EBA-8716-43AF-B591-236E84664F02}">
      <dgm:prSet/>
      <dgm:spPr/>
      <dgm:t>
        <a:bodyPr/>
        <a:lstStyle/>
        <a:p>
          <a:endParaRPr lang="en-US"/>
        </a:p>
      </dgm:t>
    </dgm:pt>
    <dgm:pt modelId="{94B365BF-6AF8-4362-BF8D-9E20BA6BE894}" type="sibTrans" cxnId="{E34C8EBA-8716-43AF-B591-236E84664F02}">
      <dgm:prSet/>
      <dgm:spPr/>
      <dgm:t>
        <a:bodyPr/>
        <a:lstStyle/>
        <a:p>
          <a:endParaRPr lang="en-US"/>
        </a:p>
      </dgm:t>
    </dgm:pt>
    <dgm:pt modelId="{3E21D414-6EE6-4674-861D-6A792A98137D}">
      <dgm:prSet phldrT="[Text]"/>
      <dgm:spPr/>
      <dgm:t>
        <a:bodyPr/>
        <a:lstStyle/>
        <a:p>
          <a:r>
            <a:rPr lang="en-US"/>
            <a:t>Science &amp; Math</a:t>
          </a:r>
        </a:p>
      </dgm:t>
    </dgm:pt>
    <dgm:pt modelId="{244FD409-2276-4A01-A2A3-0385E1CED391}" type="parTrans" cxnId="{4762132C-8D18-4E03-8057-CDEB3882CDF7}">
      <dgm:prSet/>
      <dgm:spPr/>
      <dgm:t>
        <a:bodyPr/>
        <a:lstStyle/>
        <a:p>
          <a:endParaRPr lang="en-US"/>
        </a:p>
      </dgm:t>
    </dgm:pt>
    <dgm:pt modelId="{51C8ACC3-BF53-4BAB-A04D-D2B540B8836D}" type="sibTrans" cxnId="{4762132C-8D18-4E03-8057-CDEB3882CDF7}">
      <dgm:prSet/>
      <dgm:spPr/>
      <dgm:t>
        <a:bodyPr/>
        <a:lstStyle/>
        <a:p>
          <a:endParaRPr lang="en-US"/>
        </a:p>
      </dgm:t>
    </dgm:pt>
    <dgm:pt modelId="{50A518AF-BD4F-4DDA-8E0B-A37C217A1699}">
      <dgm:prSet phldrT="[Text]"/>
      <dgm:spPr/>
      <dgm:t>
        <a:bodyPr/>
        <a:lstStyle/>
        <a:p>
          <a:r>
            <a:rPr lang="en-US"/>
            <a:t>Business</a:t>
          </a:r>
        </a:p>
      </dgm:t>
    </dgm:pt>
    <dgm:pt modelId="{0A468929-71AC-4446-B411-9132D6923AA5}" type="parTrans" cxnId="{D4CE707B-9687-4F15-86FA-6B0627651C6F}">
      <dgm:prSet/>
      <dgm:spPr/>
      <dgm:t>
        <a:bodyPr/>
        <a:lstStyle/>
        <a:p>
          <a:endParaRPr lang="en-US"/>
        </a:p>
      </dgm:t>
    </dgm:pt>
    <dgm:pt modelId="{F755091D-CADC-4E9C-929E-018F4155977C}" type="sibTrans" cxnId="{D4CE707B-9687-4F15-86FA-6B0627651C6F}">
      <dgm:prSet/>
      <dgm:spPr/>
      <dgm:t>
        <a:bodyPr/>
        <a:lstStyle/>
        <a:p>
          <a:endParaRPr lang="en-US"/>
        </a:p>
      </dgm:t>
    </dgm:pt>
    <dgm:pt modelId="{FF330BB0-4DCB-4B68-AADA-5974B9AB8BF2}">
      <dgm:prSet phldrT="[Text]"/>
      <dgm:spPr/>
      <dgm:t>
        <a:bodyPr/>
        <a:lstStyle/>
        <a:p>
          <a:r>
            <a:rPr lang="en-US" dirty="0"/>
            <a:t>Exploratory &amp; CCP</a:t>
          </a:r>
        </a:p>
      </dgm:t>
    </dgm:pt>
    <dgm:pt modelId="{85653807-CDED-4B3A-B8B9-8FE50C03FC66}" type="parTrans" cxnId="{19892963-69CF-41FD-9104-2D40EC9AFA4A}">
      <dgm:prSet/>
      <dgm:spPr/>
      <dgm:t>
        <a:bodyPr/>
        <a:lstStyle/>
        <a:p>
          <a:endParaRPr lang="en-US"/>
        </a:p>
      </dgm:t>
    </dgm:pt>
    <dgm:pt modelId="{654DFC94-44B9-4356-861D-46EF8A64AF34}" type="sibTrans" cxnId="{19892963-69CF-41FD-9104-2D40EC9AFA4A}">
      <dgm:prSet/>
      <dgm:spPr/>
      <dgm:t>
        <a:bodyPr/>
        <a:lstStyle/>
        <a:p>
          <a:endParaRPr lang="en-US"/>
        </a:p>
      </dgm:t>
    </dgm:pt>
    <dgm:pt modelId="{10DD2F8E-3D61-432F-AF61-978EF38910EE}" type="pres">
      <dgm:prSet presAssocID="{26BDA927-B47E-46C9-B2F5-E653A895DF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71EE6-F252-4F01-BA82-9986F0F437DC}" type="pres">
      <dgm:prSet presAssocID="{26BDA927-B47E-46C9-B2F5-E653A895DF3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9EB66A18-44D4-4DC6-BB44-654F75F4A62B}" type="pres">
      <dgm:prSet presAssocID="{799650AB-228C-41CB-8329-0C3085DDC97E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AFD792CF-A655-4EA1-A6E6-391F05E1BD32}" type="pres">
      <dgm:prSet presAssocID="{19E07913-B732-4ECF-A321-42F2E1BEA2E3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D6F93-608A-4C31-86EA-74CE6D87E5E9}" type="pres">
      <dgm:prSet presAssocID="{AE0CD9E6-8F09-4CAC-8104-F35FC147951E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0BCFA-D364-498E-97A9-C04060B5A6D4}" type="pres">
      <dgm:prSet presAssocID="{BA63270C-09C5-42B8-8902-CBD2762B1143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B7C3A-4FE2-4D88-A80F-6EA0A50D711E}" type="pres">
      <dgm:prSet presAssocID="{5CA28A1C-4122-423A-AF42-A19CC98765A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AB204-9B13-4406-A115-0D5B7FBF596B}" type="pres">
      <dgm:prSet presAssocID="{3E21D414-6EE6-4674-861D-6A792A98137D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B4E05-37FA-4B92-A6B6-5925CC99F890}" type="pres">
      <dgm:prSet presAssocID="{50A518AF-BD4F-4DDA-8E0B-A37C217A1699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BA83E-DD4F-4A94-9DC5-491672856579}" type="pres">
      <dgm:prSet presAssocID="{FF330BB0-4DCB-4B68-AADA-5974B9AB8BF2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C40E36-F865-4CB8-9BC3-831F828F1C81}" type="presOf" srcId="{FF330BB0-4DCB-4B68-AADA-5974B9AB8BF2}" destId="{0E4BA83E-DD4F-4A94-9DC5-491672856579}" srcOrd="0" destOrd="0" presId="urn:microsoft.com/office/officeart/2005/8/layout/radial3"/>
    <dgm:cxn modelId="{55133AF9-1B39-4496-8177-D3D7DFBF9B08}" type="presOf" srcId="{3E21D414-6EE6-4674-861D-6A792A98137D}" destId="{B7DAB204-9B13-4406-A115-0D5B7FBF596B}" srcOrd="0" destOrd="0" presId="urn:microsoft.com/office/officeart/2005/8/layout/radial3"/>
    <dgm:cxn modelId="{4762132C-8D18-4E03-8057-CDEB3882CDF7}" srcId="{799650AB-228C-41CB-8329-0C3085DDC97E}" destId="{3E21D414-6EE6-4674-861D-6A792A98137D}" srcOrd="4" destOrd="0" parTransId="{244FD409-2276-4A01-A2A3-0385E1CED391}" sibTransId="{51C8ACC3-BF53-4BAB-A04D-D2B540B8836D}"/>
    <dgm:cxn modelId="{00C0145C-A2F6-4130-8D05-AFF64A2438AB}" type="presOf" srcId="{50A518AF-BD4F-4DDA-8E0B-A37C217A1699}" destId="{252B4E05-37FA-4B92-A6B6-5925CC99F890}" srcOrd="0" destOrd="0" presId="urn:microsoft.com/office/officeart/2005/8/layout/radial3"/>
    <dgm:cxn modelId="{83D8C2E8-2825-4934-AA06-8539066279C7}" type="presOf" srcId="{799650AB-228C-41CB-8329-0C3085DDC97E}" destId="{9EB66A18-44D4-4DC6-BB44-654F75F4A62B}" srcOrd="0" destOrd="0" presId="urn:microsoft.com/office/officeart/2005/8/layout/radial3"/>
    <dgm:cxn modelId="{C4165B21-6022-4727-90A8-1D71F0A6C7E1}" srcId="{26BDA927-B47E-46C9-B2F5-E653A895DF3A}" destId="{799650AB-228C-41CB-8329-0C3085DDC97E}" srcOrd="0" destOrd="0" parTransId="{B0DAFA84-3CDF-482F-901B-343F7F1E10AB}" sibTransId="{B41AB161-3A15-4318-A765-6D108A256890}"/>
    <dgm:cxn modelId="{746D8A83-504D-4F5A-9790-D78456333774}" srcId="{799650AB-228C-41CB-8329-0C3085DDC97E}" destId="{19E07913-B732-4ECF-A321-42F2E1BEA2E3}" srcOrd="0" destOrd="0" parTransId="{CAE1C709-17EB-42DA-A427-1D2B00A6E3BB}" sibTransId="{88C22BB6-EAA2-42A3-A5D4-28951B2443E7}"/>
    <dgm:cxn modelId="{7025CF36-48FB-42D6-8655-331AB1185416}" srcId="{799650AB-228C-41CB-8329-0C3085DDC97E}" destId="{BA63270C-09C5-42B8-8902-CBD2762B1143}" srcOrd="2" destOrd="0" parTransId="{71641E89-9C27-4775-94C4-2B82F1F2239C}" sibTransId="{442F6522-65F3-4F96-BAB7-4E980C5F1052}"/>
    <dgm:cxn modelId="{2B63AEB3-DD5E-4C14-B066-ADFA3F9CD0D2}" type="presOf" srcId="{19E07913-B732-4ECF-A321-42F2E1BEA2E3}" destId="{AFD792CF-A655-4EA1-A6E6-391F05E1BD32}" srcOrd="0" destOrd="0" presId="urn:microsoft.com/office/officeart/2005/8/layout/radial3"/>
    <dgm:cxn modelId="{6121751E-6665-49A9-914D-79582B2EA72F}" type="presOf" srcId="{5CA28A1C-4122-423A-AF42-A19CC98765AA}" destId="{195B7C3A-4FE2-4D88-A80F-6EA0A50D711E}" srcOrd="0" destOrd="0" presId="urn:microsoft.com/office/officeart/2005/8/layout/radial3"/>
    <dgm:cxn modelId="{0F70411F-5FA0-4BEB-AD9B-DF40BEE1FC86}" type="presOf" srcId="{26BDA927-B47E-46C9-B2F5-E653A895DF3A}" destId="{10DD2F8E-3D61-432F-AF61-978EF38910EE}" srcOrd="0" destOrd="0" presId="urn:microsoft.com/office/officeart/2005/8/layout/radial3"/>
    <dgm:cxn modelId="{D4CE707B-9687-4F15-86FA-6B0627651C6F}" srcId="{799650AB-228C-41CB-8329-0C3085DDC97E}" destId="{50A518AF-BD4F-4DDA-8E0B-A37C217A1699}" srcOrd="5" destOrd="0" parTransId="{0A468929-71AC-4446-B411-9132D6923AA5}" sibTransId="{F755091D-CADC-4E9C-929E-018F4155977C}"/>
    <dgm:cxn modelId="{932A213D-0D58-4AC4-A84A-16542D7DF09C}" srcId="{799650AB-228C-41CB-8329-0C3085DDC97E}" destId="{AE0CD9E6-8F09-4CAC-8104-F35FC147951E}" srcOrd="1" destOrd="0" parTransId="{C7B67866-09EF-4BF5-B26D-6AEAFA418093}" sibTransId="{018F2E2B-EEEE-441B-9E6A-CF8BD37E438F}"/>
    <dgm:cxn modelId="{19892963-69CF-41FD-9104-2D40EC9AFA4A}" srcId="{799650AB-228C-41CB-8329-0C3085DDC97E}" destId="{FF330BB0-4DCB-4B68-AADA-5974B9AB8BF2}" srcOrd="6" destOrd="0" parTransId="{85653807-CDED-4B3A-B8B9-8FE50C03FC66}" sibTransId="{654DFC94-44B9-4356-861D-46EF8A64AF34}"/>
    <dgm:cxn modelId="{E34C8EBA-8716-43AF-B591-236E84664F02}" srcId="{799650AB-228C-41CB-8329-0C3085DDC97E}" destId="{5CA28A1C-4122-423A-AF42-A19CC98765AA}" srcOrd="3" destOrd="0" parTransId="{B6F58A1D-FA8A-4FEA-A85F-C4011D9280B1}" sibTransId="{94B365BF-6AF8-4362-BF8D-9E20BA6BE894}"/>
    <dgm:cxn modelId="{6FEDE06F-26B5-4AF0-90C6-E9936D76CB04}" type="presOf" srcId="{BA63270C-09C5-42B8-8902-CBD2762B1143}" destId="{DAC0BCFA-D364-498E-97A9-C04060B5A6D4}" srcOrd="0" destOrd="0" presId="urn:microsoft.com/office/officeart/2005/8/layout/radial3"/>
    <dgm:cxn modelId="{1ABBA7AF-125C-457A-9A70-28D6B44FE4C8}" type="presOf" srcId="{AE0CD9E6-8F09-4CAC-8104-F35FC147951E}" destId="{170D6F93-608A-4C31-86EA-74CE6D87E5E9}" srcOrd="0" destOrd="0" presId="urn:microsoft.com/office/officeart/2005/8/layout/radial3"/>
    <dgm:cxn modelId="{9CB17E2E-219F-4B63-8D55-D90B2C65EF80}" type="presParOf" srcId="{10DD2F8E-3D61-432F-AF61-978EF38910EE}" destId="{44F71EE6-F252-4F01-BA82-9986F0F437DC}" srcOrd="0" destOrd="0" presId="urn:microsoft.com/office/officeart/2005/8/layout/radial3"/>
    <dgm:cxn modelId="{1F2E0321-84EC-4546-9E12-5FC3917C71A3}" type="presParOf" srcId="{44F71EE6-F252-4F01-BA82-9986F0F437DC}" destId="{9EB66A18-44D4-4DC6-BB44-654F75F4A62B}" srcOrd="0" destOrd="0" presId="urn:microsoft.com/office/officeart/2005/8/layout/radial3"/>
    <dgm:cxn modelId="{A58EF2A3-12C2-4F9A-AE8A-58AE1D088DE8}" type="presParOf" srcId="{44F71EE6-F252-4F01-BA82-9986F0F437DC}" destId="{AFD792CF-A655-4EA1-A6E6-391F05E1BD32}" srcOrd="1" destOrd="0" presId="urn:microsoft.com/office/officeart/2005/8/layout/radial3"/>
    <dgm:cxn modelId="{DC766E74-E9A6-4982-BC22-B88B98087E85}" type="presParOf" srcId="{44F71EE6-F252-4F01-BA82-9986F0F437DC}" destId="{170D6F93-608A-4C31-86EA-74CE6D87E5E9}" srcOrd="2" destOrd="0" presId="urn:microsoft.com/office/officeart/2005/8/layout/radial3"/>
    <dgm:cxn modelId="{157859D9-062A-4A23-9A09-6FFE3310BA85}" type="presParOf" srcId="{44F71EE6-F252-4F01-BA82-9986F0F437DC}" destId="{DAC0BCFA-D364-498E-97A9-C04060B5A6D4}" srcOrd="3" destOrd="0" presId="urn:microsoft.com/office/officeart/2005/8/layout/radial3"/>
    <dgm:cxn modelId="{1FAD4ECC-C6B9-4893-AE20-3800AD3CE8FD}" type="presParOf" srcId="{44F71EE6-F252-4F01-BA82-9986F0F437DC}" destId="{195B7C3A-4FE2-4D88-A80F-6EA0A50D711E}" srcOrd="4" destOrd="0" presId="urn:microsoft.com/office/officeart/2005/8/layout/radial3"/>
    <dgm:cxn modelId="{0FC078DD-3C8E-4285-8963-0C9DB3968DEE}" type="presParOf" srcId="{44F71EE6-F252-4F01-BA82-9986F0F437DC}" destId="{B7DAB204-9B13-4406-A115-0D5B7FBF596B}" srcOrd="5" destOrd="0" presId="urn:microsoft.com/office/officeart/2005/8/layout/radial3"/>
    <dgm:cxn modelId="{135B653D-B454-44FA-B1D1-7CF216A198E9}" type="presParOf" srcId="{44F71EE6-F252-4F01-BA82-9986F0F437DC}" destId="{252B4E05-37FA-4B92-A6B6-5925CC99F890}" srcOrd="6" destOrd="0" presId="urn:microsoft.com/office/officeart/2005/8/layout/radial3"/>
    <dgm:cxn modelId="{9597D237-C91E-4FC7-BA29-443BEDF2A0E4}" type="presParOf" srcId="{44F71EE6-F252-4F01-BA82-9986F0F437DC}" destId="{0E4BA83E-DD4F-4A94-9DC5-49167285657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6A18-44D4-4DC6-BB44-654F75F4A62B}">
      <dsp:nvSpPr>
        <dsp:cNvPr id="0" name=""/>
        <dsp:cNvSpPr/>
      </dsp:nvSpPr>
      <dsp:spPr>
        <a:xfrm>
          <a:off x="3328391" y="1294708"/>
          <a:ext cx="3096816" cy="30968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University Academic Advising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UUAAC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UUAAA</a:t>
          </a:r>
        </a:p>
      </dsp:txBody>
      <dsp:txXfrm>
        <a:off x="3781909" y="1748226"/>
        <a:ext cx="2189780" cy="2189780"/>
      </dsp:txXfrm>
    </dsp:sp>
    <dsp:sp modelId="{AFD792CF-A655-4EA1-A6E6-391F05E1BD32}">
      <dsp:nvSpPr>
        <dsp:cNvPr id="0" name=""/>
        <dsp:cNvSpPr/>
      </dsp:nvSpPr>
      <dsp:spPr>
        <a:xfrm>
          <a:off x="4102595" y="51035"/>
          <a:ext cx="1548408" cy="1548408"/>
        </a:xfrm>
        <a:prstGeom prst="ellipse">
          <a:avLst/>
        </a:prstGeom>
        <a:solidFill>
          <a:schemeClr val="accent3">
            <a:alpha val="50000"/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Education &amp; Human Services</a:t>
          </a:r>
        </a:p>
      </dsp:txBody>
      <dsp:txXfrm>
        <a:off x="4329354" y="277794"/>
        <a:ext cx="1094890" cy="1094890"/>
      </dsp:txXfrm>
    </dsp:sp>
    <dsp:sp modelId="{170D6F93-608A-4C31-86EA-74CE6D87E5E9}">
      <dsp:nvSpPr>
        <dsp:cNvPr id="0" name=""/>
        <dsp:cNvSpPr/>
      </dsp:nvSpPr>
      <dsp:spPr>
        <a:xfrm>
          <a:off x="5680236" y="810786"/>
          <a:ext cx="1548408" cy="1548408"/>
        </a:xfrm>
        <a:prstGeom prst="ellipse">
          <a:avLst/>
        </a:prstGeom>
        <a:solidFill>
          <a:schemeClr val="accent3">
            <a:alpha val="50000"/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Nursing &amp; Health</a:t>
          </a:r>
        </a:p>
      </dsp:txBody>
      <dsp:txXfrm>
        <a:off x="5906995" y="1037545"/>
        <a:ext cx="1094890" cy="1094890"/>
      </dsp:txXfrm>
    </dsp:sp>
    <dsp:sp modelId="{DAC0BCFA-D364-498E-97A9-C04060B5A6D4}">
      <dsp:nvSpPr>
        <dsp:cNvPr id="0" name=""/>
        <dsp:cNvSpPr/>
      </dsp:nvSpPr>
      <dsp:spPr>
        <a:xfrm>
          <a:off x="6069881" y="2517932"/>
          <a:ext cx="1548408" cy="1548408"/>
        </a:xfrm>
        <a:prstGeom prst="ellipse">
          <a:avLst/>
        </a:prstGeom>
        <a:solidFill>
          <a:schemeClr val="accent3">
            <a:alpha val="50000"/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Liberal Arts</a:t>
          </a:r>
        </a:p>
      </dsp:txBody>
      <dsp:txXfrm>
        <a:off x="6296640" y="2744691"/>
        <a:ext cx="1094890" cy="1094890"/>
      </dsp:txXfrm>
    </dsp:sp>
    <dsp:sp modelId="{195B7C3A-4FE2-4D88-A80F-6EA0A50D711E}">
      <dsp:nvSpPr>
        <dsp:cNvPr id="0" name=""/>
        <dsp:cNvSpPr/>
      </dsp:nvSpPr>
      <dsp:spPr>
        <a:xfrm>
          <a:off x="4978120" y="3886957"/>
          <a:ext cx="1548408" cy="1548408"/>
        </a:xfrm>
        <a:prstGeom prst="ellipse">
          <a:avLst/>
        </a:prstGeom>
        <a:solidFill>
          <a:schemeClr val="accent3">
            <a:alpha val="50000"/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Engineering &amp; Computer Science</a:t>
          </a:r>
        </a:p>
      </dsp:txBody>
      <dsp:txXfrm>
        <a:off x="5204879" y="4113716"/>
        <a:ext cx="1094890" cy="1094890"/>
      </dsp:txXfrm>
    </dsp:sp>
    <dsp:sp modelId="{B7DAB204-9B13-4406-A115-0D5B7FBF596B}">
      <dsp:nvSpPr>
        <dsp:cNvPr id="0" name=""/>
        <dsp:cNvSpPr/>
      </dsp:nvSpPr>
      <dsp:spPr>
        <a:xfrm>
          <a:off x="3227071" y="3886957"/>
          <a:ext cx="1548408" cy="1548408"/>
        </a:xfrm>
        <a:prstGeom prst="ellipse">
          <a:avLst/>
        </a:prstGeom>
        <a:solidFill>
          <a:schemeClr val="accent3">
            <a:alpha val="50000"/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Science &amp; Math</a:t>
          </a:r>
        </a:p>
      </dsp:txBody>
      <dsp:txXfrm>
        <a:off x="3453830" y="4113716"/>
        <a:ext cx="1094890" cy="1094890"/>
      </dsp:txXfrm>
    </dsp:sp>
    <dsp:sp modelId="{252B4E05-37FA-4B92-A6B6-5925CC99F890}">
      <dsp:nvSpPr>
        <dsp:cNvPr id="0" name=""/>
        <dsp:cNvSpPr/>
      </dsp:nvSpPr>
      <dsp:spPr>
        <a:xfrm>
          <a:off x="2135310" y="2517932"/>
          <a:ext cx="1548408" cy="1548408"/>
        </a:xfrm>
        <a:prstGeom prst="ellipse">
          <a:avLst/>
        </a:prstGeom>
        <a:solidFill>
          <a:schemeClr val="accent3">
            <a:alpha val="50000"/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Business</a:t>
          </a:r>
        </a:p>
      </dsp:txBody>
      <dsp:txXfrm>
        <a:off x="2362069" y="2744691"/>
        <a:ext cx="1094890" cy="1094890"/>
      </dsp:txXfrm>
    </dsp:sp>
    <dsp:sp modelId="{0E4BA83E-DD4F-4A94-9DC5-491672856579}">
      <dsp:nvSpPr>
        <dsp:cNvPr id="0" name=""/>
        <dsp:cNvSpPr/>
      </dsp:nvSpPr>
      <dsp:spPr>
        <a:xfrm>
          <a:off x="2524955" y="810786"/>
          <a:ext cx="1548408" cy="1548408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Exploratory &amp; CCP</a:t>
          </a:r>
        </a:p>
      </dsp:txBody>
      <dsp:txXfrm>
        <a:off x="2751714" y="1037545"/>
        <a:ext cx="1094890" cy="1094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052DA-21A3-4EA2-9995-60A890340BB4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C7013-5A8D-402F-8EB9-85D89FEB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2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6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4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Academic Advising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2241150"/>
              </p:ext>
            </p:extLst>
          </p:nvPr>
        </p:nvGraphicFramePr>
        <p:xfrm>
          <a:off x="-417688" y="496711"/>
          <a:ext cx="9753600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133" y="-25964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Centrally administered, locally delivered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79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GOALS OF CENTRALIZED ADVISING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With 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managed caseloads, advisors </a:t>
            </a:r>
            <a:r>
              <a:rPr lang="en-US" sz="2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oversee students’ progress toward degree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through a </a:t>
            </a:r>
            <a:r>
              <a:rPr lang="en-US" sz="2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proactive model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8314"/>
            <a:ext cx="8229600" cy="4131141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uniformity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 student experience by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advisors’ active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participation in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centralized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training &amp; professional development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efficiency through ongoing process review and use of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integrated technological systems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</a:p>
          <a:p>
            <a:pPr lvl="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clear, consistent and effective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communication, coordination and collaboration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among colleges and service units, and</a:t>
            </a:r>
          </a:p>
          <a:p>
            <a:pPr lvl="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accountability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assessment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outcomes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lvl="0" indent="0">
              <a:buNone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69" y="13106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 advising staff &amp; caseloads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652" y="1613300"/>
            <a:ext cx="127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39.5 FTE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686756" y="1659467"/>
            <a:ext cx="3273772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8528" y="1659467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9829" y="1673680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09994" y="1613300"/>
            <a:ext cx="72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350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1982" y="1659467"/>
            <a:ext cx="99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FY 17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952042" y="2346682"/>
            <a:ext cx="2161813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52042" y="2357657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65122" y="2362159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9995" y="2311490"/>
            <a:ext cx="72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350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1982" y="3194253"/>
            <a:ext cx="99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FY 18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6991" y="3140589"/>
            <a:ext cx="127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25.5 FTE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1" y="3141092"/>
            <a:ext cx="4572000" cy="369332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6947" y="3463080"/>
            <a:ext cx="268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i="1" dirty="0" smtClean="0"/>
              <a:t>fter budget remediation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3126879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90847" y="3145197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897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18480" y="3094925"/>
            <a:ext cx="72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542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3959574" y="3762247"/>
            <a:ext cx="3095982" cy="369332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35189" y="3753439"/>
            <a:ext cx="68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21015" y="377105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96460" y="3747712"/>
            <a:ext cx="72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542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303025" y="453008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FY </a:t>
            </a:r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00652" y="4483918"/>
            <a:ext cx="127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30.5 FTE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4070784" y="4537185"/>
            <a:ext cx="1788149" cy="369332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20110" y="454428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328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6083" y="453008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539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65122" y="4507811"/>
            <a:ext cx="72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453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466347" y="1035316"/>
            <a:ext cx="667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standard for proactive model for advising is 300:1 (NACADA)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87297" y="2369502"/>
            <a:ext cx="159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</a:t>
            </a:r>
            <a:r>
              <a:rPr lang="en-US" sz="1600" i="1" dirty="0" smtClean="0"/>
              <a:t>riginal proposal</a:t>
            </a:r>
            <a:endParaRPr lang="en-US" sz="16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4314" y="5556952"/>
            <a:ext cx="370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*Based on fall 2017 enrolled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2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556" y="3598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COMPLETION ROADMAP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completion, persistence &amp; retention strategies</a:t>
            </a:r>
            <a:r>
              <a:rPr lang="en-US" sz="2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27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2892"/>
            <a:ext cx="6163734" cy="413114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Raider Academy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Developmental Education Co-requisite Models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First-Year Seminar Course Redesign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Proactive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Advising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Career Education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Core Course Completion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Peer Leader Certification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Integrated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Technologies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lvl="0" indent="0">
              <a:buNone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03" y="1301986"/>
            <a:ext cx="2654243" cy="4228918"/>
          </a:xfrm>
          <a:prstGeom prst="rect">
            <a:avLst/>
          </a:prstGeom>
          <a:effectLst>
            <a:outerShdw blurRad="50800" dist="38100" sx="105000" sy="105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6137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167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University Academic Advising</vt:lpstr>
      <vt:lpstr>Centrally administered, locally delivered</vt:lpstr>
      <vt:lpstr>GOALS OF CENTRALIZED ADVISING With managed caseloads, advisors oversee students’ progress toward degree through a proactive model of: </vt:lpstr>
      <vt:lpstr>Academic advising staff &amp; caseloads</vt:lpstr>
      <vt:lpstr>COMPLETION ROADMAP completion, persistence &amp; retention strategies </vt:lpstr>
    </vt:vector>
  </TitlesOfParts>
  <Company>Wright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Tim Littell</cp:lastModifiedBy>
  <cp:revision>97</cp:revision>
  <dcterms:created xsi:type="dcterms:W3CDTF">2016-09-27T14:33:50Z</dcterms:created>
  <dcterms:modified xsi:type="dcterms:W3CDTF">2017-12-11T15:11:30Z</dcterms:modified>
</cp:coreProperties>
</file>