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816" r:id="rId2"/>
  </p:sldMasterIdLst>
  <p:notesMasterIdLst>
    <p:notesMasterId r:id="rId23"/>
  </p:notesMasterIdLst>
  <p:sldIdLst>
    <p:sldId id="265" r:id="rId3"/>
    <p:sldId id="261" r:id="rId4"/>
    <p:sldId id="262" r:id="rId5"/>
    <p:sldId id="263" r:id="rId6"/>
    <p:sldId id="264" r:id="rId7"/>
    <p:sldId id="258" r:id="rId8"/>
    <p:sldId id="260" r:id="rId9"/>
    <p:sldId id="276" r:id="rId10"/>
    <p:sldId id="278" r:id="rId11"/>
    <p:sldId id="277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EAFE"/>
    <a:srgbClr val="C9F9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04" d="100"/>
          <a:sy n="1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01C10-AB1D-DD4C-AB9D-9CC849ABD6D9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29D7D-3566-1445-82EF-73585BD97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6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2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1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75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6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48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1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4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7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9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EA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6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8BB92E3-EB08-AE41-9A0E-0921790C1E36}" type="datetimeFigureOut">
              <a:rPr lang="en-US" smtClean="0"/>
              <a:t>12/11/17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436CE7B-64D3-4148-A448-147163A40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18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83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tif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tif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tif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tif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tif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130" y="219392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/>
              <a:t>Graduate School Presentation </a:t>
            </a: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>to </a:t>
            </a:r>
            <a:r>
              <a:rPr lang="en-US" sz="4900" b="1" dirty="0"/>
              <a:t>Faculty Senate</a:t>
            </a:r>
            <a:br>
              <a:rPr lang="en-US" sz="4900" b="1" dirty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3600" b="1" dirty="0" smtClean="0"/>
              <a:t>12/11/17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2199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0625" y="996170"/>
            <a:ext cx="10515600" cy="4694152"/>
          </a:xfrm>
        </p:spPr>
        <p:txBody>
          <a:bodyPr>
            <a:noAutofit/>
          </a:bodyPr>
          <a:lstStyle/>
          <a:p>
            <a:pPr lvl="1">
              <a:spcAft>
                <a:spcPts val="600"/>
              </a:spcAft>
            </a:pPr>
            <a:r>
              <a:rPr lang="en-US" sz="2800" b="1" dirty="0" smtClean="0"/>
              <a:t>The Graduate School’s </a:t>
            </a:r>
            <a:r>
              <a:rPr lang="en-US" sz="2800" b="1" smtClean="0"/>
              <a:t>Potential Contributions</a:t>
            </a:r>
            <a:endParaRPr lang="en-US" sz="2800" b="1" dirty="0"/>
          </a:p>
          <a:p>
            <a:pPr lvl="2">
              <a:spcAft>
                <a:spcPts val="600"/>
              </a:spcAft>
            </a:pPr>
            <a:r>
              <a:rPr lang="en-US" sz="2800" dirty="0"/>
              <a:t>I</a:t>
            </a:r>
            <a:r>
              <a:rPr lang="en-US" sz="2800" dirty="0" smtClean="0"/>
              <a:t>nform </a:t>
            </a:r>
            <a:r>
              <a:rPr lang="en-US" sz="2800" dirty="0"/>
              <a:t>and facilitate strategic planning discussions</a:t>
            </a:r>
          </a:p>
          <a:p>
            <a:pPr lvl="3">
              <a:spcAft>
                <a:spcPts val="600"/>
              </a:spcAft>
            </a:pPr>
            <a:r>
              <a:rPr lang="en-US" sz="2600" dirty="0"/>
              <a:t>H</a:t>
            </a:r>
            <a:r>
              <a:rPr lang="en-US" sz="2600" dirty="0" smtClean="0"/>
              <a:t>elp answer questions </a:t>
            </a:r>
          </a:p>
          <a:p>
            <a:pPr lvl="3">
              <a:spcAft>
                <a:spcPts val="600"/>
              </a:spcAft>
            </a:pPr>
            <a:r>
              <a:rPr lang="en-US" sz="2600" dirty="0" smtClean="0"/>
              <a:t>Help rationalize values </a:t>
            </a:r>
            <a:r>
              <a:rPr lang="en-US" sz="2600" dirty="0"/>
              <a:t>for budgeting tuition waivers</a:t>
            </a:r>
          </a:p>
          <a:p>
            <a:pPr lvl="4">
              <a:spcAft>
                <a:spcPts val="600"/>
              </a:spcAft>
            </a:pPr>
            <a:r>
              <a:rPr lang="en-US" sz="2400" dirty="0"/>
              <a:t>D</a:t>
            </a:r>
            <a:r>
              <a:rPr lang="en-US" sz="2400" dirty="0" smtClean="0"/>
              <a:t>ecimal </a:t>
            </a:r>
            <a:r>
              <a:rPr lang="en-US" sz="2400" dirty="0"/>
              <a:t>multipliers for contributions to </a:t>
            </a:r>
            <a:r>
              <a:rPr lang="en-US" sz="2400" dirty="0" smtClean="0"/>
              <a:t>mission?</a:t>
            </a:r>
            <a:endParaRPr lang="en-US" sz="2400" dirty="0"/>
          </a:p>
          <a:p>
            <a:pPr lvl="5">
              <a:spcAft>
                <a:spcPts val="600"/>
              </a:spcAft>
            </a:pPr>
            <a:r>
              <a:rPr lang="en-US" sz="2200" dirty="0"/>
              <a:t>T</a:t>
            </a:r>
            <a:r>
              <a:rPr lang="en-US" sz="2200" dirty="0" smtClean="0"/>
              <a:t>eaching</a:t>
            </a:r>
            <a:endParaRPr lang="en-US" sz="2200" dirty="0"/>
          </a:p>
          <a:p>
            <a:pPr lvl="5">
              <a:spcAft>
                <a:spcPts val="600"/>
              </a:spcAft>
            </a:pPr>
            <a:r>
              <a:rPr lang="en-US" sz="2200" dirty="0"/>
              <a:t>R</a:t>
            </a:r>
            <a:r>
              <a:rPr lang="en-US" sz="2200" dirty="0" smtClean="0"/>
              <a:t>esearch </a:t>
            </a:r>
            <a:r>
              <a:rPr lang="en-US" sz="2200" dirty="0"/>
              <a:t>support</a:t>
            </a:r>
          </a:p>
          <a:p>
            <a:pPr lvl="5">
              <a:spcAft>
                <a:spcPts val="600"/>
              </a:spcAft>
            </a:pPr>
            <a:r>
              <a:rPr lang="en-US" sz="2200" dirty="0"/>
              <a:t>A</a:t>
            </a:r>
            <a:r>
              <a:rPr lang="en-US" sz="2200" dirty="0" smtClean="0"/>
              <a:t>dmin</a:t>
            </a:r>
            <a:r>
              <a:rPr lang="en-US" sz="2200" dirty="0"/>
              <a:t>. support</a:t>
            </a:r>
          </a:p>
        </p:txBody>
      </p:sp>
    </p:spTree>
    <p:extLst>
      <p:ext uri="{BB962C8B-B14F-4D97-AF65-F5344CB8AC3E}">
        <p14:creationId xmlns:p14="http://schemas.microsoft.com/office/powerpoint/2010/main" val="162378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642035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 smtClean="0">
                <a:effectLst/>
                <a:latin typeface="Calibri" charset="0"/>
                <a:ea typeface="Calibri" charset="0"/>
                <a:cs typeface="Times New Roman" charset="0"/>
              </a:rPr>
              <a:t>Total Graduate Fee Remission by College FY16</a:t>
            </a:r>
            <a:endParaRPr lang="en-US" sz="24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3467100" y="1587739"/>
          <a:ext cx="5257800" cy="38554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2800"/>
                <a:gridCol w="190500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College/School/Unit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Amount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2656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VPR/GS (per fee remission</a:t>
                      </a:r>
                      <a:r>
                        <a:rPr lang="en-US" sz="1800" baseline="0" dirty="0" smtClean="0">
                          <a:effectLst/>
                        </a:rPr>
                        <a:t> policy)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$3,387,902.93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2656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COSM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$3,004,108.50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CECS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$1,148,624.25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COLA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$754,601.00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RSCOB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$523,136.00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CEHS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$486,326.06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BSOM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$97,157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CONH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$43,752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Lake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$1,770.00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8613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Miscellaneous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$55,0363.50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  <a:tr h="3177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Totals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$9,997,741.24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16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0357" y="838199"/>
            <a:ext cx="8471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x-none" altLang="x-none" sz="2400" b="1" dirty="0">
                <a:latin typeface="Arial" charset="0"/>
              </a:rPr>
              <a:t>Graduate Tuition Scholarships by College </a:t>
            </a:r>
            <a:r>
              <a:rPr lang="x-none" altLang="x-none" sz="2400" b="1" dirty="0" smtClean="0">
                <a:latin typeface="Arial" charset="0"/>
              </a:rPr>
              <a:t>R17-S18</a:t>
            </a:r>
            <a:endParaRPr lang="en-US" sz="24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249738" y="28749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2533650" y="1579239"/>
          <a:ext cx="7124700" cy="3760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1175"/>
                <a:gridCol w="1781175"/>
                <a:gridCol w="1781175"/>
                <a:gridCol w="1781175"/>
              </a:tblGrid>
              <a:tr h="4467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dirty="0">
                          <a:effectLst/>
                        </a:rPr>
                        <a:t>College/School</a:t>
                      </a:r>
                      <a:endParaRPr lang="en-US" sz="1800" u="none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dirty="0">
                          <a:effectLst/>
                        </a:rPr>
                        <a:t>Amount</a:t>
                      </a:r>
                      <a:endParaRPr lang="en-US" sz="1800" u="none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dirty="0" smtClean="0">
                          <a:effectLst/>
                        </a:rPr>
                        <a:t>Recipients</a:t>
                      </a:r>
                      <a:endParaRPr lang="en-US" sz="1800" u="none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dirty="0" smtClean="0">
                          <a:effectLst/>
                        </a:rPr>
                        <a:t>Average</a:t>
                      </a:r>
                      <a:endParaRPr lang="en-US" sz="1800" u="none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95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CoLA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$360,000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$3000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95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CoSM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$360,000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$4500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95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CEHS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$270,000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$6923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95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RSCoB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$40,000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$4444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95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CECS*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$20,000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$3333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95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BSoM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$20,000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$1666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95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CoNH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467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Totals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$1,070,000</a:t>
                      </a:r>
                      <a:endParaRPr lang="en-US" sz="18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266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$</a:t>
                      </a:r>
                      <a:r>
                        <a:rPr lang="en-US" sz="1800" dirty="0">
                          <a:effectLst/>
                        </a:rPr>
                        <a:t>4022</a:t>
                      </a:r>
                      <a:endParaRPr lang="en-US" sz="18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168235" y="210581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25975" y="5666196"/>
            <a:ext cx="63323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*CECS also received $352,000 in “PhD Completion” awards.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842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0357" y="838199"/>
            <a:ext cx="8471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x-none" altLang="x-none" sz="2400" b="1" dirty="0" smtClean="0">
                <a:latin typeface="Arial" charset="0"/>
              </a:rPr>
              <a:t>Scholarships</a:t>
            </a:r>
            <a:r>
              <a:rPr lang="en-US" altLang="x-none" sz="2400" b="1" dirty="0" smtClean="0">
                <a:latin typeface="Arial" charset="0"/>
              </a:rPr>
              <a:t> Administered by the Graduate School</a:t>
            </a:r>
            <a:r>
              <a:rPr lang="x-none" altLang="x-none" sz="2400" b="1" dirty="0" smtClean="0">
                <a:latin typeface="Arial" charset="0"/>
              </a:rPr>
              <a:t> 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612899" y="1739902"/>
          <a:ext cx="8467823" cy="3357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8001"/>
                <a:gridCol w="1676400"/>
                <a:gridCol w="1469616"/>
                <a:gridCol w="1857784"/>
                <a:gridCol w="1686022"/>
              </a:tblGrid>
              <a:tr h="468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Scholarship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FY17 $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FY 17 #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FY18 $ (to date)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FY18 # (to date)</a:t>
                      </a:r>
                    </a:p>
                  </a:txBody>
                  <a:tcPr marL="68580" marR="68580" marT="0" marB="0"/>
                </a:tc>
              </a:tr>
              <a:tr h="468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WPAFB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$683,780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$408,546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131</a:t>
                      </a:r>
                    </a:p>
                  </a:txBody>
                  <a:tcPr marL="68580" marR="68580" marT="0" marB="0"/>
                </a:tc>
              </a:tr>
              <a:tr h="468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Nat. Guard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$0</a:t>
                      </a:r>
                      <a:endParaRPr lang="en-US" sz="1800" dirty="0">
                        <a:effectLst/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$7,500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</a:tr>
              <a:tr h="468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GC Scholar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$135,128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$66,072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</a:tr>
              <a:tr h="468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Wright Fellow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$49,974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$19,614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468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Grad. Excel.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$74,000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$14,500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</a:tr>
              <a:tr h="4680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$942,882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224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$516,232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charset="0"/>
                          <a:ea typeface="Arial" charset="0"/>
                          <a:cs typeface="Arial" charset="0"/>
                        </a:rPr>
                        <a:t>156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25584" y="2781697"/>
            <a:ext cx="16365059" cy="117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11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1651000"/>
            <a:ext cx="1024890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8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1739900"/>
            <a:ext cx="10375900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00" y="1854200"/>
            <a:ext cx="10477500" cy="313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40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1701800"/>
            <a:ext cx="10261600" cy="344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31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1752600"/>
            <a:ext cx="103759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1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" y="1676400"/>
            <a:ext cx="103759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6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525160"/>
            <a:ext cx="10018713" cy="1752599"/>
          </a:xfrm>
        </p:spPr>
        <p:txBody>
          <a:bodyPr/>
          <a:lstStyle/>
          <a:p>
            <a:pPr algn="ctr"/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2" y="1733159"/>
            <a:ext cx="10515600" cy="435133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600" dirty="0" smtClean="0"/>
              <a:t>The </a:t>
            </a:r>
            <a:r>
              <a:rPr lang="en-US" sz="2600" dirty="0" smtClean="0"/>
              <a:t>Dean of the Graduate </a:t>
            </a:r>
            <a:r>
              <a:rPr lang="en-US" sz="2600" dirty="0" smtClean="0"/>
              <a:t>School </a:t>
            </a:r>
            <a:r>
              <a:rPr lang="en-US" sz="2600" dirty="0" smtClean="0"/>
              <a:t>position was merged with the Vice President for Research for five years.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Associate Dean effectively oversaw the Grad School’s daily business, but was not empowered re: large-scale and long-term planning, action.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sz="2600" dirty="0" smtClean="0"/>
              <a:t>International recruiting &amp; admissions have been separated from the Graduate School for more than </a:t>
            </a:r>
            <a:r>
              <a:rPr lang="en-US" sz="2600" dirty="0" smtClean="0"/>
              <a:t>five </a:t>
            </a:r>
            <a:r>
              <a:rPr lang="en-US" sz="2600" dirty="0" smtClean="0"/>
              <a:t>years</a:t>
            </a:r>
            <a:r>
              <a:rPr lang="en-US" sz="2600" dirty="0" smtClean="0"/>
              <a:t>.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The Grad School has no direct influence over international recruiting and admissions.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3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8950" y="1727200"/>
            <a:ext cx="86741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  <a:latin typeface="Calibri" charset="0"/>
              </a:rPr>
              <a:t>CECS PhD Completion funds:</a:t>
            </a:r>
          </a:p>
          <a:p>
            <a:endParaRPr lang="en-US" sz="2000" b="1" dirty="0">
              <a:solidFill>
                <a:srgbClr val="000000"/>
              </a:solidFill>
              <a:latin typeface="Calibri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must 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be used for complete support, which consists of a minimum stipend of $3400/semester and full tuition.</a:t>
            </a:r>
            <a:endParaRPr lang="en-US" sz="2000" dirty="0">
              <a:solidFill>
                <a:srgbClr val="000000"/>
              </a:solidFill>
              <a:latin typeface="Calibri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may 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be awarded one semester at a time, but may not be awarded for less than a full semester.</a:t>
            </a:r>
            <a:endParaRPr lang="en-US" sz="2000" dirty="0">
              <a:solidFill>
                <a:srgbClr val="000000"/>
              </a:solidFill>
              <a:latin typeface="Calibri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may </a:t>
            </a:r>
            <a:r>
              <a:rPr lang="en-US" dirty="0">
                <a:solidFill>
                  <a:srgbClr val="000000"/>
                </a:solidFill>
                <a:latin typeface="Calibri" charset="0"/>
              </a:rPr>
              <a:t>not be used as partial awards (i.e., as less than a full semester’s support, as indicated above) and/or to supplement grant funds</a:t>
            </a: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.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>
                <a:solidFill>
                  <a:srgbClr val="000000"/>
                </a:solidFill>
                <a:latin typeface="Calibri" charset="0"/>
              </a:rPr>
              <a:t>Are allocated per mutual agreement among the Engineering, Computer Science, and Electrical Engineering PhD programs.</a:t>
            </a:r>
          </a:p>
          <a:p>
            <a:endParaRPr lang="en-US" sz="2000" b="0" i="0" dirty="0">
              <a:solidFill>
                <a:srgbClr val="000000"/>
              </a:solidFill>
              <a:effectLst/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24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5056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The Graduate School’s Current Functions 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366"/>
            <a:ext cx="10515600" cy="5544989"/>
          </a:xfrm>
        </p:spPr>
        <p:txBody>
          <a:bodyPr>
            <a:noAutofit/>
          </a:bodyPr>
          <a:lstStyle/>
          <a:p>
            <a:pPr lvl="2">
              <a:spcAft>
                <a:spcPts val="600"/>
              </a:spcAft>
            </a:pPr>
            <a:r>
              <a:rPr lang="en-US" sz="3000" dirty="0"/>
              <a:t>A</a:t>
            </a:r>
            <a:r>
              <a:rPr lang="en-US" sz="3000" dirty="0" smtClean="0"/>
              <a:t>dmit </a:t>
            </a:r>
            <a:r>
              <a:rPr lang="en-US" sz="3000" dirty="0"/>
              <a:t>all domestic students in </a:t>
            </a:r>
            <a:r>
              <a:rPr lang="en-US" sz="3000" dirty="0" smtClean="0"/>
              <a:t>graduate academic </a:t>
            </a:r>
            <a:r>
              <a:rPr lang="en-US" sz="3000" dirty="0"/>
              <a:t>programs </a:t>
            </a:r>
            <a:r>
              <a:rPr lang="en-US" sz="3000" dirty="0" smtClean="0"/>
              <a:t>(not M.D., </a:t>
            </a:r>
            <a:r>
              <a:rPr lang="en-US" sz="3000" dirty="0" err="1" smtClean="0"/>
              <a:t>Psy.D</a:t>
            </a:r>
            <a:r>
              <a:rPr lang="en-US" sz="3000" dirty="0" smtClean="0"/>
              <a:t>., or any </a:t>
            </a:r>
            <a:r>
              <a:rPr lang="en-US" sz="3000" dirty="0" smtClean="0"/>
              <a:t>international students)</a:t>
            </a:r>
            <a:endParaRPr lang="en-US" sz="3000" dirty="0"/>
          </a:p>
          <a:p>
            <a:pPr lvl="2">
              <a:spcAft>
                <a:spcPts val="600"/>
              </a:spcAft>
            </a:pPr>
            <a:r>
              <a:rPr lang="en-US" sz="3000" dirty="0" smtClean="0"/>
              <a:t>Graduate </a:t>
            </a:r>
            <a:r>
              <a:rPr lang="en-US" sz="3000" dirty="0"/>
              <a:t>all students in academic programs</a:t>
            </a:r>
            <a:r>
              <a:rPr lang="en-US" sz="3000" dirty="0" smtClean="0"/>
              <a:t> </a:t>
            </a:r>
            <a:r>
              <a:rPr lang="en-US" sz="3000" dirty="0" smtClean="0"/>
              <a:t>(+ approve theses</a:t>
            </a:r>
            <a:r>
              <a:rPr lang="en-US" sz="3000" dirty="0"/>
              <a:t>, </a:t>
            </a:r>
            <a:r>
              <a:rPr lang="en-US" sz="3000" dirty="0" smtClean="0"/>
              <a:t>dissertations)</a:t>
            </a:r>
            <a:endParaRPr lang="en-US" sz="3000" dirty="0"/>
          </a:p>
          <a:p>
            <a:pPr lvl="2">
              <a:spcAft>
                <a:spcPts val="600"/>
              </a:spcAft>
            </a:pPr>
            <a:r>
              <a:rPr lang="en-US" sz="3000" dirty="0" smtClean="0"/>
              <a:t>Process </a:t>
            </a:r>
            <a:r>
              <a:rPr lang="en-US" sz="3000" dirty="0"/>
              <a:t>contracts for all </a:t>
            </a:r>
            <a:r>
              <a:rPr lang="en-US" sz="3000" dirty="0" smtClean="0"/>
              <a:t>Graduate Assistants</a:t>
            </a:r>
            <a:endParaRPr lang="en-US" sz="3000" dirty="0"/>
          </a:p>
          <a:p>
            <a:pPr lvl="2">
              <a:spcAft>
                <a:spcPts val="600"/>
              </a:spcAft>
            </a:pPr>
            <a:r>
              <a:rPr lang="en-US" sz="3000" dirty="0" smtClean="0"/>
              <a:t>Maintain graduate </a:t>
            </a:r>
            <a:r>
              <a:rPr lang="en-US" sz="3000" dirty="0"/>
              <a:t>faculty membership</a:t>
            </a:r>
          </a:p>
          <a:p>
            <a:pPr lvl="2">
              <a:spcAft>
                <a:spcPts val="600"/>
              </a:spcAft>
            </a:pPr>
            <a:r>
              <a:rPr lang="en-US" sz="3000" dirty="0" smtClean="0"/>
              <a:t>Maintain &amp; implement policies relating to graduate education &amp; </a:t>
            </a:r>
            <a:r>
              <a:rPr lang="en-US" sz="3000" dirty="0"/>
              <a:t>oversee appeals</a:t>
            </a:r>
          </a:p>
          <a:p>
            <a:pPr lvl="2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2664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413" y="13034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The Graduate School’s Current Functions II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5542"/>
            <a:ext cx="10515600" cy="5313405"/>
          </a:xfrm>
        </p:spPr>
        <p:txBody>
          <a:bodyPr>
            <a:noAutofit/>
          </a:bodyPr>
          <a:lstStyle/>
          <a:p>
            <a:pPr lvl="2">
              <a:spcAft>
                <a:spcPts val="600"/>
              </a:spcAft>
            </a:pPr>
            <a:r>
              <a:rPr lang="en-US" sz="3200" dirty="0" smtClean="0"/>
              <a:t>Assist programs in</a:t>
            </a:r>
          </a:p>
          <a:p>
            <a:pPr lvl="3">
              <a:spcAft>
                <a:spcPts val="600"/>
              </a:spcAft>
            </a:pPr>
            <a:r>
              <a:rPr lang="en-US" sz="3200" dirty="0" smtClean="0"/>
              <a:t>recruitment/marketing </a:t>
            </a:r>
          </a:p>
          <a:p>
            <a:pPr lvl="3">
              <a:spcAft>
                <a:spcPts val="600"/>
              </a:spcAft>
            </a:pPr>
            <a:r>
              <a:rPr lang="en-US" sz="3200" dirty="0" smtClean="0"/>
              <a:t>advising </a:t>
            </a:r>
          </a:p>
          <a:p>
            <a:pPr lvl="3">
              <a:spcAft>
                <a:spcPts val="600"/>
              </a:spcAft>
            </a:pPr>
            <a:r>
              <a:rPr lang="en-US" sz="3200" dirty="0" smtClean="0"/>
              <a:t>program-level policies</a:t>
            </a:r>
          </a:p>
          <a:p>
            <a:pPr lvl="2">
              <a:spcAft>
                <a:spcPts val="600"/>
              </a:spcAft>
            </a:pPr>
            <a:r>
              <a:rPr lang="en-US" sz="3200" dirty="0" smtClean="0"/>
              <a:t>Oversee/assist with approval of graduate-level curriculum</a:t>
            </a:r>
          </a:p>
        </p:txBody>
      </p:sp>
    </p:spTree>
    <p:extLst>
      <p:ext uri="{BB962C8B-B14F-4D97-AF65-F5344CB8AC3E}">
        <p14:creationId xmlns:p14="http://schemas.microsoft.com/office/powerpoint/2010/main" val="114274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551" y="130342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The Graduate School’s Current Functions III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6441"/>
            <a:ext cx="10515600" cy="5313405"/>
          </a:xfrm>
        </p:spPr>
        <p:txBody>
          <a:bodyPr>
            <a:noAutofit/>
          </a:bodyPr>
          <a:lstStyle/>
          <a:p>
            <a:pPr lvl="2">
              <a:spcAft>
                <a:spcPts val="600"/>
              </a:spcAft>
            </a:pPr>
            <a:r>
              <a:rPr lang="en-US" sz="3200" dirty="0" smtClean="0"/>
              <a:t>Represent WSU at ODHE’s Chancellor’s Council on Graduate Studies (CCGS; formerly RACGS) </a:t>
            </a:r>
          </a:p>
          <a:p>
            <a:pPr lvl="3">
              <a:spcAft>
                <a:spcPts val="600"/>
              </a:spcAft>
            </a:pPr>
            <a:r>
              <a:rPr lang="en-US" sz="3000" dirty="0" smtClean="0"/>
              <a:t>Assist to develop new programs at WSU</a:t>
            </a:r>
          </a:p>
          <a:p>
            <a:pPr lvl="3">
              <a:spcAft>
                <a:spcPts val="600"/>
              </a:spcAft>
            </a:pPr>
            <a:r>
              <a:rPr lang="en-US" sz="3000" dirty="0" smtClean="0"/>
              <a:t>Represent WSU's interests re: other new OH programs </a:t>
            </a:r>
          </a:p>
          <a:p>
            <a:pPr lvl="3">
              <a:spcAft>
                <a:spcPts val="600"/>
              </a:spcAft>
            </a:pPr>
            <a:r>
              <a:rPr lang="en-US" sz="3000" dirty="0"/>
              <a:t>I</a:t>
            </a:r>
            <a:r>
              <a:rPr lang="en-US" sz="3000" dirty="0" smtClean="0"/>
              <a:t>nfluence </a:t>
            </a:r>
            <a:r>
              <a:rPr lang="en-US" sz="3000" dirty="0" smtClean="0"/>
              <a:t>state-level policies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23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Graduate Student Support 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321008"/>
            <a:ext cx="10018713" cy="3124201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sz="3200" dirty="0" smtClean="0"/>
              <a:t>Graduate Assistantships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Min. stipend + fee remission for 6-18 credit hours</a:t>
            </a:r>
          </a:p>
          <a:p>
            <a:pPr lvl="1">
              <a:spcAft>
                <a:spcPts val="600"/>
              </a:spcAft>
            </a:pPr>
            <a:r>
              <a:rPr lang="en-US" sz="3200" dirty="0" smtClean="0"/>
              <a:t>Types</a:t>
            </a:r>
          </a:p>
          <a:p>
            <a:pPr lvl="2">
              <a:spcAft>
                <a:spcPts val="600"/>
              </a:spcAft>
            </a:pPr>
            <a:r>
              <a:rPr lang="en-US" sz="2800" dirty="0" smtClean="0"/>
              <a:t>Research Assistantships (RSP </a:t>
            </a:r>
            <a:r>
              <a:rPr lang="en-US" sz="2800" dirty="0" smtClean="0"/>
              <a:t>policy; college budgets)</a:t>
            </a:r>
            <a:endParaRPr lang="en-US" sz="2800" dirty="0" smtClean="0"/>
          </a:p>
          <a:p>
            <a:pPr lvl="2">
              <a:spcAft>
                <a:spcPts val="600"/>
              </a:spcAft>
            </a:pPr>
            <a:r>
              <a:rPr lang="en-US" sz="2800" dirty="0" smtClean="0"/>
              <a:t>Teaching Assistantships (college budgets)</a:t>
            </a:r>
          </a:p>
          <a:p>
            <a:pPr lvl="2">
              <a:spcAft>
                <a:spcPts val="600"/>
              </a:spcAft>
            </a:pPr>
            <a:r>
              <a:rPr lang="en-US" sz="2800" dirty="0" smtClean="0"/>
              <a:t>Other assistantships (individual unit budgets)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34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Graduate Student Support II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Scholarships &amp; Fellowships</a:t>
            </a:r>
          </a:p>
          <a:p>
            <a:pPr lvl="1"/>
            <a:r>
              <a:rPr lang="en-US" sz="2600" dirty="0" smtClean="0"/>
              <a:t>Graduate Tuition Scholarship (GTS)</a:t>
            </a:r>
          </a:p>
          <a:p>
            <a:pPr lvl="1"/>
            <a:r>
              <a:rPr lang="en-US" sz="2600" dirty="0" smtClean="0"/>
              <a:t>Graduate Council Scholarship</a:t>
            </a:r>
          </a:p>
          <a:p>
            <a:pPr lvl="1"/>
            <a:r>
              <a:rPr lang="en-US" sz="2600" dirty="0" smtClean="0"/>
              <a:t>Wright Fellowship</a:t>
            </a:r>
          </a:p>
          <a:p>
            <a:pPr lvl="1"/>
            <a:r>
              <a:rPr lang="en-US" sz="2600" dirty="0" smtClean="0"/>
              <a:t>WPAFB Scholarship</a:t>
            </a:r>
          </a:p>
          <a:p>
            <a:pPr lvl="1"/>
            <a:r>
              <a:rPr lang="en-US" sz="2600" dirty="0" smtClean="0"/>
              <a:t>ONG Scholarship</a:t>
            </a:r>
          </a:p>
          <a:p>
            <a:pPr lvl="1"/>
            <a:endParaRPr lang="en-US" sz="26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9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2408" y="1132794"/>
            <a:ext cx="10515600" cy="4694152"/>
          </a:xfrm>
        </p:spPr>
        <p:txBody>
          <a:bodyPr>
            <a:noAutofit/>
          </a:bodyPr>
          <a:lstStyle/>
          <a:p>
            <a:pPr lvl="1">
              <a:spcAft>
                <a:spcPts val="600"/>
              </a:spcAft>
            </a:pPr>
            <a:r>
              <a:rPr lang="en-US" sz="2800" b="1" dirty="0" smtClean="0"/>
              <a:t>The Graduate School’s Challenges</a:t>
            </a:r>
            <a:r>
              <a:rPr lang="en-US" sz="2800" dirty="0" smtClean="0"/>
              <a:t> </a:t>
            </a:r>
          </a:p>
          <a:p>
            <a:pPr lvl="2">
              <a:spcAft>
                <a:spcPts val="600"/>
              </a:spcAft>
            </a:pPr>
            <a:r>
              <a:rPr lang="en-US" sz="2400" dirty="0" smtClean="0"/>
              <a:t>Reduced Graduate School staff has been further stretched by return of dean’s duties without associate dean</a:t>
            </a:r>
          </a:p>
          <a:p>
            <a:pPr lvl="3">
              <a:spcAft>
                <a:spcPts val="600"/>
              </a:spcAft>
            </a:pPr>
            <a:r>
              <a:rPr lang="en-US" sz="2200" dirty="0" smtClean="0"/>
              <a:t>program </a:t>
            </a:r>
            <a:r>
              <a:rPr lang="en-US" sz="2200" dirty="0"/>
              <a:t>reviews already on hold in 2017-18</a:t>
            </a:r>
          </a:p>
          <a:p>
            <a:pPr lvl="2">
              <a:spcAft>
                <a:spcPts val="600"/>
              </a:spcAft>
            </a:pPr>
            <a:r>
              <a:rPr lang="en-US" sz="2400" dirty="0"/>
              <a:t>Imperfect </a:t>
            </a:r>
            <a:r>
              <a:rPr lang="en-US" sz="2400" dirty="0" smtClean="0"/>
              <a:t>communication/coordination</a:t>
            </a:r>
            <a:endParaRPr lang="en-US" sz="2400" dirty="0"/>
          </a:p>
          <a:p>
            <a:pPr lvl="3">
              <a:spcAft>
                <a:spcPts val="600"/>
              </a:spcAft>
            </a:pPr>
            <a:r>
              <a:rPr lang="en-US" sz="2200" dirty="0"/>
              <a:t>programs administered at college level</a:t>
            </a:r>
          </a:p>
          <a:p>
            <a:pPr lvl="3">
              <a:spcAft>
                <a:spcPts val="600"/>
              </a:spcAft>
            </a:pPr>
            <a:r>
              <a:rPr lang="en-US" sz="2200" dirty="0"/>
              <a:t>changed admissions practices, redirection of funding, etc.; Grad School not always notified</a:t>
            </a:r>
          </a:p>
          <a:p>
            <a:pPr lvl="2">
              <a:spcAft>
                <a:spcPts val="600"/>
              </a:spcAft>
            </a:pPr>
            <a:r>
              <a:rPr lang="en-US" sz="2400" dirty="0"/>
              <a:t> Suspension of policies duly approved through Faculty Governance</a:t>
            </a:r>
          </a:p>
          <a:p>
            <a:pPr lvl="3">
              <a:spcAft>
                <a:spcPts val="600"/>
              </a:spcAft>
            </a:pPr>
            <a:r>
              <a:rPr lang="en-US" sz="2200" dirty="0"/>
              <a:t>Academic Dismissal</a:t>
            </a:r>
          </a:p>
          <a:p>
            <a:pPr lvl="3">
              <a:spcAft>
                <a:spcPts val="600"/>
              </a:spcAft>
            </a:pPr>
            <a:r>
              <a:rPr lang="en-US" sz="2200" dirty="0"/>
              <a:t>Commencement Eligibility</a:t>
            </a:r>
          </a:p>
          <a:p>
            <a:pPr lvl="2">
              <a:spcAft>
                <a:spcPts val="600"/>
              </a:spcAft>
            </a:pPr>
            <a:r>
              <a:rPr lang="en-US" sz="2400" dirty="0"/>
              <a:t>Current funding model determined more by ad hoc history than </a:t>
            </a:r>
            <a:r>
              <a:rPr lang="en-US" sz="2400" dirty="0" smtClean="0"/>
              <a:t>strategy</a:t>
            </a:r>
          </a:p>
          <a:p>
            <a:pPr lvl="2">
              <a:spcAft>
                <a:spcPts val="600"/>
              </a:spcAft>
            </a:pPr>
            <a:r>
              <a:rPr lang="en-US" sz="2400" dirty="0" smtClean="0"/>
              <a:t>Pending federal tax legislation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44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1834" y="1078918"/>
            <a:ext cx="10515600" cy="4694152"/>
          </a:xfrm>
        </p:spPr>
        <p:txBody>
          <a:bodyPr>
            <a:noAutofit/>
          </a:bodyPr>
          <a:lstStyle/>
          <a:p>
            <a:pPr lvl="1"/>
            <a:r>
              <a:rPr lang="en-US" sz="2800" b="1" dirty="0"/>
              <a:t>The Graduate School’s Actions</a:t>
            </a:r>
            <a:endParaRPr lang="en-US" sz="2800" b="1" dirty="0"/>
          </a:p>
          <a:p>
            <a:pPr lvl="2"/>
            <a:r>
              <a:rPr lang="en-US" sz="2600" dirty="0"/>
              <a:t>Establishment of internal Graduate Advisory Board </a:t>
            </a:r>
          </a:p>
          <a:p>
            <a:pPr lvl="2"/>
            <a:r>
              <a:rPr lang="en-US" sz="2600" dirty="0" smtClean="0"/>
              <a:t>New efficiencies</a:t>
            </a:r>
            <a:endParaRPr lang="en-US" sz="2600" dirty="0"/>
          </a:p>
          <a:p>
            <a:pPr lvl="3"/>
            <a:r>
              <a:rPr lang="en-US" sz="2600" dirty="0"/>
              <a:t>Begun:</a:t>
            </a:r>
          </a:p>
          <a:p>
            <a:pPr lvl="4"/>
            <a:r>
              <a:rPr lang="en-US" sz="2600" dirty="0"/>
              <a:t>Electronic Programs of Study (</a:t>
            </a:r>
            <a:r>
              <a:rPr lang="en-US" sz="2600" dirty="0" err="1"/>
              <a:t>uAchieve</a:t>
            </a:r>
            <a:r>
              <a:rPr lang="en-US" sz="2600" dirty="0"/>
              <a:t>)</a:t>
            </a:r>
          </a:p>
          <a:p>
            <a:pPr lvl="4"/>
            <a:r>
              <a:rPr lang="en-US" sz="2600" dirty="0"/>
              <a:t>Electronic GA contracts (Salesforce?)</a:t>
            </a:r>
          </a:p>
          <a:p>
            <a:pPr lvl="4"/>
            <a:r>
              <a:rPr lang="en-US" sz="2600" dirty="0"/>
              <a:t>Electronic petitions (</a:t>
            </a:r>
            <a:r>
              <a:rPr lang="en-US" sz="2600" dirty="0" err="1"/>
              <a:t>Curriculog</a:t>
            </a:r>
            <a:r>
              <a:rPr lang="en-US" sz="2600" dirty="0"/>
              <a:t>?)</a:t>
            </a:r>
          </a:p>
          <a:p>
            <a:pPr lvl="4"/>
            <a:r>
              <a:rPr lang="en-US" sz="2600" dirty="0"/>
              <a:t>Revised eligibility criteria for scholarships </a:t>
            </a:r>
          </a:p>
          <a:p>
            <a:pPr lvl="3"/>
            <a:r>
              <a:rPr lang="en-US" sz="2600" dirty="0"/>
              <a:t>Anticipated:</a:t>
            </a:r>
          </a:p>
          <a:p>
            <a:pPr lvl="4"/>
            <a:r>
              <a:rPr lang="en-US" sz="2600" dirty="0"/>
              <a:t>R</a:t>
            </a:r>
            <a:r>
              <a:rPr lang="en-US" sz="2600" dirty="0" smtClean="0"/>
              <a:t>eassess </a:t>
            </a:r>
            <a:r>
              <a:rPr lang="en-US" sz="2600" dirty="0"/>
              <a:t>standardized tests for admissions</a:t>
            </a:r>
          </a:p>
          <a:p>
            <a:pPr lvl="4"/>
            <a:r>
              <a:rPr lang="en-US" sz="2600" dirty="0" smtClean="0"/>
              <a:t>Guide revision of </a:t>
            </a:r>
            <a:r>
              <a:rPr lang="en-US" sz="2600" dirty="0"/>
              <a:t>program policies</a:t>
            </a:r>
          </a:p>
          <a:p>
            <a:pPr lvl="4"/>
            <a:r>
              <a:rPr lang="en-US" sz="2600" dirty="0"/>
              <a:t>D</a:t>
            </a:r>
            <a:r>
              <a:rPr lang="en-US" sz="2600" dirty="0" smtClean="0"/>
              <a:t>evelop </a:t>
            </a:r>
            <a:r>
              <a:rPr lang="en-US" sz="2600" dirty="0"/>
              <a:t>standardized internal program review process</a:t>
            </a:r>
          </a:p>
        </p:txBody>
      </p:sp>
    </p:spTree>
    <p:extLst>
      <p:ext uri="{BB962C8B-B14F-4D97-AF65-F5344CB8AC3E}">
        <p14:creationId xmlns:p14="http://schemas.microsoft.com/office/powerpoint/2010/main" val="130026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Headlines</Template>
  <TotalTime>1121</TotalTime>
  <Words>704</Words>
  <Application>Microsoft Macintosh PowerPoint</Application>
  <PresentationFormat>Widescreen</PresentationFormat>
  <Paragraphs>173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Calibri Light</vt:lpstr>
      <vt:lpstr>Corbel</vt:lpstr>
      <vt:lpstr>Times New Roman</vt:lpstr>
      <vt:lpstr>Arial</vt:lpstr>
      <vt:lpstr>Office Theme</vt:lpstr>
      <vt:lpstr>Parallax</vt:lpstr>
      <vt:lpstr>Graduate School Presentation  to Faculty Senate  12/11/17</vt:lpstr>
      <vt:lpstr>Background</vt:lpstr>
      <vt:lpstr>The Graduate School’s Current Functions I</vt:lpstr>
      <vt:lpstr>The Graduate School’s Current Functions II</vt:lpstr>
      <vt:lpstr>The Graduate School’s Current Functions III</vt:lpstr>
      <vt:lpstr>Graduate Student Support I</vt:lpstr>
      <vt:lpstr>Graduate Student Support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Milligan, Barry</dc:creator>
  <cp:lastModifiedBy>Milligan, Barry</cp:lastModifiedBy>
  <cp:revision>62</cp:revision>
  <dcterms:created xsi:type="dcterms:W3CDTF">2017-12-07T18:33:23Z</dcterms:created>
  <dcterms:modified xsi:type="dcterms:W3CDTF">2017-12-11T18:06:46Z</dcterms:modified>
</cp:coreProperties>
</file>