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94" r:id="rId4"/>
    <p:sldId id="258" r:id="rId5"/>
    <p:sldId id="259" r:id="rId6"/>
    <p:sldId id="295" r:id="rId7"/>
    <p:sldId id="263" r:id="rId8"/>
    <p:sldId id="264" r:id="rId9"/>
    <p:sldId id="284" r:id="rId10"/>
    <p:sldId id="285" r:id="rId11"/>
    <p:sldId id="260" r:id="rId12"/>
    <p:sldId id="286" r:id="rId13"/>
    <p:sldId id="287" r:id="rId14"/>
    <p:sldId id="266" r:id="rId15"/>
    <p:sldId id="267" r:id="rId16"/>
    <p:sldId id="269" r:id="rId17"/>
    <p:sldId id="288" r:id="rId18"/>
    <p:sldId id="274" r:id="rId19"/>
    <p:sldId id="275" r:id="rId20"/>
    <p:sldId id="289" r:id="rId21"/>
    <p:sldId id="272" r:id="rId22"/>
    <p:sldId id="271" r:id="rId23"/>
    <p:sldId id="276" r:id="rId24"/>
    <p:sldId id="277" r:id="rId25"/>
    <p:sldId id="296" r:id="rId26"/>
    <p:sldId id="278" r:id="rId27"/>
    <p:sldId id="279" r:id="rId28"/>
    <p:sldId id="293" r:id="rId29"/>
    <p:sldId id="280" r:id="rId30"/>
    <p:sldId id="282" r:id="rId31"/>
    <p:sldId id="281" r:id="rId32"/>
    <p:sldId id="265" r:id="rId33"/>
    <p:sldId id="292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10"/>
    <a:srgbClr val="000000"/>
    <a:srgbClr val="AAA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1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11B9F4C-1D6C-A441-9336-DC4238A52BCA}" type="datetimeFigureOut">
              <a:rPr lang="en-US"/>
              <a:pPr>
                <a:defRPr/>
              </a:pPr>
              <a:t>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2ECDE23-244A-6A47-B955-64C9775E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72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978D7B-D315-FA49-8373-80A717A1C272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6EC411C-0DB6-5E4E-94CF-7E319EAE15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92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A9EDB3-D4CD-9E4D-8A10-C2A002EF648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0182A0-647E-BC47-820C-6F282FA75EC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A82EB3E-DE81-5F44-B2E9-BB50EAC31EC0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2A936C-A857-D34A-BDC3-0CF0B371056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C5F827-16D6-254F-9B57-284D24C4E2F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4B0CBAB-19B9-1442-B265-F25C5CDC1475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BA11D2F-950C-394C-943E-64187F6C7ADE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5F2797C-AED7-1642-A792-49F6CA9FC5F6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227204C-C5B9-F840-98B7-ECE7AB754994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9D8BF7D-4370-F44D-ACD4-AD7588C81EE8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35C32CF-618C-F445-AAC5-648842D256A5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5638F5C-EFE8-6443-9F71-673FC35EE87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3E7448E-DFBD-7C49-80B6-794F79BFEC3D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2D79627-FC23-E44E-BFEE-D3C918FF7F6B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D03054A-96ED-B546-A2C1-E86A34493453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F172348-03A4-0845-AE46-E907E7E44D1C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13B0807-1843-3E49-87C4-7F2251C40AAE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B9F0D49-A34D-F74E-8818-44082A437DDB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A8FEF48-4D11-0940-B841-FDF62D42B8E9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3D66500-1663-C445-BE9D-BF7CCBD989F8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873B785-FF53-064B-940E-29540864630F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8744B4-8791-9544-A7EC-D493485FBF6A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192ACA3-48DD-A144-B4A5-6598FDE44A08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BCA3D0D-0149-184B-A545-CB86BD840A0A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E0315E6-9B0E-F54F-AB48-189DF347E982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BC23C3C-6E2D-2545-A10B-63CE87ACFB8D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7D35FAD-2175-F447-B6B4-CE61A9C33AF8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7E244D6-F3DF-CD40-AFF9-D703079E483A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BC2ECB9-54D9-6349-85FA-7F8C65BC9C64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31220E-4031-F84E-B0DA-3DD2BA4A10C5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C3800E-40D3-984A-B5BC-7C6A961D1498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C024E68-07CF-4A46-BDD4-00A16F214220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8C542E-FD1F-FD49-A590-0D91E1CABEF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AC2A-2818-3F45-999D-DBC71CAB00EF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BE226-13D1-1241-8F37-DDE8AD7C33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8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3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9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ACB52-EDB1-8F4C-A915-ACDD7FDB516D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73930-A1A4-4440-AC15-40A89DC89D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6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151376"/>
            <a:ext cx="7776883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201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3" y="5181600"/>
            <a:ext cx="7776883" cy="950259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BC422-4BDC-C54C-8131-5CA401B1DB3A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A5762-9387-DF47-A8A5-1758413AFD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9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155143"/>
            <a:ext cx="7776883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3" y="5181600"/>
            <a:ext cx="7776883" cy="950259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1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noProof="0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1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noProof="0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noProof="0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noProof="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8AD8-3D4E-AA4F-BC74-2AAA14F86B63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7CCCB-EE25-2A4F-9D43-2A43CD04B9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62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E653F-74D7-884B-9E71-18F5392611E5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8A1A1-9937-EF4F-87D0-281ECB6AFE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7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1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1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9D01-AF3D-DC49-BC8F-26062A7DC743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DEAD8-53C0-D846-B7A5-E65C350396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2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1869142"/>
            <a:ext cx="7770813" cy="425702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F2493-800A-A34D-8066-3E0B6196F786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BA61B-889F-D446-A1CA-D1385C339C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74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2"/>
            <a:ext cx="7772400" cy="977153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2" y="5257801"/>
            <a:ext cx="7770813" cy="874059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9" y="424651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B78DD-8B61-F843-B6D1-656447A9EDCA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5D075-4B71-1B41-BB04-7B372E1854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9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990601"/>
            <a:ext cx="7770813" cy="1743075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756649"/>
            <a:ext cx="7770813" cy="1281953"/>
          </a:xfrm>
        </p:spPr>
        <p:txBody>
          <a:bodyPr/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EA9D0-E062-4C45-B022-C819066E33C3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E71B3-85FD-DD46-A89A-E07CFD78EA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21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21026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41"/>
            <a:ext cx="3611880" cy="43656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41"/>
            <a:ext cx="3611880" cy="43656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3F54C-37FA-9943-8EC3-305D5202FA2E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86B1F-EC4F-D54E-BEA1-940EF96B67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87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785813" y="2192338"/>
            <a:ext cx="3429000" cy="1587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37125" y="2192338"/>
            <a:ext cx="3429000" cy="1587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21026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4"/>
            <a:ext cx="3611880" cy="614083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7" y="1550894"/>
            <a:ext cx="3611880" cy="614083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7" y="2438400"/>
            <a:ext cx="3611880" cy="3687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8165C-D556-C24C-AEE1-D3D84816D7BB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E41DA-58FB-4E48-AA75-16E52086E9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10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9024A-F3CA-F74D-A381-AF92F3DFB38B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547CA-C391-0C42-B816-43876AAB47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5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6AA33-C6F6-9F46-A21F-8C03033AA0E7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FC6F1-7E1B-7D43-ABFA-4D7E0AA7CD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50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49"/>
            <a:ext cx="3657600" cy="1162051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1"/>
            <a:ext cx="3657600" cy="5668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B50D1-3C3B-FE4B-B132-013279EDCFC3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20C0-56D2-7942-A74D-6972F5C45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71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0650"/>
            <a:ext cx="7770813" cy="1430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198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FD639C0-9C97-C646-A415-A4C57986DAE8}" type="datetimeFigureOut">
              <a:rPr lang="en-US"/>
              <a:pPr>
                <a:defRPr/>
              </a:pPr>
              <a:t>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0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FDD6A39-90DC-7448-84AC-CD16512CE9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21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Franklin Gothic Medium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0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0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0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Blip>
          <a:blip r:embed="rId16"/>
        </a:buBlip>
        <a:defRPr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ＭＳ Ｐゴシック" charset="0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2788"/>
            <a:ext cx="9144000" cy="451117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Presentation </a:t>
            </a:r>
            <a:b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</a:b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to the </a:t>
            </a:r>
            <a:b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</a:b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Board of Trustees</a:t>
            </a:r>
            <a:b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</a:b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Wright State University</a:t>
            </a:r>
            <a:b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</a:b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dobe Caslon Pro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01724"/>
            <a:ext cx="9144000" cy="1081627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b="1" spc="150" dirty="0" smtClean="0">
                <a:ln w="11430"/>
                <a:solidFill>
                  <a:srgbClr val="26262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dobe Caslon Pro Bold"/>
              </a:rPr>
              <a:t>Mary Ellen Ashley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b="1" spc="150" dirty="0" smtClean="0">
                <a:ln w="11430"/>
                <a:solidFill>
                  <a:srgbClr val="26262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Adobe Caslon Pro Bold"/>
              </a:rPr>
              <a:t>Vice President Enrollment Management</a:t>
            </a:r>
            <a:endParaRPr lang="en-US" sz="2400" b="1" spc="150" dirty="0">
              <a:ln w="11430"/>
              <a:solidFill>
                <a:srgbClr val="26262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Adobe Caslon Pro Bold"/>
            </a:endParaRPr>
          </a:p>
        </p:txBody>
      </p:sp>
      <p:pic>
        <p:nvPicPr>
          <p:cNvPr id="18435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2" y="467361"/>
            <a:ext cx="7770813" cy="7823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Viewbook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6866" name="Picture Placeholder 4" descr="Admissions Viewbook v12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0" b="-571"/>
          <a:stretch>
            <a:fillRect/>
          </a:stretch>
        </p:blipFill>
        <p:spPr bwMode="auto">
          <a:xfrm>
            <a:off x="204788" y="1530350"/>
            <a:ext cx="44688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68863" y="1358900"/>
            <a:ext cx="4186237" cy="4967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400" b="1" dirty="0"/>
              <a:t>MAJOR RECRUITING PIECE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  <a:defRPr/>
            </a:pPr>
            <a:r>
              <a:rPr lang="en-US" sz="2400" b="1" dirty="0"/>
              <a:t>Info re: University &amp; Dayton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/>
              <a:t>How to apply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/>
              <a:t>First-year experience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/>
              <a:t>Financial aid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/>
              <a:t>Campus housing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/>
              <a:t>Advanced experiences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/>
              <a:t>Student resources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/>
              <a:t>Campus life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b="1" dirty="0"/>
              <a:t>Academic colleges, Majors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i="1" dirty="0"/>
              <a:t>Encourages prospective students to visit and apply.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"/>
            <a:ext cx="7770813" cy="130556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Direct Mail  --  </a:t>
            </a:r>
            <a:r>
              <a:rPr lang="en-US" b="1" i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NEW</a:t>
            </a:r>
            <a:endParaRPr lang="en-US" b="1" i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dobe Caslon Pro Bold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type="body" idx="1"/>
          </p:nvPr>
        </p:nvSpPr>
        <p:spPr>
          <a:xfrm>
            <a:off x="1506538" y="2287588"/>
            <a:ext cx="2482850" cy="2211387"/>
          </a:xfrm>
        </p:spPr>
        <p:txBody>
          <a:bodyPr>
            <a:noAutofit/>
          </a:bodyPr>
          <a:lstStyle/>
          <a:p>
            <a:pPr marL="285750" indent="-285750" algn="l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000000"/>
                </a:solidFill>
                <a:effectLst/>
              </a:rPr>
              <a:t>Seniors</a:t>
            </a:r>
          </a:p>
          <a:p>
            <a:pPr marL="285750" indent="-285750" algn="l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000000"/>
                </a:solidFill>
                <a:effectLst/>
              </a:rPr>
              <a:t>Juniors</a:t>
            </a:r>
          </a:p>
          <a:p>
            <a:pPr marL="285750" indent="-285750" algn="l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000000"/>
                </a:solidFill>
                <a:effectLst/>
              </a:rPr>
              <a:t>Events</a:t>
            </a:r>
          </a:p>
          <a:p>
            <a:pPr marL="285750" indent="-285750" algn="l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000000"/>
                </a:solidFill>
                <a:effectLst/>
              </a:rPr>
              <a:t>Travel</a:t>
            </a:r>
            <a:r>
              <a:rPr lang="en-US" sz="2800" b="1" dirty="0" smtClean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38915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14875" y="2287588"/>
            <a:ext cx="3302000" cy="1931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914400" fontAlgn="auto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Lake Campus</a:t>
            </a:r>
          </a:p>
          <a:p>
            <a:pPr marL="285750" indent="-285750" defTabSz="914400" fontAlgn="auto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Financial Aid</a:t>
            </a:r>
          </a:p>
          <a:p>
            <a:pPr marL="285750" indent="-285750" defTabSz="914400" fontAlgn="auto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Orientation</a:t>
            </a:r>
          </a:p>
          <a:p>
            <a:pPr marL="285750" indent="-285750" defTabSz="914400" fontAlgn="auto">
              <a:spcBef>
                <a:spcPts val="3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College Additions</a:t>
            </a:r>
          </a:p>
        </p:txBody>
      </p:sp>
      <p:sp>
        <p:nvSpPr>
          <p:cNvPr id="38918" name="TextBox 3"/>
          <p:cNvSpPr txBox="1">
            <a:spLocks noChangeArrowheads="1"/>
          </p:cNvSpPr>
          <p:nvPr/>
        </p:nvSpPr>
        <p:spPr bwMode="auto">
          <a:xfrm>
            <a:off x="1506538" y="4940300"/>
            <a:ext cx="677227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marL="0" lvl="2" eaLnBrk="1" hangingPunct="1"/>
            <a:r>
              <a:rPr lang="en-US" sz="2800"/>
              <a:t>Building a PowerPoint to visually share communication plans</a:t>
            </a:r>
          </a:p>
          <a:p>
            <a:pPr eaLnBrk="1" hangingPunct="1"/>
            <a:endParaRPr lang="en-US" sz="1800"/>
          </a:p>
        </p:txBody>
      </p:sp>
      <p:sp>
        <p:nvSpPr>
          <p:cNvPr id="10" name="Chevron 9"/>
          <p:cNvSpPr/>
          <p:nvPr/>
        </p:nvSpPr>
        <p:spPr>
          <a:xfrm>
            <a:off x="514350" y="5257800"/>
            <a:ext cx="673100" cy="43815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53063"/>
            <a:ext cx="7770813" cy="90932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Green and Gold Day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62" name="Picture Placeholder 6" descr="Green and Gold Draft v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r="87"/>
          <a:stretch>
            <a:fillRect/>
          </a:stretch>
        </p:blipFill>
        <p:spPr bwMode="auto">
          <a:xfrm>
            <a:off x="890588" y="1489075"/>
            <a:ext cx="7399337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-71438" y="5924550"/>
            <a:ext cx="9215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Invites prospective students to attend our Fall Green &amp; Gold event.</a:t>
            </a:r>
          </a:p>
          <a:p>
            <a:pPr eaLnBrk="1" hangingPunct="1"/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50523"/>
            <a:ext cx="7770813" cy="97028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Financial Aid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3010" name="Picture Placeholder 5" descr="FAFSA Postcard v0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r="-58"/>
          <a:stretch>
            <a:fillRect/>
          </a:stretch>
        </p:blipFill>
        <p:spPr bwMode="auto">
          <a:xfrm>
            <a:off x="1266825" y="1860550"/>
            <a:ext cx="66373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"/>
            <a:ext cx="7770813" cy="2438399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Enrollment Marketing Includes: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dobe Caslon Pro Bold"/>
            </a:endParaRPr>
          </a:p>
        </p:txBody>
      </p:sp>
      <p:pic>
        <p:nvPicPr>
          <p:cNvPr id="45058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935038" y="2849563"/>
            <a:ext cx="7710487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200" b="1">
                <a:solidFill>
                  <a:srgbClr val="000000"/>
                </a:solidFill>
              </a:rPr>
              <a:t>Ads: Newspapers, statewide events, web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200" b="1">
                <a:solidFill>
                  <a:srgbClr val="000000"/>
                </a:solidFill>
              </a:rPr>
              <a:t>Billboards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200" b="1">
                <a:solidFill>
                  <a:srgbClr val="000000"/>
                </a:solidFill>
              </a:rPr>
              <a:t>Radio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sz="3200" b="1">
                <a:solidFill>
                  <a:srgbClr val="000000"/>
                </a:solidFill>
              </a:rPr>
              <a:t>Social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6238" y="4737100"/>
            <a:ext cx="7700962" cy="4445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76238" y="5308600"/>
            <a:ext cx="8234362" cy="4445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107" name="TextBox 7"/>
          <p:cNvSpPr txBox="1">
            <a:spLocks noChangeArrowheads="1"/>
          </p:cNvSpPr>
          <p:nvPr/>
        </p:nvSpPr>
        <p:spPr bwMode="auto">
          <a:xfrm>
            <a:off x="376238" y="2897188"/>
            <a:ext cx="85725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</a:rPr>
              <a:t>Name buys: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z="2000" b="1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 </a:t>
            </a:r>
            <a:r>
              <a:rPr lang="en-US" sz="1400" b="1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</a:t>
            </a:r>
            <a:r>
              <a:rPr lang="en-US" sz="2000" b="1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 </a:t>
            </a:r>
            <a:r>
              <a:rPr lang="en-US" sz="2800" b="1">
                <a:solidFill>
                  <a:srgbClr val="000000"/>
                </a:solidFill>
              </a:rPr>
              <a:t>ACT		</a:t>
            </a:r>
            <a:r>
              <a:rPr lang="en-US" sz="1400" b="1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</a:t>
            </a:r>
            <a:r>
              <a:rPr lang="en-US" sz="2000" b="1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 </a:t>
            </a:r>
            <a:r>
              <a:rPr lang="en-US" sz="2800" b="1">
                <a:solidFill>
                  <a:srgbClr val="000000"/>
                </a:solidFill>
              </a:rPr>
              <a:t>NRCCUA</a:t>
            </a:r>
          </a:p>
          <a:p>
            <a:pPr lvl="1" eaLnBrk="1" hangingPunct="1">
              <a:lnSpc>
                <a:spcPct val="130000"/>
              </a:lnSpc>
            </a:pPr>
            <a:r>
              <a:rPr lang="en-US" sz="2000" b="1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 </a:t>
            </a:r>
            <a:r>
              <a:rPr lang="en-US" sz="1400" b="1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</a:t>
            </a:r>
            <a:r>
              <a:rPr lang="en-US" sz="2000" b="1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 </a:t>
            </a:r>
            <a:r>
              <a:rPr lang="en-US" sz="2800" b="1">
                <a:solidFill>
                  <a:srgbClr val="000000"/>
                </a:solidFill>
              </a:rPr>
              <a:t>SAT 		</a:t>
            </a:r>
            <a:r>
              <a:rPr lang="en-US" sz="1400" b="1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</a:t>
            </a:r>
            <a:r>
              <a:rPr lang="en-US" sz="2000" b="1">
                <a:solidFill>
                  <a:srgbClr val="000000"/>
                </a:solidFill>
                <a:latin typeface="Wingdings" charset="0"/>
                <a:cs typeface="Wingdings" charset="0"/>
                <a:sym typeface="Wingdings" charset="0"/>
              </a:rPr>
              <a:t> </a:t>
            </a:r>
            <a:r>
              <a:rPr lang="en-US" sz="2800" b="1">
                <a:solidFill>
                  <a:srgbClr val="000000"/>
                </a:solidFill>
              </a:rPr>
              <a:t>CBSS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</a:rPr>
              <a:t>Juniors (60,000) — </a:t>
            </a:r>
            <a:r>
              <a:rPr lang="en-US" sz="2800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800" b="1" i="1">
                <a:solidFill>
                  <a:srgbClr val="000000"/>
                </a:solidFill>
              </a:rPr>
              <a:t>NEW</a:t>
            </a:r>
            <a:r>
              <a:rPr lang="en-US" sz="2800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800" b="1">
                <a:solidFill>
                  <a:srgbClr val="000000"/>
                </a:solidFill>
              </a:rPr>
              <a:t> this year; build pool</a:t>
            </a:r>
          </a:p>
          <a:p>
            <a:pPr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</a:rPr>
              <a:t>Seniors (40,000) — Starting 3</a:t>
            </a:r>
            <a:r>
              <a:rPr lang="en-US" sz="2800" b="1" baseline="30000">
                <a:solidFill>
                  <a:srgbClr val="000000"/>
                </a:solidFill>
              </a:rPr>
              <a:t>rd</a:t>
            </a:r>
            <a:r>
              <a:rPr lang="en-US" sz="2800" b="1">
                <a:solidFill>
                  <a:srgbClr val="000000"/>
                </a:solidFill>
              </a:rPr>
              <a:t> year; add applicants</a:t>
            </a:r>
          </a:p>
          <a:p>
            <a:pPr eaLnBrk="1" hangingPunct="1"/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358900"/>
            <a:ext cx="7772400" cy="762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Prospect Recruitment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1473201"/>
            <a:ext cx="9144000" cy="1092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Ruffalo Noel Levitz – Vendor Partner  -  </a:t>
            </a:r>
            <a:r>
              <a:rPr lang="en-US" sz="3600" b="1" i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NEW</a:t>
            </a:r>
            <a:endParaRPr lang="en-US" sz="3600" b="1" i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47110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009397"/>
            <a:ext cx="7772400" cy="118770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Prospect Recruitment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1422401"/>
            <a:ext cx="9144000" cy="10414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Ruffalo Noel Levitz – Vendor Partner  -  </a:t>
            </a:r>
            <a:r>
              <a:rPr lang="en-US" sz="3600" b="1" i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NEW</a:t>
            </a:r>
            <a:endParaRPr lang="en-US" sz="3600" b="1" i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49155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927100" y="2655888"/>
            <a:ext cx="78692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Market 1 – Raider Country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Market 2 – Ohio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Market 3 – Indiana Reciprocity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 eaLnBrk="1" hangingPunct="1"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Narrows to “potential Wright State University fit”</a:t>
            </a:r>
          </a:p>
          <a:p>
            <a:pPr marL="342900" indent="-342900" eaLnBrk="1" hangingPunct="1"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Multi-channel approach: emails, calls</a:t>
            </a:r>
          </a:p>
          <a:p>
            <a:pPr marL="342900" indent="-342900" eaLnBrk="1" hangingPunct="1">
              <a:buFont typeface="Wingdings" charset="2"/>
              <a:buChar char="§"/>
              <a:defRPr/>
            </a:pPr>
            <a:r>
              <a:rPr lang="en-US" b="1" dirty="0" smtClean="0">
                <a:solidFill>
                  <a:srgbClr val="000000"/>
                </a:solidFill>
              </a:rPr>
              <a:t>“De-dup” for us and provide regular reports on progress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6"/>
          <p:cNvSpPr txBox="1">
            <a:spLocks noChangeArrowheads="1"/>
          </p:cNvSpPr>
          <p:nvPr/>
        </p:nvSpPr>
        <p:spPr bwMode="auto">
          <a:xfrm>
            <a:off x="1092200" y="3086100"/>
            <a:ext cx="69977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Wingdings" charset="0"/>
              <a:buChar char="§"/>
            </a:pPr>
            <a:r>
              <a:rPr lang="en-US" b="1">
                <a:solidFill>
                  <a:srgbClr val="000000"/>
                </a:solidFill>
              </a:rPr>
              <a:t>College Credit Plus partners  				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b="1" i="1">
                <a:solidFill>
                  <a:srgbClr val="000000"/>
                </a:solidFill>
              </a:rPr>
              <a:t>NEW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b="1" i="1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 typeface="Wingdings" charset="0"/>
              <a:buChar char="§"/>
            </a:pPr>
            <a:r>
              <a:rPr lang="en-US" b="1">
                <a:solidFill>
                  <a:srgbClr val="000000"/>
                </a:solidFill>
              </a:rPr>
              <a:t>Student Paths partners  					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b="1" i="1">
                <a:solidFill>
                  <a:srgbClr val="000000"/>
                </a:solidFill>
              </a:rPr>
              <a:t>NEW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b="1" i="1" u="sng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 typeface="Wingdings" charset="0"/>
              <a:buChar char="§"/>
            </a:pPr>
            <a:r>
              <a:rPr lang="en-US" b="1">
                <a:solidFill>
                  <a:srgbClr val="000000"/>
                </a:solidFill>
              </a:rPr>
              <a:t>Upward Bound</a:t>
            </a:r>
          </a:p>
          <a:p>
            <a:pPr eaLnBrk="1" hangingPunct="1">
              <a:lnSpc>
                <a:spcPct val="110000"/>
              </a:lnSpc>
              <a:buFont typeface="Wingdings" charset="0"/>
              <a:buChar char="§"/>
            </a:pPr>
            <a:r>
              <a:rPr lang="en-US" b="1">
                <a:solidFill>
                  <a:srgbClr val="000000"/>
                </a:solidFill>
              </a:rPr>
              <a:t>Greene County Scholarship Program  	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b="1" i="1">
                <a:solidFill>
                  <a:srgbClr val="000000"/>
                </a:solidFill>
              </a:rPr>
              <a:t>NEW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b="1" i="1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buFont typeface="Wingdings" charset="0"/>
              <a:buChar char="§"/>
            </a:pPr>
            <a:r>
              <a:rPr lang="en-US" b="1">
                <a:solidFill>
                  <a:srgbClr val="000000"/>
                </a:solidFill>
              </a:rPr>
              <a:t>Montgomery County College Promise -  	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b="1" i="1">
                <a:solidFill>
                  <a:srgbClr val="000000"/>
                </a:solidFill>
              </a:rPr>
              <a:t>NEW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b="1" i="1">
              <a:solidFill>
                <a:srgbClr val="000000"/>
              </a:solidFill>
            </a:endParaRPr>
          </a:p>
          <a:p>
            <a:pPr eaLnBrk="1" hangingPunct="1"/>
            <a:endParaRPr lang="en-US" sz="18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3678"/>
            <a:ext cx="9144000" cy="90767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Inquiry/Application Recruitment</a:t>
            </a:r>
            <a:endParaRPr lang="en-US" sz="5400" dirty="0">
              <a:ea typeface="+mj-ea"/>
              <a:cs typeface="+mj-cs"/>
            </a:endParaRPr>
          </a:p>
        </p:txBody>
      </p:sp>
      <p:pic>
        <p:nvPicPr>
          <p:cNvPr id="51203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3"/>
          <p:cNvSpPr txBox="1">
            <a:spLocks noChangeArrowheads="1"/>
          </p:cNvSpPr>
          <p:nvPr/>
        </p:nvSpPr>
        <p:spPr bwMode="auto">
          <a:xfrm>
            <a:off x="419100" y="2222500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Mine pipeline pools like: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2655"/>
            <a:ext cx="9144000" cy="129074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Inquiry/Application Recruitment </a:t>
            </a:r>
            <a:r>
              <a:rPr lang="en-US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cont.</a:t>
            </a:r>
            <a:endParaRPr lang="en-US" i="1" dirty="0">
              <a:ea typeface="+mj-ea"/>
              <a:cs typeface="+mj-cs"/>
            </a:endParaRPr>
          </a:p>
        </p:txBody>
      </p:sp>
      <p:pic>
        <p:nvPicPr>
          <p:cNvPr id="53250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03300" y="2857500"/>
            <a:ext cx="5722938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Campus Events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Athletics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All Admissions recruitment activities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All College Events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3253" name="TextBox 3"/>
          <p:cNvSpPr txBox="1">
            <a:spLocks noChangeArrowheads="1"/>
          </p:cNvSpPr>
          <p:nvPr/>
        </p:nvSpPr>
        <p:spPr bwMode="auto">
          <a:xfrm>
            <a:off x="419100" y="2095500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Mine pipeline pools like: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101" y="4703763"/>
            <a:ext cx="3111500" cy="1631216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INQUIRIES</a:t>
            </a:r>
          </a:p>
          <a:p>
            <a:pPr algn="ctr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26,046 </a:t>
            </a:r>
          </a:p>
          <a:p>
            <a:pPr algn="ctr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(66% Seniors)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6361" y="4703766"/>
            <a:ext cx="3099759" cy="138499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2800" b="1" i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 smtClean="0"/>
              <a:t>TOTAL </a:t>
            </a:r>
            <a:r>
              <a:rPr lang="en-US" dirty="0" err="1" smtClean="0"/>
              <a:t>UG</a:t>
            </a:r>
            <a:r>
              <a:rPr lang="en-US" dirty="0" smtClean="0"/>
              <a:t> APPS.</a:t>
            </a:r>
          </a:p>
          <a:p>
            <a:pPr>
              <a:defRPr/>
            </a:pPr>
            <a:r>
              <a:rPr lang="en-US" dirty="0" smtClean="0"/>
              <a:t>5,696</a:t>
            </a:r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408387"/>
            <a:ext cx="7770813" cy="62353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Admissions Recruitment</a:t>
            </a:r>
            <a:endParaRPr lang="en-US" sz="5400" dirty="0">
              <a:ea typeface="+mj-ea"/>
              <a:cs typeface="+mj-cs"/>
            </a:endParaRPr>
          </a:p>
        </p:txBody>
      </p:sp>
      <p:pic>
        <p:nvPicPr>
          <p:cNvPr id="55298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2"/>
          <p:cNvSpPr txBox="1">
            <a:spLocks noChangeArrowheads="1"/>
          </p:cNvSpPr>
          <p:nvPr/>
        </p:nvSpPr>
        <p:spPr bwMode="auto">
          <a:xfrm>
            <a:off x="0" y="2019300"/>
            <a:ext cx="9144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lvl="1" eaLnBrk="1" hangingPunct="1">
              <a:buFont typeface="Arial" charset="0"/>
              <a:buChar char="•"/>
            </a:pPr>
            <a:r>
              <a:rPr lang="en-US" b="1" dirty="0"/>
              <a:t>Ohio Articulation Meetings				    4		</a:t>
            </a:r>
            <a:r>
              <a:rPr lang="en-US" dirty="0"/>
              <a:t>	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dirty="0"/>
              <a:t>Guidance Counselor ACT Workshop	 	  68	</a:t>
            </a:r>
            <a:r>
              <a:rPr lang="en-US" b="1" dirty="0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b="1" i="1" dirty="0"/>
              <a:t>NEW</a:t>
            </a:r>
            <a:r>
              <a:rPr lang="en-US" b="1" dirty="0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b="1" i="1" dirty="0"/>
          </a:p>
          <a:p>
            <a:pPr lvl="1" eaLnBrk="1" hangingPunct="1">
              <a:buFont typeface="Arial" charset="0"/>
              <a:buChar char="•"/>
            </a:pPr>
            <a:r>
              <a:rPr lang="en-US" b="1" dirty="0"/>
              <a:t>High School Visits 					            	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dirty="0"/>
              <a:t>College Fairs						            		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dirty="0"/>
              <a:t>Alumni Coordination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dirty="0"/>
              <a:t>Student Road Raiders				              50	</a:t>
            </a:r>
            <a:r>
              <a:rPr lang="en-US" b="1" dirty="0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b="1" i="1" dirty="0"/>
              <a:t>NEW</a:t>
            </a:r>
            <a:r>
              <a:rPr lang="en-US" b="1" dirty="0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b="1" i="1" dirty="0"/>
          </a:p>
          <a:p>
            <a:pPr lvl="1" eaLnBrk="1" hangingPunct="1">
              <a:buFont typeface="Arial" charset="0"/>
              <a:buChar char="•"/>
            </a:pPr>
            <a:r>
              <a:rPr lang="en-US" b="1" dirty="0"/>
              <a:t>Open Houses					               3,000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dirty="0"/>
              <a:t>Green and Gold Day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b="1" dirty="0"/>
              <a:t>Admitted Student Day</a:t>
            </a:r>
          </a:p>
          <a:p>
            <a:pPr eaLnBrk="1" hangingPunct="1"/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-279399"/>
            <a:ext cx="9144000" cy="2184401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Readiness for Recruitment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812800" y="1616075"/>
            <a:ext cx="3459163" cy="614363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Requires:</a:t>
            </a:r>
            <a:endParaRPr lang="en-US" sz="3200" b="1" dirty="0">
              <a:solidFill>
                <a:srgbClr val="262626"/>
              </a:solidFill>
              <a:effectLst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1716088" y="2382838"/>
            <a:ext cx="6284912" cy="36877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Organizational Structure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Hiring Talent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Training and Team Building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Collaboration across University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Inclusion of the Lake Campus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0484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413125"/>
            <a:ext cx="7770813" cy="62353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Admissions Recruitment</a:t>
            </a:r>
            <a:endParaRPr lang="en-US" sz="5400" dirty="0">
              <a:ea typeface="+mj-ea"/>
              <a:cs typeface="+mj-cs"/>
            </a:endParaRPr>
          </a:p>
        </p:txBody>
      </p:sp>
      <p:pic>
        <p:nvPicPr>
          <p:cNvPr id="57346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2"/>
          <p:cNvSpPr txBox="1">
            <a:spLocks noChangeArrowheads="1"/>
          </p:cNvSpPr>
          <p:nvPr/>
        </p:nvSpPr>
        <p:spPr bwMode="auto">
          <a:xfrm>
            <a:off x="0" y="134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/>
              <a:t>High School Visits/Fairs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6351" y="2482118"/>
            <a:ext cx="3848100" cy="1138773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2015 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890*</a:t>
            </a:r>
          </a:p>
        </p:txBody>
      </p:sp>
      <p:sp>
        <p:nvSpPr>
          <p:cNvPr id="57350" name="TextBox 4"/>
          <p:cNvSpPr txBox="1">
            <a:spLocks noChangeArrowheads="1"/>
          </p:cNvSpPr>
          <p:nvPr/>
        </p:nvSpPr>
        <p:spPr bwMode="auto">
          <a:xfrm>
            <a:off x="596900" y="5867400"/>
            <a:ext cx="387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*Includes Lake and CCP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6351" y="3904518"/>
            <a:ext cx="3848100" cy="1138773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F16 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572*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2" y="1"/>
            <a:ext cx="7770813" cy="1187451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First Inquiry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Sources</a:t>
            </a:r>
            <a:endParaRPr lang="en-US" sz="5400" dirty="0"/>
          </a:p>
        </p:txBody>
      </p:sp>
      <p:pic>
        <p:nvPicPr>
          <p:cNvPr id="59394" name="Picture 7" descr="TopSevenw#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98550"/>
            <a:ext cx="5408613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 descr="gradient b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 descr="bowler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416672"/>
            <a:ext cx="7770813" cy="78067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First Inquiry Sources</a:t>
            </a:r>
            <a:endParaRPr lang="en-US" sz="5400" dirty="0">
              <a:ea typeface="+mj-ea"/>
              <a:cs typeface="+mj-cs"/>
            </a:endParaRPr>
          </a:p>
        </p:txBody>
      </p:sp>
      <p:pic>
        <p:nvPicPr>
          <p:cNvPr id="61442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 descr="Wright State Events Yield Chart copy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28725"/>
            <a:ext cx="57531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-158750"/>
            <a:ext cx="7770813" cy="15906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Admissions 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Tours/Visits</a:t>
            </a:r>
            <a:endParaRPr lang="en-US" sz="54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431925"/>
            <a:ext cx="4089400" cy="3140075"/>
          </a:xfrm>
        </p:spPr>
        <p:txBody>
          <a:bodyPr/>
          <a:lstStyle/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effectLst/>
                <a:latin typeface="Franklin Gothic Book" charset="0"/>
              </a:rPr>
              <a:t>Elementary schools 	</a:t>
            </a:r>
          </a:p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effectLst/>
                <a:latin typeface="Franklin Gothic Book" charset="0"/>
              </a:rPr>
              <a:t>Middle schools</a:t>
            </a:r>
          </a:p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effectLst/>
                <a:latin typeface="Franklin Gothic Book" charset="0"/>
              </a:rPr>
              <a:t>High school			</a:t>
            </a:r>
          </a:p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effectLst/>
                <a:latin typeface="Franklin Gothic Book" charset="0"/>
              </a:rPr>
              <a:t>TRIO programs:	</a:t>
            </a:r>
            <a:endParaRPr lang="en-US" sz="2400" b="1" dirty="0" smtClean="0">
              <a:effectLst/>
              <a:latin typeface="Franklin Gothic Book" charset="0"/>
            </a:endParaRPr>
          </a:p>
          <a:p>
            <a:pPr lvl="1" defTabSz="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effectLst/>
                <a:latin typeface="Franklin Gothic Book" charset="0"/>
              </a:rPr>
              <a:t>Gear </a:t>
            </a:r>
            <a:r>
              <a:rPr lang="en-US" sz="2400" b="1" dirty="0">
                <a:effectLst/>
                <a:latin typeface="Franklin Gothic Book" charset="0"/>
              </a:rPr>
              <a:t>Up		</a:t>
            </a:r>
            <a:endParaRPr lang="en-US" sz="2400" b="1" dirty="0" smtClean="0">
              <a:effectLst/>
              <a:latin typeface="Franklin Gothic Book" charset="0"/>
            </a:endParaRPr>
          </a:p>
          <a:p>
            <a:pPr lvl="1" defTabSz="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effectLst/>
                <a:latin typeface="Franklin Gothic Book" charset="0"/>
              </a:rPr>
              <a:t>Talent </a:t>
            </a:r>
            <a:r>
              <a:rPr lang="en-US" sz="2400" b="1" dirty="0">
                <a:effectLst/>
                <a:latin typeface="Franklin Gothic Book" charset="0"/>
              </a:rPr>
              <a:t>Search		</a:t>
            </a:r>
            <a:endParaRPr lang="en-US" sz="2400" b="1" dirty="0" smtClean="0">
              <a:effectLst/>
              <a:latin typeface="Franklin Gothic Book" charset="0"/>
            </a:endParaRPr>
          </a:p>
          <a:p>
            <a:pPr lvl="1" defTabSz="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effectLst/>
                <a:latin typeface="Franklin Gothic Book" charset="0"/>
              </a:rPr>
              <a:t>Upward Bound</a:t>
            </a:r>
          </a:p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effectLst/>
              </a:rPr>
              <a:t>Day care </a:t>
            </a:r>
            <a:r>
              <a:rPr lang="en-US" sz="2400" b="1" dirty="0" smtClean="0">
                <a:effectLst/>
              </a:rPr>
              <a:t>centers</a:t>
            </a:r>
            <a:endParaRPr lang="en-US" dirty="0" smtClean="0"/>
          </a:p>
        </p:txBody>
      </p:sp>
      <p:pic>
        <p:nvPicPr>
          <p:cNvPr id="63491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7600" y="1431925"/>
            <a:ext cx="3757613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Teen Centers</a:t>
            </a:r>
          </a:p>
          <a:p>
            <a:pPr marL="342900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YWCA/YMCA programs </a:t>
            </a:r>
          </a:p>
          <a:p>
            <a:pPr marL="342900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Social Services programs</a:t>
            </a:r>
          </a:p>
          <a:p>
            <a:pPr marL="342900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Cincinnati History Museum</a:t>
            </a:r>
          </a:p>
          <a:p>
            <a:pPr marL="342900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Boys &amp; Girls Club</a:t>
            </a:r>
          </a:p>
          <a:p>
            <a:pPr marL="342900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/>
              <a:t>County Court programs	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4951968"/>
            <a:ext cx="2819400" cy="1077218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2015</a:t>
            </a:r>
          </a:p>
          <a:p>
            <a:pPr algn="ctr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23,444</a:t>
            </a:r>
          </a:p>
        </p:txBody>
      </p:sp>
      <p:sp>
        <p:nvSpPr>
          <p:cNvPr id="7" name="Rectangle 6"/>
          <p:cNvSpPr/>
          <p:nvPr/>
        </p:nvSpPr>
        <p:spPr>
          <a:xfrm>
            <a:off x="5207001" y="4951968"/>
            <a:ext cx="2781300" cy="1077218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2016</a:t>
            </a:r>
          </a:p>
          <a:p>
            <a:pPr algn="ctr">
              <a:defRPr/>
            </a:pPr>
            <a:r>
              <a:rPr lang="en-US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24,635</a:t>
            </a:r>
          </a:p>
        </p:txBody>
      </p:sp>
      <p:sp>
        <p:nvSpPr>
          <p:cNvPr id="63496" name="TextBox 7"/>
          <p:cNvSpPr txBox="1">
            <a:spLocks noChangeArrowheads="1"/>
          </p:cNvSpPr>
          <p:nvPr/>
        </p:nvSpPr>
        <p:spPr bwMode="auto">
          <a:xfrm>
            <a:off x="3644900" y="5078413"/>
            <a:ext cx="14351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/>
              <a:t>All Types</a:t>
            </a:r>
          </a:p>
          <a:p>
            <a:pPr algn="ctr" eaLnBrk="1" hangingPunct="1"/>
            <a:r>
              <a:rPr lang="en-US" sz="1800">
                <a:latin typeface="Wingdings" charset="0"/>
                <a:cs typeface="Wingdings" charset="0"/>
                <a:sym typeface="Wingdings" charset="0"/>
              </a:rPr>
              <a:t></a:t>
            </a:r>
            <a:endParaRPr lang="en-US" sz="1800"/>
          </a:p>
          <a:p>
            <a:pPr algn="ctr" eaLnBrk="1" hangingPunct="1"/>
            <a:endParaRPr lang="en-US" sz="1800"/>
          </a:p>
          <a:p>
            <a:pPr algn="ctr" eaLnBrk="1" hangingPunct="1"/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49"/>
            <a:ext cx="9144000" cy="1111251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Adult &amp; Transfer Recruitment</a:t>
            </a:r>
            <a:endParaRPr lang="en-US" sz="5400" dirty="0">
              <a:ea typeface="+mj-ea"/>
              <a:cs typeface="+mj-cs"/>
            </a:endParaRP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 bwMode="auto">
          <a:xfrm>
            <a:off x="1300163" y="2363788"/>
            <a:ext cx="6889750" cy="360521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>
                <a:effectLst/>
                <a:latin typeface="Franklin Gothic Book" charset="0"/>
              </a:rPr>
              <a:t>Veterans/military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>
                <a:effectLst/>
                <a:latin typeface="Franklin Gothic Book" charset="0"/>
              </a:rPr>
              <a:t>Lake transitions	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>
                <a:effectLst/>
                <a:latin typeface="Franklin Gothic Book" charset="0"/>
              </a:rPr>
              <a:t>Community college articulations: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>
                <a:effectLst/>
                <a:latin typeface="Franklin Gothic Book" charset="0"/>
              </a:rPr>
              <a:t>11 MOUs	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>
                <a:effectLst/>
                <a:latin typeface="Franklin Gothic Book" charset="0"/>
              </a:rPr>
              <a:t>146 programs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>
                <a:effectLst/>
                <a:latin typeface="Franklin Gothic Book" charset="0"/>
              </a:rPr>
              <a:t>21 guides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>
                <a:effectLst/>
                <a:latin typeface="Franklin Gothic Book" charset="0"/>
              </a:rPr>
              <a:t>Scholarship Incentives 		</a:t>
            </a:r>
            <a:r>
              <a:rPr lang="en-US" sz="2400" b="1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>
                <a:effectLst/>
                <a:latin typeface="Franklin Gothic Book" charset="0"/>
              </a:rPr>
              <a:t>NEW</a:t>
            </a:r>
            <a:r>
              <a:rPr lang="en-US" sz="2400" b="1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>
                <a:effectLst/>
                <a:latin typeface="Franklin Gothic Book" charset="0"/>
              </a:rPr>
              <a:t>		</a:t>
            </a:r>
            <a:endParaRPr lang="en-US" b="1">
              <a:effectLst/>
              <a:latin typeface="Franklin Gothic Book" charset="0"/>
            </a:endParaRPr>
          </a:p>
        </p:txBody>
      </p:sp>
      <p:pic>
        <p:nvPicPr>
          <p:cNvPr id="65539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3"/>
          <p:cNvSpPr txBox="1">
            <a:spLocks noChangeArrowheads="1"/>
          </p:cNvSpPr>
          <p:nvPr/>
        </p:nvSpPr>
        <p:spPr bwMode="auto">
          <a:xfrm>
            <a:off x="685800" y="1447800"/>
            <a:ext cx="309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/>
              <a:t>Includes: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5902"/>
            <a:ext cx="9144000" cy="12319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Adult &amp; Transfer Recruitment</a:t>
            </a:r>
            <a:b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continued</a:t>
            </a:r>
            <a:endParaRPr lang="en-US" sz="2000" dirty="0">
              <a:ea typeface="+mj-ea"/>
              <a:cs typeface="+mj-cs"/>
            </a:endParaRPr>
          </a:p>
        </p:txBody>
      </p:sp>
      <p:pic>
        <p:nvPicPr>
          <p:cNvPr id="67586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482600" y="1431925"/>
            <a:ext cx="3098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/>
              <a:t>Includes:</a:t>
            </a:r>
          </a:p>
        </p:txBody>
      </p:sp>
      <p:sp>
        <p:nvSpPr>
          <p:cNvPr id="67589" name="TextBox 4"/>
          <p:cNvSpPr txBox="1">
            <a:spLocks noChangeArrowheads="1"/>
          </p:cNvSpPr>
          <p:nvPr/>
        </p:nvSpPr>
        <p:spPr bwMode="auto">
          <a:xfrm>
            <a:off x="1296988" y="2139950"/>
            <a:ext cx="6892925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6075" indent="-3429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803275" indent="-3429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b="1"/>
              <a:t>Corporate								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b="1" i="1"/>
              <a:t>NEW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b="1" i="1">
              <a:solidFill>
                <a:srgbClr val="FFD21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b="1"/>
              <a:t>Hospitals								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b="1" i="1"/>
              <a:t>NEW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b="1"/>
          </a:p>
          <a:p>
            <a:pPr eaLnBrk="1" hangingPunct="1">
              <a:buFont typeface="Arial" charset="0"/>
              <a:buChar char="•"/>
            </a:pPr>
            <a:r>
              <a:rPr lang="en-US" b="1"/>
              <a:t>Dayton Metro Libraries				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b="1" i="1"/>
              <a:t>NEW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b="1"/>
          </a:p>
          <a:p>
            <a:pPr eaLnBrk="1" hangingPunct="1">
              <a:buFont typeface="Arial" charset="0"/>
              <a:buChar char="•"/>
            </a:pPr>
            <a:r>
              <a:rPr lang="en-US" b="1"/>
              <a:t>Scholarship programs</a:t>
            </a:r>
          </a:p>
          <a:p>
            <a:pPr lvl="2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/>
              <a:t>Mathile</a:t>
            </a:r>
          </a:p>
          <a:p>
            <a:pPr lvl="2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b="1"/>
              <a:t>Montgomery College Promise		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b="1" i="1"/>
              <a:t>NEW</a:t>
            </a:r>
            <a:r>
              <a:rPr lang="en-US" b="1">
                <a:solidFill>
                  <a:srgbClr val="FFD21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b="1" i="1">
              <a:solidFill>
                <a:srgbClr val="FFD210"/>
              </a:solidFill>
            </a:endParaRPr>
          </a:p>
          <a:p>
            <a:pPr lvl="2" eaLnBrk="1" hangingPunct="1">
              <a:lnSpc>
                <a:spcPct val="90000"/>
              </a:lnSpc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16000" y="5393624"/>
            <a:ext cx="6934200" cy="1077218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FAIRS/COMMUNITY COLLEGE VISITS</a:t>
            </a:r>
          </a:p>
          <a:p>
            <a:pPr algn="ctr">
              <a:defRPr/>
            </a:pPr>
            <a:r>
              <a:rPr lang="en-US" sz="3600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"/>
            <a:ext cx="7770813" cy="1409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Raider Connect Outreach</a:t>
            </a:r>
            <a:endParaRPr lang="en-US" sz="54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09700"/>
            <a:ext cx="8521700" cy="4470400"/>
          </a:xfrm>
        </p:spPr>
        <p:txBody>
          <a:bodyPr>
            <a:normAutofit fontScale="92500"/>
          </a:bodyPr>
          <a:lstStyle/>
          <a:p>
            <a:pPr marL="0" indent="0" eaLnBrk="1" fontAlgn="auto" hangingPunct="1">
              <a:lnSpc>
                <a:spcPct val="130000"/>
              </a:lnSpc>
              <a:spcAft>
                <a:spcPts val="0"/>
              </a:spcAft>
              <a:buFontTx/>
              <a:buNone/>
              <a:defRPr/>
            </a:pPr>
            <a:r>
              <a:rPr lang="en-US" sz="3200" b="1" dirty="0" smtClean="0">
                <a:effectLst/>
                <a:ea typeface="+mn-ea"/>
                <a:cs typeface="+mn-cs"/>
              </a:rPr>
              <a:t>Financial Aid/Registration/Payment Presentations: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effectLst/>
                <a:ea typeface="+mn-ea"/>
              </a:rPr>
              <a:t>Financial Aid awareness nights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effectLst/>
                <a:ea typeface="+mn-ea"/>
              </a:rPr>
              <a:t>FAFSA Workshops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effectLst/>
                <a:ea typeface="+mn-ea"/>
              </a:rPr>
              <a:t>Registration Workshops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effectLst/>
                <a:ea typeface="+mn-ea"/>
              </a:rPr>
              <a:t>Veterans/Military Orientation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effectLst/>
                <a:ea typeface="+mn-ea"/>
              </a:rPr>
              <a:t>Independent Scholars Orientation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effectLst/>
                <a:ea typeface="+mn-ea"/>
              </a:rPr>
              <a:t>Graduate School Orientation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effectLst/>
                <a:ea typeface="+mn-ea"/>
              </a:rPr>
              <a:t>UCIE Orientation</a:t>
            </a:r>
            <a:endParaRPr lang="en-US" sz="2400" dirty="0">
              <a:ea typeface="+mn-ea"/>
            </a:endParaRPr>
          </a:p>
        </p:txBody>
      </p:sp>
      <p:pic>
        <p:nvPicPr>
          <p:cNvPr id="69635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54073" y="4226979"/>
            <a:ext cx="2437443" cy="113877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</a:t>
            </a:r>
          </a:p>
          <a:p>
            <a:pPr algn="ctr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9051"/>
            <a:ext cx="7770813" cy="13779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Orientation</a:t>
            </a:r>
            <a:endParaRPr lang="en-US" sz="5400" dirty="0">
              <a:ea typeface="+mj-ea"/>
              <a:cs typeface="+mj-cs"/>
            </a:endParaRPr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 bwMode="auto">
          <a:xfrm>
            <a:off x="0" y="1931988"/>
            <a:ext cx="9144000" cy="4257675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692150" lvl="2" indent="0" eaLnBrk="1" hangingPunct="1">
              <a:lnSpc>
                <a:spcPct val="80000"/>
              </a:lnSpc>
              <a:buFontTx/>
              <a:buNone/>
            </a:pPr>
            <a:r>
              <a:rPr lang="en-US" sz="2800" b="1" dirty="0">
                <a:effectLst/>
                <a:latin typeface="Franklin Gothic Book" charset="0"/>
              </a:rPr>
              <a:t>Final “Marketing” events include:</a:t>
            </a:r>
          </a:p>
          <a:p>
            <a:pPr marL="1028700" lvl="3" indent="-342900" eaLnBrk="1" hangingPunct="1">
              <a:lnSpc>
                <a:spcPct val="90000"/>
              </a:lnSpc>
              <a:spcBef>
                <a:spcPts val="2000"/>
              </a:spcBef>
              <a:buFont typeface="Arial" charset="0"/>
              <a:buChar char="•"/>
            </a:pPr>
            <a:r>
              <a:rPr lang="en-US" sz="2400" b="1" dirty="0">
                <a:effectLst/>
                <a:latin typeface="Franklin Gothic Book" charset="0"/>
              </a:rPr>
              <a:t>Summer Orientation				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 dirty="0">
                <a:effectLst/>
                <a:latin typeface="Franklin Gothic Book" charset="0"/>
              </a:rPr>
              <a:t>NEW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 dirty="0">
              <a:effectLst/>
              <a:latin typeface="Franklin Gothic Book" charset="0"/>
            </a:endParaRPr>
          </a:p>
          <a:p>
            <a:pPr marL="1028700" lvl="3" indent="-3429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>
                <a:effectLst/>
                <a:latin typeface="Franklin Gothic Book" charset="0"/>
              </a:rPr>
              <a:t>22 Undergraduate sessions</a:t>
            </a:r>
          </a:p>
          <a:p>
            <a:pPr marL="1028700" lvl="3" indent="-3429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>
                <a:effectLst/>
                <a:latin typeface="Franklin Gothic Book" charset="0"/>
              </a:rPr>
              <a:t>15 Graduate sessions				</a:t>
            </a:r>
          </a:p>
          <a:p>
            <a:pPr marL="1028700" lvl="3" indent="-3429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>
                <a:effectLst/>
                <a:latin typeface="Franklin Gothic Book" charset="0"/>
              </a:rPr>
              <a:t>2,499 Undergraduate students</a:t>
            </a:r>
          </a:p>
          <a:p>
            <a:pPr marL="1028700" lvl="3" indent="-3429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>
                <a:effectLst/>
                <a:latin typeface="Franklin Gothic Book" charset="0"/>
              </a:rPr>
              <a:t>5,000 Undergraduate family </a:t>
            </a:r>
            <a:r>
              <a:rPr lang="en-US" sz="2400" b="1" dirty="0" smtClean="0">
                <a:effectLst/>
                <a:latin typeface="Franklin Gothic Book" charset="0"/>
              </a:rPr>
              <a:t>members</a:t>
            </a:r>
          </a:p>
          <a:p>
            <a:pPr marL="1028700" lvl="3" indent="-342900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 err="1" smtClean="0">
                <a:effectLst/>
                <a:latin typeface="Franklin Gothic Book" charset="0"/>
              </a:rPr>
              <a:t>UG</a:t>
            </a:r>
            <a:r>
              <a:rPr lang="en-US" sz="2400" b="1" dirty="0" smtClean="0">
                <a:effectLst/>
                <a:latin typeface="Franklin Gothic Book" charset="0"/>
              </a:rPr>
              <a:t> </a:t>
            </a:r>
            <a:r>
              <a:rPr lang="en-US" sz="2400" b="1" dirty="0">
                <a:effectLst/>
                <a:latin typeface="Franklin Gothic Book" charset="0"/>
              </a:rPr>
              <a:t>First Friday </a:t>
            </a:r>
            <a:r>
              <a:rPr lang="en-US" sz="2400" b="1" dirty="0" smtClean="0">
                <a:effectLst/>
                <a:latin typeface="Franklin Gothic Book" charset="0"/>
              </a:rPr>
              <a:t>Welcome - </a:t>
            </a:r>
          </a:p>
          <a:p>
            <a:pPr marL="685800" lvl="3" indent="0" eaLnBrk="1" hangingPunct="1">
              <a:lnSpc>
                <a:spcPct val="90000"/>
              </a:lnSpc>
              <a:buNone/>
            </a:pPr>
            <a:r>
              <a:rPr lang="en-US" sz="2400" b="1" dirty="0" smtClean="0">
                <a:effectLst/>
                <a:latin typeface="Franklin Gothic Book" charset="0"/>
              </a:rPr>
              <a:t> 				1500 </a:t>
            </a:r>
            <a:r>
              <a:rPr lang="en-US" sz="2400" b="1" dirty="0">
                <a:effectLst/>
                <a:latin typeface="Franklin Gothic Book" charset="0"/>
              </a:rPr>
              <a:t>students </a:t>
            </a:r>
            <a:r>
              <a:rPr lang="en-US" sz="2400" b="1" dirty="0" smtClean="0">
                <a:effectLst/>
                <a:latin typeface="Franklin Gothic Book" charset="0"/>
              </a:rPr>
              <a:t>	</a:t>
            </a:r>
            <a:r>
              <a:rPr lang="en-US" sz="2400" b="1" dirty="0" smtClean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 dirty="0">
                <a:effectLst/>
                <a:latin typeface="Franklin Gothic Book" charset="0"/>
              </a:rPr>
              <a:t>NEW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 dirty="0">
              <a:effectLst/>
              <a:latin typeface="Franklin Gothic Book" charset="0"/>
            </a:endParaRPr>
          </a:p>
          <a:p>
            <a:pPr marL="692150" lvl="2" indent="0" eaLnBrk="1" hangingPunct="1">
              <a:lnSpc>
                <a:spcPct val="70000"/>
              </a:lnSpc>
              <a:buFontTx/>
              <a:buNone/>
            </a:pPr>
            <a:endParaRPr lang="en-US" sz="2400" dirty="0">
              <a:effectLst/>
              <a:latin typeface="Franklin Gothic Book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effectLst/>
                <a:latin typeface="Franklin Gothic Book" charset="0"/>
              </a:rPr>
              <a:t> </a:t>
            </a:r>
          </a:p>
        </p:txBody>
      </p:sp>
      <p:pic>
        <p:nvPicPr>
          <p:cNvPr id="71683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19050"/>
            <a:ext cx="7770813" cy="13525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Orientation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 bwMode="auto">
          <a:xfrm>
            <a:off x="203200" y="2009775"/>
            <a:ext cx="8801100" cy="42576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800" b="1" dirty="0">
                <a:effectLst/>
                <a:latin typeface="Franklin Gothic Book" charset="0"/>
              </a:rPr>
              <a:t>Final “Marketing” events include </a:t>
            </a:r>
            <a:r>
              <a:rPr lang="en-US" sz="1600" b="1" i="1" dirty="0" smtClean="0">
                <a:effectLst/>
                <a:latin typeface="Franklin Gothic Book" charset="0"/>
              </a:rPr>
              <a:t>continued:</a:t>
            </a:r>
            <a:endParaRPr lang="en-US" sz="1600" b="1" i="1" dirty="0">
              <a:effectLst/>
              <a:latin typeface="Franklin Gothic Book" charset="0"/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>
                <a:effectLst/>
                <a:latin typeface="Franklin Gothic Book" charset="0"/>
              </a:rPr>
              <a:t>Spring Orientation				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 dirty="0">
                <a:effectLst/>
                <a:latin typeface="Franklin Gothic Book" charset="0"/>
              </a:rPr>
              <a:t>NEW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 dirty="0">
              <a:effectLst/>
              <a:latin typeface="Franklin Gothic Book" charset="0"/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>
                <a:effectLst/>
                <a:latin typeface="Franklin Gothic Book" charset="0"/>
              </a:rPr>
              <a:t>3 Undergraduate Sessions - 100+ Students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>
                <a:effectLst/>
                <a:latin typeface="Franklin Gothic Book" charset="0"/>
              </a:rPr>
              <a:t>Summer School Orientation			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 dirty="0">
                <a:effectLst/>
                <a:latin typeface="Franklin Gothic Book" charset="0"/>
              </a:rPr>
              <a:t>NEW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 dirty="0">
              <a:effectLst/>
              <a:latin typeface="Franklin Gothic Book" charset="0"/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>
                <a:effectLst/>
                <a:latin typeface="Franklin Gothic Book" charset="0"/>
              </a:rPr>
              <a:t>Transfer Track added				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 dirty="0">
                <a:effectLst/>
                <a:latin typeface="Franklin Gothic Book" charset="0"/>
              </a:rPr>
              <a:t>NEW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 dirty="0">
              <a:effectLst/>
              <a:latin typeface="Franklin Gothic Book" charset="0"/>
            </a:endParaRPr>
          </a:p>
          <a:p>
            <a:pPr lvl="1" eaLnBrk="1" hangingPunct="1">
              <a:lnSpc>
                <a:spcPct val="90000"/>
              </a:lnSpc>
              <a:buFont typeface="Arial" charset="0"/>
              <a:buChar char="•"/>
            </a:pPr>
            <a:r>
              <a:rPr lang="en-US" sz="2400" b="1" dirty="0">
                <a:effectLst/>
                <a:latin typeface="Franklin Gothic Book" charset="0"/>
              </a:rPr>
              <a:t>College Credit Plus Senior Orientation	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 dirty="0">
                <a:effectLst/>
                <a:latin typeface="Franklin Gothic Book" charset="0"/>
              </a:rPr>
              <a:t>NEW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 dirty="0">
              <a:effectLst/>
              <a:latin typeface="Franklin Gothic Book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2400" dirty="0">
              <a:effectLst/>
              <a:latin typeface="Franklin Gothic Book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sz="600" dirty="0">
              <a:effectLst/>
              <a:latin typeface="Franklin Gothic Book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600" dirty="0">
                <a:effectLst/>
                <a:latin typeface="Franklin Gothic Book" charset="0"/>
              </a:rPr>
              <a:t> </a:t>
            </a:r>
          </a:p>
        </p:txBody>
      </p:sp>
      <p:pic>
        <p:nvPicPr>
          <p:cNvPr id="73731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2" y="241300"/>
            <a:ext cx="7770813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Research</a:t>
            </a:r>
            <a:endParaRPr lang="en-US" sz="5400" dirty="0">
              <a:ea typeface="+mj-ea"/>
              <a:cs typeface="+mj-cs"/>
            </a:endParaRPr>
          </a:p>
        </p:txBody>
      </p:sp>
      <p:pic>
        <p:nvPicPr>
          <p:cNvPr id="75778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4200" y="2813050"/>
            <a:ext cx="5049838" cy="1506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Degree–Seeking by County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First-time Students by County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Transfer Students by County</a:t>
            </a:r>
          </a:p>
        </p:txBody>
      </p:sp>
      <p:sp>
        <p:nvSpPr>
          <p:cNvPr id="75781" name="TextBox 2"/>
          <p:cNvSpPr txBox="1">
            <a:spLocks noChangeArrowheads="1"/>
          </p:cNvSpPr>
          <p:nvPr/>
        </p:nvSpPr>
        <p:spPr bwMode="auto">
          <a:xfrm>
            <a:off x="1130300" y="1943100"/>
            <a:ext cx="264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Ohio Maps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600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Readiness for Recruitment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800100" y="1830388"/>
            <a:ext cx="3611563" cy="61436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32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Requires </a:t>
            </a:r>
            <a:r>
              <a:rPr lang="en-US" sz="2000" b="1" i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continued</a:t>
            </a:r>
            <a:r>
              <a:rPr lang="en-US" sz="32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:</a:t>
            </a:r>
            <a:endParaRPr lang="en-US" sz="3200" b="1" dirty="0">
              <a:solidFill>
                <a:srgbClr val="262626"/>
              </a:solidFill>
              <a:effectLst/>
              <a:ea typeface="+mn-ea"/>
              <a:cs typeface="+mn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294967295"/>
          </p:nvPr>
        </p:nvSpPr>
        <p:spPr>
          <a:xfrm>
            <a:off x="1295400" y="2609850"/>
            <a:ext cx="6894513" cy="36877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Coordination with Marketing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Understanding Communications Planning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>
                <a:solidFill>
                  <a:srgbClr val="262626"/>
                </a:solidFill>
                <a:effectLst/>
                <a:ea typeface="+mn-ea"/>
                <a:cs typeface="+mn-cs"/>
              </a:rPr>
              <a:t>The Right Tools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solidFill>
                  <a:srgbClr val="262626"/>
                </a:solidFill>
                <a:effectLst/>
                <a:ea typeface="+mn-ea"/>
                <a:cs typeface="+mn-cs"/>
              </a:rPr>
              <a:t>Research</a:t>
            </a:r>
            <a:endParaRPr lang="en-US" sz="2800" b="1" dirty="0">
              <a:solidFill>
                <a:srgbClr val="262626"/>
              </a:solidFill>
              <a:effectLst/>
              <a:ea typeface="+mn-ea"/>
              <a:cs typeface="+mn-cs"/>
            </a:endParaRPr>
          </a:p>
        </p:txBody>
      </p:sp>
      <p:pic>
        <p:nvPicPr>
          <p:cNvPr id="22532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4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Research</a:t>
            </a:r>
            <a:endParaRPr lang="en-US" sz="5400" dirty="0">
              <a:ea typeface="+mj-ea"/>
              <a:cs typeface="+mj-cs"/>
            </a:endParaRPr>
          </a:p>
        </p:txBody>
      </p:sp>
      <p:pic>
        <p:nvPicPr>
          <p:cNvPr id="77826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01725" y="1708150"/>
            <a:ext cx="7694613" cy="3625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First Inquiry – Students Admitted 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High School Outreach – Penetration rates 				in 30 mile radius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Competition Data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Student Attrition Data by semester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College Credit Plus Enrollment Grades 					by College and Courses</a:t>
            </a:r>
          </a:p>
          <a:p>
            <a:pPr marL="285750" indent="-2857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Financial Aid Scholarship Reports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801"/>
            <a:ext cx="9144000" cy="143033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Research</a:t>
            </a:r>
            <a:endParaRPr lang="en-US" sz="5400" dirty="0">
              <a:ea typeface="+mj-ea"/>
              <a:cs typeface="+mj-cs"/>
            </a:endParaRPr>
          </a:p>
        </p:txBody>
      </p:sp>
      <p:pic>
        <p:nvPicPr>
          <p:cNvPr id="79874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Box 6"/>
          <p:cNvSpPr txBox="1">
            <a:spLocks noChangeArrowheads="1"/>
          </p:cNvSpPr>
          <p:nvPr/>
        </p:nvSpPr>
        <p:spPr bwMode="auto">
          <a:xfrm>
            <a:off x="381000" y="2686050"/>
            <a:ext cx="84153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New Undergraduate Degree–Seeking Students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New Undergraduate Degree–Seeking Students, Lake Campus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College Credit Plus, Dayton and Lake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International Students </a:t>
            </a:r>
          </a:p>
          <a:p>
            <a:pPr eaLnBrk="1" hangingPunct="1">
              <a:lnSpc>
                <a:spcPct val="120000"/>
              </a:lnSpc>
              <a:buFont typeface="Arial" charset="0"/>
              <a:buChar char="•"/>
            </a:pPr>
            <a:r>
              <a:rPr lang="en-US" b="1">
                <a:solidFill>
                  <a:srgbClr val="000000"/>
                </a:solidFill>
              </a:rPr>
              <a:t>Diversity</a:t>
            </a:r>
          </a:p>
        </p:txBody>
      </p:sp>
      <p:sp>
        <p:nvSpPr>
          <p:cNvPr id="79877" name="TextBox 3"/>
          <p:cNvSpPr txBox="1">
            <a:spLocks noChangeArrowheads="1"/>
          </p:cNvSpPr>
          <p:nvPr/>
        </p:nvSpPr>
        <p:spPr bwMode="auto">
          <a:xfrm>
            <a:off x="496888" y="1868488"/>
            <a:ext cx="3668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Student Profiles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87600" y="2525713"/>
            <a:ext cx="4559300" cy="42068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87600" y="3846513"/>
            <a:ext cx="2857500" cy="42068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844800" y="4722813"/>
            <a:ext cx="2565400" cy="420687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6686"/>
            <a:ext cx="9144000" cy="191611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Short Term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</a:b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Ways to Increase Enrollment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dobe Caslon Pro Bold"/>
            </a:endParaRPr>
          </a:p>
        </p:txBody>
      </p:sp>
      <p:pic>
        <p:nvPicPr>
          <p:cNvPr id="81925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type="body" idx="1"/>
          </p:nvPr>
        </p:nvSpPr>
        <p:spPr>
          <a:xfrm>
            <a:off x="2032000" y="2462213"/>
            <a:ext cx="6553200" cy="1282700"/>
          </a:xfrm>
        </p:spPr>
        <p:txBody>
          <a:bodyPr>
            <a:noAutofit/>
          </a:bodyPr>
          <a:lstStyle/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effectLst/>
              </a:rPr>
              <a:t>Campus coordination,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SEM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Teams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effectLst/>
              </a:rPr>
              <a:t>Continuing students 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effectLst/>
              </a:rPr>
              <a:t>Ending “melt”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effectLst/>
              </a:rPr>
              <a:t>Building connections</a:t>
            </a:r>
          </a:p>
          <a:p>
            <a:pPr marL="342900" indent="-342900" algn="l" fontAlgn="auto">
              <a:lnSpc>
                <a:spcPct val="11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effectLst/>
              </a:rPr>
              <a:t>Increasing pipeline yield:</a:t>
            </a:r>
          </a:p>
          <a:p>
            <a:pPr marL="800100" lvl="1" indent="-342900" fontAlgn="auto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b="1" dirty="0" smtClean="0">
                <a:solidFill>
                  <a:schemeClr val="tx1"/>
                </a:solidFill>
                <a:effectLst/>
              </a:rPr>
              <a:t>College Credit Plus</a:t>
            </a:r>
          </a:p>
          <a:p>
            <a:pPr marL="800100" lvl="1" indent="-342900" fontAlgn="auto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b="1" dirty="0" smtClean="0">
                <a:solidFill>
                  <a:schemeClr val="tx1"/>
                </a:solidFill>
                <a:effectLst/>
              </a:rPr>
              <a:t>Scholarship programs</a:t>
            </a:r>
          </a:p>
          <a:p>
            <a:pPr marL="800100" lvl="1" indent="-342900" fontAlgn="auto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400" b="1" dirty="0" smtClean="0">
                <a:solidFill>
                  <a:schemeClr val="tx1"/>
                </a:solidFill>
                <a:effectLst/>
              </a:rPr>
              <a:t>TRIO programs</a:t>
            </a:r>
          </a:p>
          <a:p>
            <a:pPr algn="l" fontAlgn="auto">
              <a:spcAft>
                <a:spcPts val="0"/>
              </a:spcAft>
              <a:defRPr/>
            </a:pPr>
            <a:endParaRPr lang="en-US" sz="2400" b="1" dirty="0" smtClean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477"/>
            <a:ext cx="9144000" cy="11557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Short Term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Ways to Increase Enrollment</a:t>
            </a:r>
          </a:p>
        </p:txBody>
      </p:sp>
      <p:sp>
        <p:nvSpPr>
          <p:cNvPr id="83970" name="Content Placeholder 11"/>
          <p:cNvSpPr>
            <a:spLocks noGrp="1"/>
          </p:cNvSpPr>
          <p:nvPr>
            <p:ph type="body" idx="1"/>
          </p:nvPr>
        </p:nvSpPr>
        <p:spPr bwMode="auto">
          <a:xfrm>
            <a:off x="874713" y="1873250"/>
            <a:ext cx="7921625" cy="478948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buFontTx/>
              <a:buChar char="•"/>
            </a:pPr>
            <a:r>
              <a:rPr lang="en-US" sz="2500" b="1">
                <a:solidFill>
                  <a:schemeClr val="tx1"/>
                </a:solidFill>
                <a:effectLst/>
                <a:latin typeface="Franklin Gothic Book" charset="0"/>
                <a:ea typeface="ＭＳ Ｐゴシック" charset="0"/>
                <a:cs typeface="ＭＳ Ｐゴシック" charset="0"/>
              </a:rPr>
              <a:t>Corporate/community partners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1">
                <a:solidFill>
                  <a:schemeClr val="tx1"/>
                </a:solidFill>
                <a:effectLst/>
                <a:latin typeface="Franklin Gothic Book" charset="0"/>
              </a:rPr>
              <a:t>Premier Health				72	</a:t>
            </a:r>
            <a:r>
              <a:rPr lang="en-US" sz="2400" b="1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>
                <a:solidFill>
                  <a:schemeClr val="tx1"/>
                </a:solidFill>
                <a:effectLst/>
                <a:latin typeface="Franklin Gothic Book" charset="0"/>
              </a:rPr>
              <a:t>NEW</a:t>
            </a:r>
            <a:r>
              <a:rPr lang="en-US" sz="2400" b="1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>
              <a:solidFill>
                <a:schemeClr val="tx1"/>
              </a:solidFill>
              <a:effectLst/>
              <a:latin typeface="Franklin Gothic Book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b="1">
                <a:solidFill>
                  <a:schemeClr val="tx1"/>
                </a:solidFill>
                <a:effectLst/>
                <a:latin typeface="Franklin Gothic Book" charset="0"/>
              </a:rPr>
              <a:t>Veterans Administration		10	</a:t>
            </a:r>
            <a:r>
              <a:rPr lang="en-US" sz="2400" b="1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>
                <a:solidFill>
                  <a:schemeClr val="tx1"/>
                </a:solidFill>
                <a:effectLst/>
                <a:latin typeface="Franklin Gothic Book" charset="0"/>
              </a:rPr>
              <a:t>NEW</a:t>
            </a:r>
            <a:r>
              <a:rPr lang="en-US" sz="2400" b="1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>
              <a:solidFill>
                <a:schemeClr val="tx1"/>
              </a:solidFill>
              <a:effectLst/>
              <a:latin typeface="Franklin Gothic Book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b="1">
                <a:solidFill>
                  <a:schemeClr val="tx1"/>
                </a:solidFill>
                <a:effectLst/>
                <a:latin typeface="Franklin Gothic Book" charset="0"/>
              </a:rPr>
              <a:t>Fidelity Health				15	</a:t>
            </a:r>
            <a:r>
              <a:rPr lang="en-US" sz="2400" b="1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>
                <a:solidFill>
                  <a:schemeClr val="tx1"/>
                </a:solidFill>
                <a:effectLst/>
                <a:latin typeface="Franklin Gothic Book" charset="0"/>
              </a:rPr>
              <a:t>NEW</a:t>
            </a:r>
            <a:r>
              <a:rPr lang="en-US" sz="2400" b="1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>
              <a:solidFill>
                <a:schemeClr val="tx1"/>
              </a:solidFill>
              <a:effectLst/>
              <a:latin typeface="Franklin Gothic Book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b="1">
                <a:solidFill>
                  <a:schemeClr val="tx1"/>
                </a:solidFill>
                <a:effectLst/>
                <a:latin typeface="Franklin Gothic Book" charset="0"/>
              </a:rPr>
              <a:t>Care Source					   </a:t>
            </a:r>
            <a:r>
              <a:rPr lang="en-US" sz="2400" b="1" i="1">
                <a:solidFill>
                  <a:schemeClr val="tx1"/>
                </a:solidFill>
                <a:effectLst/>
                <a:latin typeface="Franklin Gothic Book" charset="0"/>
              </a:rPr>
              <a:t>NEW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1">
                <a:solidFill>
                  <a:schemeClr val="tx1"/>
                </a:solidFill>
                <a:effectLst/>
                <a:latin typeface="Franklin Gothic Book" charset="0"/>
              </a:rPr>
              <a:t>Dayton Children’s Hospital			   </a:t>
            </a:r>
            <a:r>
              <a:rPr lang="en-US" sz="2400" b="1" i="1">
                <a:solidFill>
                  <a:schemeClr val="tx1"/>
                </a:solidFill>
                <a:effectLst/>
                <a:latin typeface="Franklin Gothic Book" charset="0"/>
              </a:rPr>
              <a:t>NEW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1">
                <a:solidFill>
                  <a:schemeClr val="tx1"/>
                </a:solidFill>
                <a:effectLst/>
                <a:latin typeface="Franklin Gothic Book" charset="0"/>
              </a:rPr>
              <a:t>Ohio Dept. of Rehabilitation &amp; Corrections	   </a:t>
            </a:r>
            <a:r>
              <a:rPr lang="en-US" sz="2400" b="1" i="1">
                <a:solidFill>
                  <a:schemeClr val="tx1"/>
                </a:solidFill>
                <a:effectLst/>
                <a:latin typeface="Franklin Gothic Book" charset="0"/>
              </a:rPr>
              <a:t>NEW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1">
                <a:solidFill>
                  <a:schemeClr val="tx1"/>
                </a:solidFill>
                <a:effectLst/>
                <a:latin typeface="Franklin Gothic Book" charset="0"/>
              </a:rPr>
              <a:t>College – corporate partners			   </a:t>
            </a:r>
            <a:r>
              <a:rPr lang="en-US" sz="2400" b="1" i="1">
                <a:solidFill>
                  <a:schemeClr val="tx1"/>
                </a:solidFill>
                <a:effectLst/>
                <a:latin typeface="Franklin Gothic Book" charset="0"/>
              </a:rPr>
              <a:t>NEW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1">
                <a:solidFill>
                  <a:schemeClr val="tx1"/>
                </a:solidFill>
                <a:effectLst/>
                <a:latin typeface="Franklin Gothic Book" charset="0"/>
              </a:rPr>
              <a:t>Warren County Job &amp; Family Services	   </a:t>
            </a:r>
            <a:r>
              <a:rPr lang="en-US" sz="2400" b="1" i="1">
                <a:solidFill>
                  <a:schemeClr val="tx1"/>
                </a:solidFill>
                <a:effectLst/>
                <a:latin typeface="Franklin Gothic Book" charset="0"/>
              </a:rPr>
              <a:t>NEW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b="1">
                <a:solidFill>
                  <a:schemeClr val="tx1"/>
                </a:solidFill>
                <a:effectLst/>
                <a:latin typeface="Franklin Gothic Book" charset="0"/>
              </a:rPr>
              <a:t>WPAFB – undergraduate			   </a:t>
            </a:r>
            <a:r>
              <a:rPr lang="en-US" sz="2400" b="1" i="1">
                <a:solidFill>
                  <a:schemeClr val="tx1"/>
                </a:solidFill>
                <a:effectLst/>
                <a:latin typeface="Franklin Gothic Book" charset="0"/>
              </a:rPr>
              <a:t>NE</a:t>
            </a:r>
            <a:r>
              <a:rPr lang="en-US" sz="2200" b="1" i="1">
                <a:solidFill>
                  <a:schemeClr val="tx1"/>
                </a:solidFill>
                <a:effectLst/>
                <a:latin typeface="Franklin Gothic Book" charset="0"/>
              </a:rPr>
              <a:t>W</a:t>
            </a:r>
          </a:p>
          <a:p>
            <a:pPr marL="800100" lvl="1" indent="-342900">
              <a:lnSpc>
                <a:spcPct val="90000"/>
              </a:lnSpc>
              <a:buFont typeface="Arial" charset="0"/>
              <a:buChar char="•"/>
            </a:pPr>
            <a:endParaRPr lang="en-US" sz="2200" b="1">
              <a:solidFill>
                <a:schemeClr val="tx1"/>
              </a:solidFill>
              <a:effectLst/>
              <a:latin typeface="Franklin Gothic Book" charset="0"/>
            </a:endParaRPr>
          </a:p>
          <a:p>
            <a:pPr marL="342900" indent="-342900" algn="l"/>
            <a:endParaRPr lang="en-US" sz="2400" b="1">
              <a:solidFill>
                <a:schemeClr val="tx1"/>
              </a:solidFill>
              <a:effectLst/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3971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hevron 6"/>
          <p:cNvSpPr/>
          <p:nvPr/>
        </p:nvSpPr>
        <p:spPr>
          <a:xfrm>
            <a:off x="201613" y="1879600"/>
            <a:ext cx="673100" cy="43815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Caslon Pro Bold"/>
                <a:cs typeface="Adobe Caslon Pro Bold"/>
              </a:rPr>
              <a:t/>
            </a:r>
            <a:b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dobe Caslon Pro Bold"/>
                <a:cs typeface="Adobe Caslon Pro Bold"/>
              </a:rPr>
            </a:b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dobe Caslon Pro Bold"/>
              <a:cs typeface="Adobe Caslon Pro Bold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0" y="371565"/>
            <a:ext cx="9144000" cy="1731919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Enrollment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Management Tools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24579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2"/>
          <p:cNvSpPr txBox="1">
            <a:spLocks noChangeArrowheads="1"/>
          </p:cNvSpPr>
          <p:nvPr/>
        </p:nvSpPr>
        <p:spPr bwMode="auto">
          <a:xfrm>
            <a:off x="-487363" y="3251200"/>
            <a:ext cx="9144001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lvl="4" eaLnBrk="1" hangingPunct="1">
              <a:buFont typeface="Arial" charset="0"/>
              <a:buChar char="•"/>
              <a:defRPr/>
            </a:pPr>
            <a:r>
              <a:rPr lang="en-US" sz="3200" b="1" dirty="0" smtClean="0"/>
              <a:t>Enrollment RX, CRM			</a:t>
            </a:r>
            <a:r>
              <a:rPr lang="en-US" sz="3200" b="1" i="1" u="sng" dirty="0" smtClean="0"/>
              <a:t>NEW</a:t>
            </a:r>
          </a:p>
          <a:p>
            <a:pPr marL="1828800" lvl="4" indent="0" eaLnBrk="1" hangingPunct="1">
              <a:defRPr/>
            </a:pPr>
            <a:endParaRPr lang="en-US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2633663" y="3162300"/>
            <a:ext cx="2357437" cy="4318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1177"/>
            <a:ext cx="9144000" cy="108588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dobe Caslon Pro Bold"/>
              </a:rPr>
              <a:t>CRM:</a:t>
            </a:r>
            <a:b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dobe Caslon Pro Bold"/>
              </a:rPr>
            </a:b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Adobe Caslon Pro Bold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3021013"/>
            <a:ext cx="9144000" cy="2960687"/>
          </a:xfrm>
        </p:spPr>
        <p:txBody>
          <a:bodyPr/>
          <a:lstStyle/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effectLst/>
                <a:ea typeface="+mn-ea"/>
              </a:rPr>
              <a:t>Can capture </a:t>
            </a:r>
            <a:r>
              <a:rPr lang="en-US" sz="2800" b="1" i="1" dirty="0" smtClean="0">
                <a:effectLst/>
                <a:ea typeface="+mn-ea"/>
              </a:rPr>
              <a:t>all applications </a:t>
            </a:r>
            <a:r>
              <a:rPr lang="en-US" sz="2800" b="1" dirty="0" smtClean="0">
                <a:effectLst/>
                <a:ea typeface="+mn-ea"/>
              </a:rPr>
              <a:t>when fully implemented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effectLst/>
                <a:ea typeface="+mn-ea"/>
              </a:rPr>
              <a:t>Allows students and staff to use (1) system to record and see enrollment process and progress</a:t>
            </a:r>
          </a:p>
        </p:txBody>
      </p:sp>
      <p:pic>
        <p:nvPicPr>
          <p:cNvPr id="26628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184121"/>
            <a:ext cx="9144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n-ea"/>
                <a:cs typeface="+mn-cs"/>
              </a:rPr>
              <a:t>Constituency Relationship Management</a:t>
            </a:r>
          </a:p>
        </p:txBody>
      </p:sp>
      <p:sp>
        <p:nvSpPr>
          <p:cNvPr id="26631" name="TextBox 2"/>
          <p:cNvSpPr txBox="1">
            <a:spLocks noChangeArrowheads="1"/>
          </p:cNvSpPr>
          <p:nvPr/>
        </p:nvSpPr>
        <p:spPr bwMode="auto">
          <a:xfrm>
            <a:off x="466725" y="2243138"/>
            <a:ext cx="2205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Benefits: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1177"/>
            <a:ext cx="9144000" cy="108588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dobe Caslon Pro Bold"/>
              </a:rPr>
              <a:t>CRM:</a:t>
            </a:r>
            <a:b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dobe Caslon Pro Bold"/>
              </a:rPr>
            </a:b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Adobe Caslon Pro Bold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3079750"/>
            <a:ext cx="9144000" cy="2962275"/>
          </a:xfrm>
        </p:spPr>
        <p:txBody>
          <a:bodyPr/>
          <a:lstStyle/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 smtClean="0">
                <a:effectLst/>
                <a:ea typeface="+mn-ea"/>
              </a:rPr>
              <a:t>When “The Marketing Cloud” is fully implemented, </a:t>
            </a:r>
          </a:p>
          <a:p>
            <a:pPr marL="349250" lvl="1" indent="0" eaLnBrk="1" fontAlgn="auto" hangingPunct="1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b="1" dirty="0">
                <a:effectLst/>
                <a:ea typeface="+mn-ea"/>
              </a:rPr>
              <a:t>	</a:t>
            </a:r>
            <a:r>
              <a:rPr lang="en-US" sz="2800" b="1" dirty="0" smtClean="0">
                <a:effectLst/>
                <a:ea typeface="+mn-ea"/>
              </a:rPr>
              <a:t>will allow staff and faculty to build email </a:t>
            </a:r>
          </a:p>
          <a:p>
            <a:pPr marL="349250" lvl="1" indent="0" eaLnBrk="1" fontAlgn="auto" hangingPunct="1">
              <a:lnSpc>
                <a:spcPct val="12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b="1" dirty="0">
                <a:effectLst/>
                <a:ea typeface="+mn-ea"/>
              </a:rPr>
              <a:t>	</a:t>
            </a:r>
            <a:r>
              <a:rPr lang="en-US" sz="2800" b="1" dirty="0" smtClean="0">
                <a:effectLst/>
                <a:ea typeface="+mn-ea"/>
              </a:rPr>
              <a:t>relationships and market to prospective student</a:t>
            </a:r>
            <a:r>
              <a:rPr lang="en-US" sz="2400" b="1" dirty="0" smtClean="0">
                <a:effectLst/>
                <a:ea typeface="+mn-ea"/>
              </a:rPr>
              <a:t>s.</a:t>
            </a:r>
          </a:p>
        </p:txBody>
      </p:sp>
      <p:pic>
        <p:nvPicPr>
          <p:cNvPr id="28675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184121"/>
            <a:ext cx="9144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n-ea"/>
                <a:cs typeface="+mn-cs"/>
              </a:rPr>
              <a:t>Constituency Relationship Management</a:t>
            </a:r>
          </a:p>
        </p:txBody>
      </p:sp>
      <p:sp>
        <p:nvSpPr>
          <p:cNvPr id="28678" name="TextBox 2"/>
          <p:cNvSpPr txBox="1">
            <a:spLocks noChangeArrowheads="1"/>
          </p:cNvSpPr>
          <p:nvPr/>
        </p:nvSpPr>
        <p:spPr bwMode="auto">
          <a:xfrm>
            <a:off x="479425" y="2333625"/>
            <a:ext cx="360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Benefits </a:t>
            </a:r>
            <a:r>
              <a:rPr lang="en-US" sz="2000" b="1"/>
              <a:t>continued: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7356475" y="2016125"/>
            <a:ext cx="1439863" cy="635000"/>
          </a:xfrm>
          <a:prstGeom prst="wedgeRoundRectCallout">
            <a:avLst>
              <a:gd name="adj1" fmla="val -296173"/>
              <a:gd name="adj2" fmla="val 14645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88900" dist="50800" dir="3900000" sx="111000" sy="111000" algn="br" rotWithShape="0">
              <a:schemeClr val="accent6">
                <a:lumMod val="75000"/>
                <a:alpha val="5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i="1" dirty="0">
                <a:solidFill>
                  <a:schemeClr val="tx1"/>
                </a:solidFill>
              </a:rPr>
              <a:t>Think “</a:t>
            </a:r>
            <a:r>
              <a:rPr lang="en-US" sz="2000" b="1" dirty="0">
                <a:solidFill>
                  <a:schemeClr val="tx1"/>
                </a:solidFill>
              </a:rPr>
              <a:t>Amazon”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49300" y="4013200"/>
            <a:ext cx="3149600" cy="46990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5165"/>
            <a:ext cx="9144000" cy="123553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dobe Caslon Pro Bold"/>
              </a:rPr>
              <a:t>CRM:</a:t>
            </a:r>
            <a:b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Adobe Caslon Pro Bold"/>
              </a:rPr>
            </a:b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+mj-ea"/>
              <a:cs typeface="Adobe Caslon Pro Bold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2800350"/>
            <a:ext cx="9144000" cy="3805238"/>
          </a:xfrm>
        </p:spPr>
        <p:txBody>
          <a:bodyPr/>
          <a:lstStyle/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effectLst/>
                <a:ea typeface="+mn-ea"/>
              </a:rPr>
              <a:t>Will be able to decentralize reports and facilitate targeting prospective students in “just in time” mode</a:t>
            </a:r>
            <a:r>
              <a:rPr lang="en-US" sz="2800" b="1" dirty="0" smtClean="0">
                <a:solidFill>
                  <a:srgbClr val="000000"/>
                </a:solidFill>
                <a:effectLst/>
                <a:ea typeface="+mn-ea"/>
              </a:rPr>
              <a:t>.</a:t>
            </a:r>
          </a:p>
          <a:p>
            <a:pPr lvl="1" eaLnBrk="1" fontAlgn="auto" hangingPunct="1">
              <a:lnSpc>
                <a:spcPct val="12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effectLst/>
                <a:ea typeface="+mn-ea"/>
              </a:rPr>
              <a:t>Events management module can assist recruitment with registration and marketing of campus tours, campus visits, </a:t>
            </a:r>
            <a:r>
              <a:rPr lang="en-US" sz="2800" b="1" dirty="0" smtClean="0">
                <a:solidFill>
                  <a:srgbClr val="000000"/>
                </a:solidFill>
                <a:effectLst/>
                <a:ea typeface="+mn-ea"/>
              </a:rPr>
              <a:t>open </a:t>
            </a:r>
            <a:r>
              <a:rPr lang="en-US" sz="2800" b="1" dirty="0">
                <a:solidFill>
                  <a:srgbClr val="000000"/>
                </a:solidFill>
                <a:effectLst/>
                <a:ea typeface="+mn-ea"/>
              </a:rPr>
              <a:t>houses, calling events, and orientation, to name a few.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2800" b="1" dirty="0">
              <a:solidFill>
                <a:srgbClr val="F2EADB"/>
              </a:solidFill>
              <a:ea typeface="+mn-ea"/>
            </a:endParaRPr>
          </a:p>
        </p:txBody>
      </p:sp>
      <p:pic>
        <p:nvPicPr>
          <p:cNvPr id="30724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1144371"/>
            <a:ext cx="91440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Adobe Caslon Pro Bold"/>
              </a:rPr>
              <a:t>Constituency Relationship Management</a:t>
            </a:r>
          </a:p>
        </p:txBody>
      </p:sp>
      <p:sp>
        <p:nvSpPr>
          <p:cNvPr id="30727" name="TextBox 3"/>
          <p:cNvSpPr txBox="1">
            <a:spLocks noChangeArrowheads="1"/>
          </p:cNvSpPr>
          <p:nvPr/>
        </p:nvSpPr>
        <p:spPr bwMode="auto">
          <a:xfrm>
            <a:off x="427038" y="2139950"/>
            <a:ext cx="579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Benefits </a:t>
            </a:r>
            <a:r>
              <a:rPr lang="en-US" sz="2000" b="1"/>
              <a:t>continued: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452120"/>
            <a:ext cx="9144000" cy="919479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Marketing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dobe Caslon Pro Bold"/>
              </a:rPr>
              <a:t>Coordination</a:t>
            </a:r>
          </a:p>
        </p:txBody>
      </p:sp>
      <p:sp>
        <p:nvSpPr>
          <p:cNvPr id="32770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0" y="2616200"/>
            <a:ext cx="9144000" cy="29591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1714500" lvl="3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effectLst/>
                <a:latin typeface="Franklin Gothic Book" charset="0"/>
              </a:rPr>
              <a:t>Created Junior Campaign		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Franklin Gothic Book" charset="0"/>
              </a:rPr>
              <a:t>NEW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 dirty="0">
              <a:solidFill>
                <a:srgbClr val="000000"/>
              </a:solidFill>
              <a:effectLst/>
              <a:latin typeface="Franklin Gothic Book" charset="0"/>
            </a:endParaRPr>
          </a:p>
          <a:p>
            <a:pPr marL="1714500" lvl="3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effectLst/>
                <a:latin typeface="Franklin Gothic Book" charset="0"/>
              </a:rPr>
              <a:t>Expanded Senior Campaign	</a:t>
            </a:r>
            <a:r>
              <a:rPr lang="en-US" sz="2400" b="1" dirty="0" smtClean="0">
                <a:solidFill>
                  <a:srgbClr val="000000"/>
                </a:solidFill>
                <a:effectLst/>
                <a:latin typeface="Franklin Gothic Book" charset="0"/>
              </a:rPr>
              <a:t>	</a:t>
            </a:r>
            <a:r>
              <a:rPr lang="en-US" sz="2400" b="1" dirty="0" smtClean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Franklin Gothic Book" charset="0"/>
              </a:rPr>
              <a:t>NEW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 dirty="0">
              <a:solidFill>
                <a:srgbClr val="000000"/>
              </a:solidFill>
              <a:effectLst/>
              <a:latin typeface="Franklin Gothic Book" charset="0"/>
            </a:endParaRPr>
          </a:p>
          <a:p>
            <a:pPr marL="1714500" lvl="3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effectLst/>
                <a:latin typeface="Franklin Gothic Book" charset="0"/>
              </a:rPr>
              <a:t>Work on Lake’s Behalf</a:t>
            </a:r>
          </a:p>
          <a:p>
            <a:pPr marL="1714500" lvl="3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400" b="1" dirty="0">
                <a:solidFill>
                  <a:srgbClr val="000000"/>
                </a:solidFill>
                <a:effectLst/>
                <a:latin typeface="Franklin Gothic Book" charset="0"/>
              </a:rPr>
              <a:t>Added Direct Mail			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Franklin Gothic Book" charset="0"/>
              </a:rPr>
              <a:t>NEW</a:t>
            </a:r>
            <a:r>
              <a:rPr lang="en-US" sz="2400" b="1" dirty="0">
                <a:solidFill>
                  <a:srgbClr val="FFD210"/>
                </a:solidFill>
                <a:effectLst/>
                <a:latin typeface="Zapf Dingbats" charset="0"/>
                <a:cs typeface="Zapf Dingbats" charset="0"/>
                <a:sym typeface="Zapf Dingbats" charset="0"/>
              </a:rPr>
              <a:t>★</a:t>
            </a:r>
            <a:endParaRPr lang="en-US" sz="2400" b="1" i="1" dirty="0">
              <a:solidFill>
                <a:srgbClr val="000000"/>
              </a:solidFill>
              <a:effectLst/>
              <a:latin typeface="Franklin Gothic Book" charset="0"/>
            </a:endParaRPr>
          </a:p>
          <a:p>
            <a:pPr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effectLst/>
              <a:latin typeface="Franklin Gothic Book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1" name="Picture 4" descr="gradient b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335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bowle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3976">
            <a:off x="8207375" y="6510338"/>
            <a:ext cx="57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9882"/>
            <a:ext cx="9144000" cy="919479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Junior Academic Teaser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17688" y="4570413"/>
            <a:ext cx="5486400" cy="566737"/>
          </a:xfrm>
          <a:prstGeom prst="rect">
            <a:avLst/>
          </a:prstGeom>
        </p:spPr>
        <p:txBody>
          <a:bodyPr anchor="b"/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pic>
        <p:nvPicPr>
          <p:cNvPr id="34819" name="Picture Placeholder 5" descr="Academics Junior Teaser 2016 v0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" t="-92" r="-432" b="50000"/>
          <a:stretch>
            <a:fillRect/>
          </a:stretch>
        </p:blipFill>
        <p:spPr bwMode="auto">
          <a:xfrm>
            <a:off x="1284288" y="1347788"/>
            <a:ext cx="6513512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11"/>
          <p:cNvSpPr txBox="1">
            <a:spLocks noChangeArrowheads="1"/>
          </p:cNvSpPr>
          <p:nvPr/>
        </p:nvSpPr>
        <p:spPr bwMode="auto">
          <a:xfrm>
            <a:off x="469900" y="5626100"/>
            <a:ext cx="78708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charset="0"/>
                <a:ea typeface="ＭＳ Ｐゴシック" charset="0"/>
              </a:defRPr>
            </a:lvl9pPr>
          </a:lstStyle>
          <a:p>
            <a:pPr lvl="1" eaLnBrk="1" hangingPunct="1"/>
            <a:r>
              <a:rPr lang="en-US" sz="2200" b="1"/>
              <a:t>Covers academic support, career guidance, undergraduate research, study abroad, and honors. Encourages prospective students to learn more about our majors.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1827</TotalTime>
  <Words>644</Words>
  <Application>Microsoft Office PowerPoint</Application>
  <PresentationFormat>On-screen Show (4:3)</PresentationFormat>
  <Paragraphs>273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ＭＳ Ｐゴシック</vt:lpstr>
      <vt:lpstr>Adobe Caslon Pro Bold</vt:lpstr>
      <vt:lpstr>Arial</vt:lpstr>
      <vt:lpstr>Calibri</vt:lpstr>
      <vt:lpstr>Franklin Gothic Book</vt:lpstr>
      <vt:lpstr>Franklin Gothic Medium</vt:lpstr>
      <vt:lpstr>Wingdings</vt:lpstr>
      <vt:lpstr>Zapf Dingbats</vt:lpstr>
      <vt:lpstr>Story</vt:lpstr>
      <vt:lpstr>Presentation  to the  Board of Trustees Wright State University </vt:lpstr>
      <vt:lpstr>Readiness for Recruitment</vt:lpstr>
      <vt:lpstr>Readiness for Recruitment</vt:lpstr>
      <vt:lpstr> </vt:lpstr>
      <vt:lpstr>CRM: </vt:lpstr>
      <vt:lpstr>CRM: </vt:lpstr>
      <vt:lpstr>CRM: </vt:lpstr>
      <vt:lpstr>Marketing Coordination</vt:lpstr>
      <vt:lpstr>Junior Academic Teaser</vt:lpstr>
      <vt:lpstr>Viewbook</vt:lpstr>
      <vt:lpstr>Direct Mail  --  NEW</vt:lpstr>
      <vt:lpstr>Green and Gold Day</vt:lpstr>
      <vt:lpstr>Financial Aid</vt:lpstr>
      <vt:lpstr>Enrollment Marketing Includes:</vt:lpstr>
      <vt:lpstr>Prospect Recruitment </vt:lpstr>
      <vt:lpstr>Prospect Recruitment </vt:lpstr>
      <vt:lpstr>Inquiry/Application Recruitment</vt:lpstr>
      <vt:lpstr>Inquiry/Application Recruitment cont.</vt:lpstr>
      <vt:lpstr>Admissions Recruitment</vt:lpstr>
      <vt:lpstr>Admissions Recruitment</vt:lpstr>
      <vt:lpstr>First Inquiry Sources</vt:lpstr>
      <vt:lpstr>First Inquiry Sources</vt:lpstr>
      <vt:lpstr>Admissions Tours/Visits</vt:lpstr>
      <vt:lpstr>Adult &amp; Transfer Recruitment</vt:lpstr>
      <vt:lpstr>Adult &amp; Transfer Recruitment continued</vt:lpstr>
      <vt:lpstr>Raider Connect Outreach</vt:lpstr>
      <vt:lpstr>Orientation</vt:lpstr>
      <vt:lpstr>Orientation</vt:lpstr>
      <vt:lpstr>Research</vt:lpstr>
      <vt:lpstr>Research</vt:lpstr>
      <vt:lpstr>Research</vt:lpstr>
      <vt:lpstr>Short Term Ways to Increase Enrollment</vt:lpstr>
      <vt:lpstr>Short Term Ways to Increase Enrollment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Bernstein</dc:creator>
  <cp:lastModifiedBy>w100bfn</cp:lastModifiedBy>
  <cp:revision>149</cp:revision>
  <cp:lastPrinted>2017-01-19T19:24:25Z</cp:lastPrinted>
  <dcterms:created xsi:type="dcterms:W3CDTF">2017-01-12T16:12:35Z</dcterms:created>
  <dcterms:modified xsi:type="dcterms:W3CDTF">2017-01-23T20:54:51Z</dcterms:modified>
</cp:coreProperties>
</file>