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5" r:id="rId8"/>
    <p:sldId id="261" r:id="rId9"/>
    <p:sldId id="266" r:id="rId10"/>
    <p:sldId id="267" r:id="rId11"/>
    <p:sldId id="268" r:id="rId12"/>
    <p:sldId id="269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597" autoAdjust="0"/>
  </p:normalViewPr>
  <p:slideViewPr>
    <p:cSldViewPr snapToGrid="0">
      <p:cViewPr varScale="1">
        <p:scale>
          <a:sx n="82" d="100"/>
          <a:sy n="82" d="100"/>
        </p:scale>
        <p:origin x="77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1E2E3-CA28-4D85-A287-1ADC2EDE08C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0CD5CA-85AF-4893-9433-17ED2CD36128}">
      <dgm:prSet phldrT="[Text]"/>
      <dgm:spPr/>
      <dgm:t>
        <a:bodyPr/>
        <a:lstStyle/>
        <a:p>
          <a:r>
            <a:rPr lang="en-US" dirty="0" smtClean="0"/>
            <a:t>Element 3 Core Outcomes &amp; IW &amp; MC Attributes</a:t>
          </a:r>
          <a:endParaRPr lang="en-US" dirty="0"/>
        </a:p>
      </dgm:t>
    </dgm:pt>
    <dgm:pt modelId="{EEEE0E3C-B234-4691-B975-FC92A559C18E}" type="parTrans" cxnId="{4BF4D9B1-DB03-4A27-8D33-D23809DA26A1}">
      <dgm:prSet/>
      <dgm:spPr/>
      <dgm:t>
        <a:bodyPr/>
        <a:lstStyle/>
        <a:p>
          <a:endParaRPr lang="en-US"/>
        </a:p>
      </dgm:t>
    </dgm:pt>
    <dgm:pt modelId="{5238D919-5F18-4717-9076-4659A4C1E9FE}" type="sibTrans" cxnId="{4BF4D9B1-DB03-4A27-8D33-D23809DA26A1}">
      <dgm:prSet/>
      <dgm:spPr/>
      <dgm:t>
        <a:bodyPr/>
        <a:lstStyle/>
        <a:p>
          <a:endParaRPr lang="en-US"/>
        </a:p>
      </dgm:t>
    </dgm:pt>
    <dgm:pt modelId="{914827FF-723A-488C-945B-DC9971BC71F7}">
      <dgm:prSet phldrT="[Text]"/>
      <dgm:spPr/>
      <dgm:t>
        <a:bodyPr/>
        <a:lstStyle/>
        <a:p>
          <a:r>
            <a:rPr lang="en-US" dirty="0" smtClean="0"/>
            <a:t>Identify the course sections:</a:t>
          </a:r>
        </a:p>
        <a:p>
          <a:r>
            <a:rPr lang="en-US" dirty="0" smtClean="0"/>
            <a:t>Dayton, Lake, and Online</a:t>
          </a:r>
          <a:endParaRPr lang="en-US" dirty="0"/>
        </a:p>
      </dgm:t>
    </dgm:pt>
    <dgm:pt modelId="{CF14D461-A34E-40AC-9FC6-FA20935D3ED8}" type="parTrans" cxnId="{680303E9-93AC-4B45-A527-79A39E96F218}">
      <dgm:prSet/>
      <dgm:spPr/>
      <dgm:t>
        <a:bodyPr/>
        <a:lstStyle/>
        <a:p>
          <a:endParaRPr lang="en-US"/>
        </a:p>
      </dgm:t>
    </dgm:pt>
    <dgm:pt modelId="{B6D8E400-7952-4BBF-9D0F-C5BE2E6F8AA2}" type="sibTrans" cxnId="{680303E9-93AC-4B45-A527-79A39E96F218}">
      <dgm:prSet/>
      <dgm:spPr/>
      <dgm:t>
        <a:bodyPr/>
        <a:lstStyle/>
        <a:p>
          <a:endParaRPr lang="en-US"/>
        </a:p>
      </dgm:t>
    </dgm:pt>
    <dgm:pt modelId="{F10F673F-6CFF-41BE-8189-7ECC0FE2DE43}">
      <dgm:prSet phldrT="[Text]"/>
      <dgm:spPr/>
      <dgm:t>
        <a:bodyPr/>
        <a:lstStyle/>
        <a:p>
          <a:r>
            <a:rPr lang="en-US" dirty="0" smtClean="0"/>
            <a:t>Identify the assignment to evaluate</a:t>
          </a:r>
          <a:endParaRPr lang="en-US" dirty="0"/>
        </a:p>
      </dgm:t>
    </dgm:pt>
    <dgm:pt modelId="{F5B9CD9F-7C58-4BEE-84DD-819C3E9B5987}" type="parTrans" cxnId="{94DD6BA9-723E-4096-AC3C-4ECCEAD2AFFA}">
      <dgm:prSet/>
      <dgm:spPr/>
      <dgm:t>
        <a:bodyPr/>
        <a:lstStyle/>
        <a:p>
          <a:endParaRPr lang="en-US"/>
        </a:p>
      </dgm:t>
    </dgm:pt>
    <dgm:pt modelId="{AC3B75AC-48B9-427B-8FDF-9567F1CF6B63}" type="sibTrans" cxnId="{94DD6BA9-723E-4096-AC3C-4ECCEAD2AFFA}">
      <dgm:prSet/>
      <dgm:spPr/>
      <dgm:t>
        <a:bodyPr/>
        <a:lstStyle/>
        <a:p>
          <a:endParaRPr lang="en-US"/>
        </a:p>
      </dgm:t>
    </dgm:pt>
    <dgm:pt modelId="{8B9C3D05-BC3F-4548-85E4-59C1149403E0}">
      <dgm:prSet phldrT="[Text]"/>
      <dgm:spPr/>
      <dgm:t>
        <a:bodyPr/>
        <a:lstStyle/>
        <a:p>
          <a:r>
            <a:rPr lang="en-US" dirty="0" smtClean="0"/>
            <a:t>Develop or Choose a rubric to use to evaluate based on the core outcome</a:t>
          </a:r>
          <a:endParaRPr lang="en-US" dirty="0"/>
        </a:p>
      </dgm:t>
    </dgm:pt>
    <dgm:pt modelId="{A243AB60-EF79-4736-9C80-E8700F7FC3D3}" type="parTrans" cxnId="{5AE98854-7854-4F7C-8E4C-A733845C2E45}">
      <dgm:prSet/>
      <dgm:spPr/>
      <dgm:t>
        <a:bodyPr/>
        <a:lstStyle/>
        <a:p>
          <a:endParaRPr lang="en-US"/>
        </a:p>
      </dgm:t>
    </dgm:pt>
    <dgm:pt modelId="{7E3B6163-EDD1-4FAC-A892-F69879134050}" type="sibTrans" cxnId="{5AE98854-7854-4F7C-8E4C-A733845C2E45}">
      <dgm:prSet/>
      <dgm:spPr/>
      <dgm:t>
        <a:bodyPr/>
        <a:lstStyle/>
        <a:p>
          <a:endParaRPr lang="en-US"/>
        </a:p>
      </dgm:t>
    </dgm:pt>
    <dgm:pt modelId="{C5BDFA89-B52E-400F-AC21-00EDEC17A8E5}">
      <dgm:prSet phldrT="[Text]"/>
      <dgm:spPr/>
      <dgm:t>
        <a:bodyPr/>
        <a:lstStyle/>
        <a:p>
          <a:r>
            <a:rPr lang="en-US" dirty="0" smtClean="0"/>
            <a:t>How will the data be collected, analyzed, and reviewed (state by whom)</a:t>
          </a:r>
          <a:endParaRPr lang="en-US" dirty="0"/>
        </a:p>
      </dgm:t>
    </dgm:pt>
    <dgm:pt modelId="{26D2CEC9-6F05-49E1-8883-99372780BA94}" type="parTrans" cxnId="{956F521C-F7CD-49F2-A8C3-23649365C2A3}">
      <dgm:prSet/>
      <dgm:spPr/>
      <dgm:t>
        <a:bodyPr/>
        <a:lstStyle/>
        <a:p>
          <a:endParaRPr lang="en-US"/>
        </a:p>
      </dgm:t>
    </dgm:pt>
    <dgm:pt modelId="{F1BF4A92-A190-4054-BA07-E51D3FFEB7CD}" type="sibTrans" cxnId="{956F521C-F7CD-49F2-A8C3-23649365C2A3}">
      <dgm:prSet/>
      <dgm:spPr/>
      <dgm:t>
        <a:bodyPr/>
        <a:lstStyle/>
        <a:p>
          <a:endParaRPr lang="en-US"/>
        </a:p>
      </dgm:t>
    </dgm:pt>
    <dgm:pt modelId="{C694DCF7-70ED-4B1C-9F1E-085BD4DCE8D7}" type="pres">
      <dgm:prSet presAssocID="{E251E2E3-CA28-4D85-A287-1ADC2EDE08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CAA80-9843-4222-9E74-F8415CEAEEFE}" type="pres">
      <dgm:prSet presAssocID="{200CD5CA-85AF-4893-9433-17ED2CD361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9DFC9-EE97-4423-BFF4-57F8676E1862}" type="pres">
      <dgm:prSet presAssocID="{5238D919-5F18-4717-9076-4659A4C1E9F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716E0DF-07E2-4E5E-AEE6-82F9454AF4E0}" type="pres">
      <dgm:prSet presAssocID="{5238D919-5F18-4717-9076-4659A4C1E9F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79E219-36DF-40EC-BB95-77EA30E977A9}" type="pres">
      <dgm:prSet presAssocID="{914827FF-723A-488C-945B-DC9971BC71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9332B-9BC6-49E1-9EA3-D0EBDC4CB466}" type="pres">
      <dgm:prSet presAssocID="{B6D8E400-7952-4BBF-9D0F-C5BE2E6F8AA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72653D2-1CDC-4E52-B8CC-0FB0DEF10E59}" type="pres">
      <dgm:prSet presAssocID="{B6D8E400-7952-4BBF-9D0F-C5BE2E6F8AA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34632-F097-4C4B-B53F-D03DD467A86D}" type="pres">
      <dgm:prSet presAssocID="{F10F673F-6CFF-41BE-8189-7ECC0FE2DE43}" presName="node" presStyleLbl="node1" presStyleIdx="2" presStyleCnt="5" custRadScaleRad="105666" custRadScaleInc="-2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451EE-8A1A-4492-B6F3-E47883321BA7}" type="pres">
      <dgm:prSet presAssocID="{AC3B75AC-48B9-427B-8FDF-9567F1CF6B6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1E0BA0A-D7C9-4EFF-AB36-BAB83EFE5820}" type="pres">
      <dgm:prSet presAssocID="{AC3B75AC-48B9-427B-8FDF-9567F1CF6B6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8A720ED-AA0E-455F-9AEF-EB44DBF677A8}" type="pres">
      <dgm:prSet presAssocID="{8B9C3D05-BC3F-4548-85E4-59C1149403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49A9C-CB67-423C-B80B-A21A4EC1B42C}" type="pres">
      <dgm:prSet presAssocID="{7E3B6163-EDD1-4FAC-A892-F698791340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4B9A4B6-1963-4B6B-8D35-CC93E6C90553}" type="pres">
      <dgm:prSet presAssocID="{7E3B6163-EDD1-4FAC-A892-F6987913405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DE58438-70AF-41EF-A35D-B4FDC3D11AC8}" type="pres">
      <dgm:prSet presAssocID="{C5BDFA89-B52E-400F-AC21-00EDEC17A8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6F008-86D3-49AF-A01D-D0F45613CDC0}" type="pres">
      <dgm:prSet presAssocID="{F1BF4A92-A190-4054-BA07-E51D3FFEB7C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DFF52AE-BD0E-479D-B582-6427A12D6ACB}" type="pres">
      <dgm:prSet presAssocID="{F1BF4A92-A190-4054-BA07-E51D3FFEB7C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32198B-8913-4E57-B65D-656EDB38B94C}" type="presOf" srcId="{F1BF4A92-A190-4054-BA07-E51D3FFEB7CD}" destId="{BDFF52AE-BD0E-479D-B582-6427A12D6ACB}" srcOrd="1" destOrd="0" presId="urn:microsoft.com/office/officeart/2005/8/layout/cycle2"/>
    <dgm:cxn modelId="{C25E0E02-E1E7-4E35-8726-0F57D70DE79F}" type="presOf" srcId="{7E3B6163-EDD1-4FAC-A892-F69879134050}" destId="{24B9A4B6-1963-4B6B-8D35-CC93E6C90553}" srcOrd="1" destOrd="0" presId="urn:microsoft.com/office/officeart/2005/8/layout/cycle2"/>
    <dgm:cxn modelId="{76CA830E-5D1C-4728-A010-23C9E1778B08}" type="presOf" srcId="{7E3B6163-EDD1-4FAC-A892-F69879134050}" destId="{C1D49A9C-CB67-423C-B80B-A21A4EC1B42C}" srcOrd="0" destOrd="0" presId="urn:microsoft.com/office/officeart/2005/8/layout/cycle2"/>
    <dgm:cxn modelId="{F6A929D8-0586-4C41-94EF-C3ADA4BEB7A6}" type="presOf" srcId="{B6D8E400-7952-4BBF-9D0F-C5BE2E6F8AA2}" destId="{2A49332B-9BC6-49E1-9EA3-D0EBDC4CB466}" srcOrd="0" destOrd="0" presId="urn:microsoft.com/office/officeart/2005/8/layout/cycle2"/>
    <dgm:cxn modelId="{07B656EF-0A03-4483-A1EE-7F1A3A23B1A5}" type="presOf" srcId="{F1BF4A92-A190-4054-BA07-E51D3FFEB7CD}" destId="{C816F008-86D3-49AF-A01D-D0F45613CDC0}" srcOrd="0" destOrd="0" presId="urn:microsoft.com/office/officeart/2005/8/layout/cycle2"/>
    <dgm:cxn modelId="{680303E9-93AC-4B45-A527-79A39E96F218}" srcId="{E251E2E3-CA28-4D85-A287-1ADC2EDE08C3}" destId="{914827FF-723A-488C-945B-DC9971BC71F7}" srcOrd="1" destOrd="0" parTransId="{CF14D461-A34E-40AC-9FC6-FA20935D3ED8}" sibTransId="{B6D8E400-7952-4BBF-9D0F-C5BE2E6F8AA2}"/>
    <dgm:cxn modelId="{C7C0772A-C0AA-44D6-9256-8615FF14B24A}" type="presOf" srcId="{AC3B75AC-48B9-427B-8FDF-9567F1CF6B63}" destId="{B5F451EE-8A1A-4492-B6F3-E47883321BA7}" srcOrd="0" destOrd="0" presId="urn:microsoft.com/office/officeart/2005/8/layout/cycle2"/>
    <dgm:cxn modelId="{E66B5301-2DA2-4534-9216-53F7827105D4}" type="presOf" srcId="{200CD5CA-85AF-4893-9433-17ED2CD36128}" destId="{45CCAA80-9843-4222-9E74-F8415CEAEEFE}" srcOrd="0" destOrd="0" presId="urn:microsoft.com/office/officeart/2005/8/layout/cycle2"/>
    <dgm:cxn modelId="{956F521C-F7CD-49F2-A8C3-23649365C2A3}" srcId="{E251E2E3-CA28-4D85-A287-1ADC2EDE08C3}" destId="{C5BDFA89-B52E-400F-AC21-00EDEC17A8E5}" srcOrd="4" destOrd="0" parTransId="{26D2CEC9-6F05-49E1-8883-99372780BA94}" sibTransId="{F1BF4A92-A190-4054-BA07-E51D3FFEB7CD}"/>
    <dgm:cxn modelId="{C7DB1CBD-033D-4CA8-AB4B-AB5177157AD9}" type="presOf" srcId="{E251E2E3-CA28-4D85-A287-1ADC2EDE08C3}" destId="{C694DCF7-70ED-4B1C-9F1E-085BD4DCE8D7}" srcOrd="0" destOrd="0" presId="urn:microsoft.com/office/officeart/2005/8/layout/cycle2"/>
    <dgm:cxn modelId="{5AE98854-7854-4F7C-8E4C-A733845C2E45}" srcId="{E251E2E3-CA28-4D85-A287-1ADC2EDE08C3}" destId="{8B9C3D05-BC3F-4548-85E4-59C1149403E0}" srcOrd="3" destOrd="0" parTransId="{A243AB60-EF79-4736-9C80-E8700F7FC3D3}" sibTransId="{7E3B6163-EDD1-4FAC-A892-F69879134050}"/>
    <dgm:cxn modelId="{2FC9B27D-49B2-4D1C-8FC2-0D66F70B86FB}" type="presOf" srcId="{914827FF-723A-488C-945B-DC9971BC71F7}" destId="{0F79E219-36DF-40EC-BB95-77EA30E977A9}" srcOrd="0" destOrd="0" presId="urn:microsoft.com/office/officeart/2005/8/layout/cycle2"/>
    <dgm:cxn modelId="{4AA2FE32-E103-4D53-86FA-89EB896DB812}" type="presOf" srcId="{5238D919-5F18-4717-9076-4659A4C1E9FE}" destId="{8E69DFC9-EE97-4423-BFF4-57F8676E1862}" srcOrd="0" destOrd="0" presId="urn:microsoft.com/office/officeart/2005/8/layout/cycle2"/>
    <dgm:cxn modelId="{8047D87E-A046-4E34-9D94-DE5FDA2DA2EF}" type="presOf" srcId="{B6D8E400-7952-4BBF-9D0F-C5BE2E6F8AA2}" destId="{472653D2-1CDC-4E52-B8CC-0FB0DEF10E59}" srcOrd="1" destOrd="0" presId="urn:microsoft.com/office/officeart/2005/8/layout/cycle2"/>
    <dgm:cxn modelId="{7D9AE869-31E1-4E66-A8C8-F99A97058D08}" type="presOf" srcId="{F10F673F-6CFF-41BE-8189-7ECC0FE2DE43}" destId="{49734632-F097-4C4B-B53F-D03DD467A86D}" srcOrd="0" destOrd="0" presId="urn:microsoft.com/office/officeart/2005/8/layout/cycle2"/>
    <dgm:cxn modelId="{3BB67EF2-FFB3-4AA0-BFC0-1EC1A6A5F747}" type="presOf" srcId="{8B9C3D05-BC3F-4548-85E4-59C1149403E0}" destId="{D8A720ED-AA0E-455F-9AEF-EB44DBF677A8}" srcOrd="0" destOrd="0" presId="urn:microsoft.com/office/officeart/2005/8/layout/cycle2"/>
    <dgm:cxn modelId="{4BF4D9B1-DB03-4A27-8D33-D23809DA26A1}" srcId="{E251E2E3-CA28-4D85-A287-1ADC2EDE08C3}" destId="{200CD5CA-85AF-4893-9433-17ED2CD36128}" srcOrd="0" destOrd="0" parTransId="{EEEE0E3C-B234-4691-B975-FC92A559C18E}" sibTransId="{5238D919-5F18-4717-9076-4659A4C1E9FE}"/>
    <dgm:cxn modelId="{F1B20914-44A6-4384-8CEF-C95B9F523FB8}" type="presOf" srcId="{AC3B75AC-48B9-427B-8FDF-9567F1CF6B63}" destId="{61E0BA0A-D7C9-4EFF-AB36-BAB83EFE5820}" srcOrd="1" destOrd="0" presId="urn:microsoft.com/office/officeart/2005/8/layout/cycle2"/>
    <dgm:cxn modelId="{7B691E10-A569-47D3-8DDD-D8EE54FC170C}" type="presOf" srcId="{5238D919-5F18-4717-9076-4659A4C1E9FE}" destId="{3716E0DF-07E2-4E5E-AEE6-82F9454AF4E0}" srcOrd="1" destOrd="0" presId="urn:microsoft.com/office/officeart/2005/8/layout/cycle2"/>
    <dgm:cxn modelId="{5083A38B-FFD6-4620-ADB9-19980DD6DED7}" type="presOf" srcId="{C5BDFA89-B52E-400F-AC21-00EDEC17A8E5}" destId="{0DE58438-70AF-41EF-A35D-B4FDC3D11AC8}" srcOrd="0" destOrd="0" presId="urn:microsoft.com/office/officeart/2005/8/layout/cycle2"/>
    <dgm:cxn modelId="{94DD6BA9-723E-4096-AC3C-4ECCEAD2AFFA}" srcId="{E251E2E3-CA28-4D85-A287-1ADC2EDE08C3}" destId="{F10F673F-6CFF-41BE-8189-7ECC0FE2DE43}" srcOrd="2" destOrd="0" parTransId="{F5B9CD9F-7C58-4BEE-84DD-819C3E9B5987}" sibTransId="{AC3B75AC-48B9-427B-8FDF-9567F1CF6B63}"/>
    <dgm:cxn modelId="{A3257429-7B01-41D2-8B9F-427895118308}" type="presParOf" srcId="{C694DCF7-70ED-4B1C-9F1E-085BD4DCE8D7}" destId="{45CCAA80-9843-4222-9E74-F8415CEAEEFE}" srcOrd="0" destOrd="0" presId="urn:microsoft.com/office/officeart/2005/8/layout/cycle2"/>
    <dgm:cxn modelId="{F8F7F44B-FFAC-41AA-B418-29169D900E38}" type="presParOf" srcId="{C694DCF7-70ED-4B1C-9F1E-085BD4DCE8D7}" destId="{8E69DFC9-EE97-4423-BFF4-57F8676E1862}" srcOrd="1" destOrd="0" presId="urn:microsoft.com/office/officeart/2005/8/layout/cycle2"/>
    <dgm:cxn modelId="{2616415C-9D6D-40EF-9816-3E58BE410752}" type="presParOf" srcId="{8E69DFC9-EE97-4423-BFF4-57F8676E1862}" destId="{3716E0DF-07E2-4E5E-AEE6-82F9454AF4E0}" srcOrd="0" destOrd="0" presId="urn:microsoft.com/office/officeart/2005/8/layout/cycle2"/>
    <dgm:cxn modelId="{64B689F7-6DA7-487B-98A5-7B7EFB0C1FDF}" type="presParOf" srcId="{C694DCF7-70ED-4B1C-9F1E-085BD4DCE8D7}" destId="{0F79E219-36DF-40EC-BB95-77EA30E977A9}" srcOrd="2" destOrd="0" presId="urn:microsoft.com/office/officeart/2005/8/layout/cycle2"/>
    <dgm:cxn modelId="{5350B069-7165-43AB-8052-F947F86DAB35}" type="presParOf" srcId="{C694DCF7-70ED-4B1C-9F1E-085BD4DCE8D7}" destId="{2A49332B-9BC6-49E1-9EA3-D0EBDC4CB466}" srcOrd="3" destOrd="0" presId="urn:microsoft.com/office/officeart/2005/8/layout/cycle2"/>
    <dgm:cxn modelId="{2522AB32-81BE-4A73-9E47-B9B931C948F4}" type="presParOf" srcId="{2A49332B-9BC6-49E1-9EA3-D0EBDC4CB466}" destId="{472653D2-1CDC-4E52-B8CC-0FB0DEF10E59}" srcOrd="0" destOrd="0" presId="urn:microsoft.com/office/officeart/2005/8/layout/cycle2"/>
    <dgm:cxn modelId="{6F3E089F-CB61-4426-B3BC-719204161EC8}" type="presParOf" srcId="{C694DCF7-70ED-4B1C-9F1E-085BD4DCE8D7}" destId="{49734632-F097-4C4B-B53F-D03DD467A86D}" srcOrd="4" destOrd="0" presId="urn:microsoft.com/office/officeart/2005/8/layout/cycle2"/>
    <dgm:cxn modelId="{A3CF573A-277B-4843-979F-F03DA1A62E99}" type="presParOf" srcId="{C694DCF7-70ED-4B1C-9F1E-085BD4DCE8D7}" destId="{B5F451EE-8A1A-4492-B6F3-E47883321BA7}" srcOrd="5" destOrd="0" presId="urn:microsoft.com/office/officeart/2005/8/layout/cycle2"/>
    <dgm:cxn modelId="{77FD539F-F57B-418A-83F2-2FBBA33D166D}" type="presParOf" srcId="{B5F451EE-8A1A-4492-B6F3-E47883321BA7}" destId="{61E0BA0A-D7C9-4EFF-AB36-BAB83EFE5820}" srcOrd="0" destOrd="0" presId="urn:microsoft.com/office/officeart/2005/8/layout/cycle2"/>
    <dgm:cxn modelId="{79F69EC0-77DF-4147-9419-60C5D17F8717}" type="presParOf" srcId="{C694DCF7-70ED-4B1C-9F1E-085BD4DCE8D7}" destId="{D8A720ED-AA0E-455F-9AEF-EB44DBF677A8}" srcOrd="6" destOrd="0" presId="urn:microsoft.com/office/officeart/2005/8/layout/cycle2"/>
    <dgm:cxn modelId="{04DF2D64-E55F-4E91-80A8-A21B0DCD1887}" type="presParOf" srcId="{C694DCF7-70ED-4B1C-9F1E-085BD4DCE8D7}" destId="{C1D49A9C-CB67-423C-B80B-A21A4EC1B42C}" srcOrd="7" destOrd="0" presId="urn:microsoft.com/office/officeart/2005/8/layout/cycle2"/>
    <dgm:cxn modelId="{23E30B15-D985-41F4-BE52-C27491921994}" type="presParOf" srcId="{C1D49A9C-CB67-423C-B80B-A21A4EC1B42C}" destId="{24B9A4B6-1963-4B6B-8D35-CC93E6C90553}" srcOrd="0" destOrd="0" presId="urn:microsoft.com/office/officeart/2005/8/layout/cycle2"/>
    <dgm:cxn modelId="{B53F24F2-366E-448D-8AC2-FCFF87D1C4C6}" type="presParOf" srcId="{C694DCF7-70ED-4B1C-9F1E-085BD4DCE8D7}" destId="{0DE58438-70AF-41EF-A35D-B4FDC3D11AC8}" srcOrd="8" destOrd="0" presId="urn:microsoft.com/office/officeart/2005/8/layout/cycle2"/>
    <dgm:cxn modelId="{CA0BD9AF-90F2-438B-A0C7-CF7ABB86BF7B}" type="presParOf" srcId="{C694DCF7-70ED-4B1C-9F1E-085BD4DCE8D7}" destId="{C816F008-86D3-49AF-A01D-D0F45613CDC0}" srcOrd="9" destOrd="0" presId="urn:microsoft.com/office/officeart/2005/8/layout/cycle2"/>
    <dgm:cxn modelId="{77D3532D-69CB-402C-B7D2-E42FDFAEC76C}" type="presParOf" srcId="{C816F008-86D3-49AF-A01D-D0F45613CDC0}" destId="{BDFF52AE-BD0E-479D-B582-6427A12D6A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CAA80-9843-4222-9E74-F8415CEAEEFE}">
      <dsp:nvSpPr>
        <dsp:cNvPr id="0" name=""/>
        <dsp:cNvSpPr/>
      </dsp:nvSpPr>
      <dsp:spPr>
        <a:xfrm>
          <a:off x="4450415" y="502"/>
          <a:ext cx="1642200" cy="1642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Element 3 Core Outcomes &amp; IW &amp; MC Attributes</a:t>
          </a:r>
          <a:endParaRPr lang="en-US" sz="1400" kern="1200" dirty="0"/>
        </a:p>
      </dsp:txBody>
      <dsp:txXfrm>
        <a:off x="4690910" y="240997"/>
        <a:ext cx="1161210" cy="1161210"/>
      </dsp:txXfrm>
    </dsp:sp>
    <dsp:sp modelId="{8E69DFC9-EE97-4423-BFF4-57F8676E1862}">
      <dsp:nvSpPr>
        <dsp:cNvPr id="0" name=""/>
        <dsp:cNvSpPr/>
      </dsp:nvSpPr>
      <dsp:spPr>
        <a:xfrm rot="2160000">
          <a:off x="6040952" y="1262456"/>
          <a:ext cx="437540" cy="55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053486" y="1334727"/>
        <a:ext cx="306278" cy="332546"/>
      </dsp:txXfrm>
    </dsp:sp>
    <dsp:sp modelId="{0F79E219-36DF-40EC-BB95-77EA30E977A9}">
      <dsp:nvSpPr>
        <dsp:cNvPr id="0" name=""/>
        <dsp:cNvSpPr/>
      </dsp:nvSpPr>
      <dsp:spPr>
        <a:xfrm>
          <a:off x="6446865" y="1451008"/>
          <a:ext cx="1642200" cy="1642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the course sections: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Dayton, Lake, and Online</a:t>
          </a:r>
          <a:endParaRPr lang="en-US" sz="1400" kern="1200" dirty="0"/>
        </a:p>
      </dsp:txBody>
      <dsp:txXfrm>
        <a:off x="6687360" y="1691503"/>
        <a:ext cx="1161210" cy="1161210"/>
      </dsp:txXfrm>
    </dsp:sp>
    <dsp:sp modelId="{2A49332B-9BC6-49E1-9EA3-D0EBDC4CB466}">
      <dsp:nvSpPr>
        <dsp:cNvPr id="0" name=""/>
        <dsp:cNvSpPr/>
      </dsp:nvSpPr>
      <dsp:spPr>
        <a:xfrm rot="6343353">
          <a:off x="6729706" y="3157222"/>
          <a:ext cx="422152" cy="55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810188" y="3207116"/>
        <a:ext cx="295506" cy="332546"/>
      </dsp:txXfrm>
    </dsp:sp>
    <dsp:sp modelId="{49734632-F097-4C4B-B53F-D03DD467A86D}">
      <dsp:nvSpPr>
        <dsp:cNvPr id="0" name=""/>
        <dsp:cNvSpPr/>
      </dsp:nvSpPr>
      <dsp:spPr>
        <a:xfrm>
          <a:off x="5786024" y="3798479"/>
          <a:ext cx="1642200" cy="1642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the assignment to evaluate</a:t>
          </a:r>
          <a:endParaRPr lang="en-US" sz="1400" kern="1200" dirty="0"/>
        </a:p>
      </dsp:txBody>
      <dsp:txXfrm>
        <a:off x="6026519" y="4038974"/>
        <a:ext cx="1161210" cy="1161210"/>
      </dsp:txXfrm>
    </dsp:sp>
    <dsp:sp modelId="{B5F451EE-8A1A-4492-B6F3-E47883321BA7}">
      <dsp:nvSpPr>
        <dsp:cNvPr id="0" name=""/>
        <dsp:cNvSpPr/>
      </dsp:nvSpPr>
      <dsp:spPr>
        <a:xfrm rot="10800673">
          <a:off x="5090562" y="4342209"/>
          <a:ext cx="491459" cy="55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238000" y="4453071"/>
        <a:ext cx="344021" cy="332546"/>
      </dsp:txXfrm>
    </dsp:sp>
    <dsp:sp modelId="{D8A720ED-AA0E-455F-9AEF-EB44DBF677A8}">
      <dsp:nvSpPr>
        <dsp:cNvPr id="0" name=""/>
        <dsp:cNvSpPr/>
      </dsp:nvSpPr>
      <dsp:spPr>
        <a:xfrm>
          <a:off x="3216541" y="3797976"/>
          <a:ext cx="1642200" cy="16422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or Choose a rubric to use to evaluate based on the core outcome</a:t>
          </a:r>
          <a:endParaRPr lang="en-US" sz="1400" kern="1200" dirty="0"/>
        </a:p>
      </dsp:txBody>
      <dsp:txXfrm>
        <a:off x="3457036" y="4038471"/>
        <a:ext cx="1161210" cy="1161210"/>
      </dsp:txXfrm>
    </dsp:sp>
    <dsp:sp modelId="{C1D49A9C-CB67-423C-B80B-A21A4EC1B42C}">
      <dsp:nvSpPr>
        <dsp:cNvPr id="0" name=""/>
        <dsp:cNvSpPr/>
      </dsp:nvSpPr>
      <dsp:spPr>
        <a:xfrm rot="15120000">
          <a:off x="3441410" y="3180248"/>
          <a:ext cx="437540" cy="55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527322" y="3353515"/>
        <a:ext cx="306278" cy="332546"/>
      </dsp:txXfrm>
    </dsp:sp>
    <dsp:sp modelId="{0DE58438-70AF-41EF-A35D-B4FDC3D11AC8}">
      <dsp:nvSpPr>
        <dsp:cNvPr id="0" name=""/>
        <dsp:cNvSpPr/>
      </dsp:nvSpPr>
      <dsp:spPr>
        <a:xfrm>
          <a:off x="2453965" y="1451008"/>
          <a:ext cx="1642200" cy="16422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will the data be collected, analyzed, and reviewed (state by whom)</a:t>
          </a:r>
          <a:endParaRPr lang="en-US" sz="1400" kern="1200" dirty="0"/>
        </a:p>
      </dsp:txBody>
      <dsp:txXfrm>
        <a:off x="2694460" y="1691503"/>
        <a:ext cx="1161210" cy="1161210"/>
      </dsp:txXfrm>
    </dsp:sp>
    <dsp:sp modelId="{C816F008-86D3-49AF-A01D-D0F45613CDC0}">
      <dsp:nvSpPr>
        <dsp:cNvPr id="0" name=""/>
        <dsp:cNvSpPr/>
      </dsp:nvSpPr>
      <dsp:spPr>
        <a:xfrm rot="19440000">
          <a:off x="4044502" y="1277013"/>
          <a:ext cx="437540" cy="55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057036" y="1426438"/>
        <a:ext cx="306278" cy="33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49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B6A7D7-D252-4BDC-9567-528B6B1E79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OUR STUDENTS ARE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Carl Brun</a:t>
            </a:r>
          </a:p>
          <a:p>
            <a:r>
              <a:rPr lang="en-US" sz="3200" dirty="0" smtClean="0"/>
              <a:t>Renee Aitken</a:t>
            </a:r>
            <a:endParaRPr lang="en-US" sz="3200" dirty="0"/>
          </a:p>
        </p:txBody>
      </p:sp>
      <p:pic>
        <p:nvPicPr>
          <p:cNvPr id="7" name="Picture 6" descr="File:&lt;strong&gt;Student&lt;/strong&gt; &lt;strong&gt;in Class&lt;/strong&gt; (3618969705)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9" y="4334223"/>
            <a:ext cx="3068861" cy="1999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481" y="207760"/>
            <a:ext cx="2715014" cy="12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Undergraduate Curriculum Review committee Memo – </a:t>
            </a:r>
            <a:r>
              <a:rPr lang="en-US" u="sng" dirty="0" smtClean="0"/>
              <a:t>Again, these outcomes were not your choice</a:t>
            </a:r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 smtClean="0"/>
              <a:t>2017-2018 Element 3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global traditions Outcomes – All Inclusive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Multicultural competency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Integrated writing</a:t>
            </a:r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 smtClean="0"/>
              <a:t>the assignment – </a:t>
            </a:r>
            <a:r>
              <a:rPr lang="en-US" u="sng" dirty="0" smtClean="0"/>
              <a:t>This is your choice!!!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Make sure the assignment matches the rubric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Most opportunity for success is using an assignment from near the end of the semester – students have “practiced” the outcomes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Do not have a “not applicable” option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92D050"/>
                </a:solidFill>
              </a:rPr>
              <a:t>What will you use to measure it consistently across all students? (Developing a rubric, marking test questions) </a:t>
            </a:r>
            <a:r>
              <a:rPr lang="en-US" sz="2400" cap="none" dirty="0" smtClean="0"/>
              <a:t>– </a:t>
            </a:r>
            <a:r>
              <a:rPr lang="en-US" sz="2400" u="sng" cap="none" dirty="0" smtClean="0"/>
              <a:t>This is your choice!!!</a:t>
            </a:r>
          </a:p>
          <a:p>
            <a:pPr lvl="1" algn="ctr"/>
            <a:r>
              <a:rPr lang="en-US" dirty="0" smtClean="0">
                <a:solidFill>
                  <a:srgbClr val="002060"/>
                </a:solidFill>
              </a:rPr>
              <a:t>Options: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 a rubric you already use that measures the element 3 outcomes and the attributes for your course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Adapt </a:t>
            </a:r>
            <a:r>
              <a:rPr lang="en-US" dirty="0" err="1" smtClean="0">
                <a:solidFill>
                  <a:srgbClr val="002060"/>
                </a:solidFill>
              </a:rPr>
              <a:t>aacu</a:t>
            </a:r>
            <a:r>
              <a:rPr lang="en-US" dirty="0" smtClean="0">
                <a:solidFill>
                  <a:srgbClr val="002060"/>
                </a:solidFill>
              </a:rPr>
              <a:t> rubrics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Adapt past core rubric for global awareness and Intercultural knowledge and competency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Adapt past core rubric for integrated writing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Select from other rubrics available from </a:t>
            </a:r>
            <a:r>
              <a:rPr lang="en-US" dirty="0" err="1" smtClean="0">
                <a:solidFill>
                  <a:srgbClr val="002060"/>
                </a:solidFill>
              </a:rPr>
              <a:t>taskstream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Select from other reliable and valid rubrics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Things Assessment  (at the course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When will you measure it?</a:t>
            </a:r>
          </a:p>
          <a:p>
            <a:pPr lvl="2"/>
            <a:r>
              <a:rPr lang="en-US" sz="2200" cap="none" dirty="0" smtClean="0"/>
              <a:t>Spring 2018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Using the data to make changes to help students learn</a:t>
            </a:r>
            <a:r>
              <a:rPr lang="en-US" sz="2400" cap="none" dirty="0" smtClean="0"/>
              <a:t>.</a:t>
            </a:r>
          </a:p>
          <a:p>
            <a:pPr lvl="2"/>
            <a:r>
              <a:rPr lang="en-US" sz="2200" cap="none" dirty="0" smtClean="0"/>
              <a:t>Data results should be available during the Summer 2018</a:t>
            </a:r>
          </a:p>
          <a:p>
            <a:pPr lvl="2"/>
            <a:r>
              <a:rPr lang="en-US" sz="2200" cap="none" dirty="0" smtClean="0"/>
              <a:t>Use results to write and submit report to the UCRC during Fall 2018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Measuring again.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Mapping to the program outcomes so students are learning what they need to be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0461"/>
            <a:ext cx="10364451" cy="1137131"/>
          </a:xfrm>
        </p:spPr>
        <p:txBody>
          <a:bodyPr/>
          <a:lstStyle/>
          <a:p>
            <a:r>
              <a:rPr lang="en-US" dirty="0" smtClean="0"/>
              <a:t>Core Assessment Plan due </a:t>
            </a:r>
            <a:r>
              <a:rPr lang="en-US" dirty="0" err="1" smtClean="0"/>
              <a:t>nov</a:t>
            </a:r>
            <a:r>
              <a:rPr lang="en-US" dirty="0" smtClean="0"/>
              <a:t> 20, 2017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5527906"/>
              </p:ext>
            </p:extLst>
          </p:nvPr>
        </p:nvGraphicFramePr>
        <p:xfrm>
          <a:off x="978408" y="1152144"/>
          <a:ext cx="10543032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9937"/>
            <a:ext cx="10364451" cy="1596177"/>
          </a:xfrm>
        </p:spPr>
        <p:txBody>
          <a:bodyPr/>
          <a:lstStyle/>
          <a:p>
            <a:r>
              <a:rPr lang="en-US" dirty="0" smtClean="0"/>
              <a:t>The Help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25" y="1653103"/>
            <a:ext cx="10515600" cy="4710472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>
                <a:ea typeface="Times New Roman" panose="02020603050405020304" pitchFamily="18" charset="0"/>
              </a:rPr>
              <a:t>Carl Brun - </a:t>
            </a:r>
            <a:r>
              <a:rPr lang="en-US" dirty="0">
                <a:ea typeface="Times New Roman" panose="02020603050405020304" pitchFamily="18" charset="0"/>
              </a:rPr>
              <a:t>works with Core 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Aligning curriculum with standards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Collecting syllabi and posting to website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Analyzing data and sharing the </a:t>
            </a:r>
            <a:r>
              <a:rPr lang="en-US" dirty="0" smtClean="0">
                <a:ea typeface="Times New Roman" panose="02020603050405020304" pitchFamily="18" charset="0"/>
              </a:rPr>
              <a:t>results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a typeface="Times New Roman" panose="02020603050405020304" pitchFamily="18" charset="0"/>
              </a:rPr>
              <a:t>UH280A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a typeface="Times New Roman" panose="02020603050405020304" pitchFamily="18" charset="0"/>
              </a:rPr>
              <a:t>Ext. 2155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dirty="0">
              <a:effectLst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Renee </a:t>
            </a:r>
            <a:r>
              <a:rPr lang="en-US">
                <a:ea typeface="Times New Roman" panose="02020603050405020304" pitchFamily="18" charset="0"/>
              </a:rPr>
              <a:t>Aitken </a:t>
            </a:r>
            <a:r>
              <a:rPr lang="en-US" smtClean="0">
                <a:ea typeface="Times New Roman" panose="02020603050405020304" pitchFamily="18" charset="0"/>
              </a:rPr>
              <a:t>- works </a:t>
            </a:r>
            <a:r>
              <a:rPr lang="en-US" dirty="0">
                <a:ea typeface="Times New Roman" panose="02020603050405020304" pitchFamily="18" charset="0"/>
              </a:rPr>
              <a:t>with Assessment and Accreditation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Building a university level assessment process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Collecting, analyzing data, and sharing the results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Times New Roman" panose="02020603050405020304" pitchFamily="18" charset="0"/>
              </a:rPr>
              <a:t>Sharing assessment plans and procedures across the </a:t>
            </a:r>
            <a:r>
              <a:rPr lang="en-US" dirty="0" smtClean="0">
                <a:ea typeface="Times New Roman" panose="02020603050405020304" pitchFamily="18" charset="0"/>
              </a:rPr>
              <a:t>university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ffectLst/>
              </a:rPr>
              <a:t>UH280C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/>
              <a:t>EXT. 4984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411" y="1509623"/>
            <a:ext cx="3714774" cy="22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6" y="2189666"/>
            <a:ext cx="7406846" cy="9592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cap="none" dirty="0" smtClean="0"/>
              <a:t>Grading is used to evaluate </a:t>
            </a:r>
            <a:r>
              <a:rPr lang="en-US" sz="3000" i="1" cap="none" dirty="0" smtClean="0"/>
              <a:t>individual student </a:t>
            </a:r>
            <a:r>
              <a:rPr lang="en-US" sz="3000" cap="none" dirty="0" smtClean="0"/>
              <a:t>learning </a:t>
            </a:r>
            <a:r>
              <a:rPr lang="en-US" sz="3500" cap="none" dirty="0" smtClean="0"/>
              <a:t>and</a:t>
            </a:r>
            <a:r>
              <a:rPr lang="en-US" sz="3000" cap="none" dirty="0" smtClean="0"/>
              <a:t> performance</a:t>
            </a:r>
            <a:r>
              <a:rPr lang="en-US" sz="3000" dirty="0" smtClean="0"/>
              <a:t>. </a:t>
            </a:r>
          </a:p>
          <a:p>
            <a:endParaRPr lang="en-US" dirty="0"/>
          </a:p>
        </p:txBody>
      </p:sp>
      <p:pic>
        <p:nvPicPr>
          <p:cNvPr id="7" name="Picture 6" descr="The Academy of Excellence - Math- Classroom Rule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89" y="1500581"/>
            <a:ext cx="2826437" cy="2287648"/>
          </a:xfrm>
          <a:prstGeom prst="rect">
            <a:avLst/>
          </a:prstGeom>
        </p:spPr>
      </p:pic>
      <p:pic>
        <p:nvPicPr>
          <p:cNvPr id="8" name="Picture 7" descr="Does &lt;strong&gt;assessment&lt;/strong&gt; drive learning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4354406"/>
            <a:ext cx="3888381" cy="2333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9704" y="4154546"/>
            <a:ext cx="67885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 is used to evaluate </a:t>
            </a:r>
            <a:r>
              <a:rPr lang="en-US" sz="2400" i="1" dirty="0" smtClean="0"/>
              <a:t>many students </a:t>
            </a:r>
            <a:r>
              <a:rPr lang="en-US" sz="2400" dirty="0" smtClean="0"/>
              <a:t>against a learning outcome. </a:t>
            </a:r>
          </a:p>
          <a:p>
            <a:r>
              <a:rPr lang="en-US" sz="2400" dirty="0" smtClean="0"/>
              <a:t>Assessment goes beyond grading by systematically examining patterns of student learning across courses and programs and using this information to improve educational practices.</a:t>
            </a:r>
          </a:p>
          <a:p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3458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Assessment Is </a:t>
            </a:r>
            <a:r>
              <a:rPr lang="en-US" b="1" dirty="0" smtClean="0"/>
              <a:t>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a trap for faculty.  The expectation is that you will use assessment data to improve your courses to improve learning. Data is shared only with faculty and in a very high-level way with others, such as this committee and chairs, both which are groups that will work with the faculty to improve student learning.</a:t>
            </a:r>
          </a:p>
          <a:p>
            <a:r>
              <a:rPr lang="en-US" dirty="0" smtClean="0"/>
              <a:t>It is not a one-time only process – you should have a cycle of assessment.</a:t>
            </a:r>
          </a:p>
          <a:p>
            <a:endParaRPr lang="en-US" dirty="0"/>
          </a:p>
        </p:txBody>
      </p:sp>
      <p:pic>
        <p:nvPicPr>
          <p:cNvPr id="4" name="Picture 3" descr="File:Einfaches Verboten Schild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8" y="1223514"/>
            <a:ext cx="5194540" cy="51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974" y="1601297"/>
            <a:ext cx="6377593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"It's not so much what you are measuring that is important; it's that what you are measuring is measurable. This is truly indicative of campus success."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04" y="2115027"/>
            <a:ext cx="2257425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16" y="307910"/>
            <a:ext cx="2919164" cy="164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943" y="4226070"/>
            <a:ext cx="29202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79" y="1697528"/>
            <a:ext cx="8230313" cy="4797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4636" y="713232"/>
            <a:ext cx="639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Assessment is a Cyclical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Things Assessment  (at the course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cap="none" dirty="0" smtClean="0"/>
              <a:t>What do you want your students to know when they leave your classroom? (Creating actionable objectives and outcomes)</a:t>
            </a:r>
          </a:p>
          <a:p>
            <a:pPr lvl="1"/>
            <a:r>
              <a:rPr lang="en-US" sz="2400" cap="none" dirty="0" smtClean="0"/>
              <a:t>Where will you determine if they know it? (Mapping outcomes to assignments)</a:t>
            </a:r>
          </a:p>
          <a:p>
            <a:pPr lvl="1"/>
            <a:r>
              <a:rPr lang="en-US" sz="2400" cap="none" dirty="0" smtClean="0"/>
              <a:t>What will you use to measure it consistently across all students? (Developing a rubric, marking test questions)</a:t>
            </a:r>
          </a:p>
          <a:p>
            <a:pPr lvl="1"/>
            <a:r>
              <a:rPr lang="en-US" sz="2400" cap="none" dirty="0" smtClean="0"/>
              <a:t>When will you measure it?</a:t>
            </a:r>
          </a:p>
          <a:p>
            <a:pPr lvl="1"/>
            <a:r>
              <a:rPr lang="en-US" sz="2400" cap="none" dirty="0" smtClean="0"/>
              <a:t>Using the data to make changes to help students learn.</a:t>
            </a:r>
          </a:p>
          <a:p>
            <a:pPr lvl="1"/>
            <a:r>
              <a:rPr lang="en-US" sz="2400" cap="none" dirty="0" smtClean="0"/>
              <a:t>Measuring again.</a:t>
            </a:r>
          </a:p>
          <a:p>
            <a:pPr lvl="1"/>
            <a:r>
              <a:rPr lang="en-US" sz="2400" cap="none" dirty="0" smtClean="0"/>
              <a:t>Mapping to the program outcomes so students are learning what they need to be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40" y="1728216"/>
            <a:ext cx="10460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…And now for something COMPLETELY different…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Formal Assessment Process for 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skills-driven world, general education is under attack</a:t>
            </a:r>
          </a:p>
          <a:p>
            <a:r>
              <a:rPr lang="en-US" dirty="0" smtClean="0"/>
              <a:t>In this discipline-driven world, general education is under attack</a:t>
            </a:r>
          </a:p>
          <a:p>
            <a:r>
              <a:rPr lang="en-US" dirty="0" smtClean="0"/>
              <a:t>Core is the foundation for all majors</a:t>
            </a:r>
          </a:p>
          <a:p>
            <a:r>
              <a:rPr lang="en-US" dirty="0" smtClean="0"/>
              <a:t>Assessment can help answer the question – “what are the outcomes of core?”</a:t>
            </a:r>
          </a:p>
        </p:txBody>
      </p:sp>
    </p:spTree>
    <p:extLst>
      <p:ext uri="{BB962C8B-B14F-4D97-AF65-F5344CB8AC3E}">
        <p14:creationId xmlns:p14="http://schemas.microsoft.com/office/powerpoint/2010/main" val="9395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7987"/>
          </a:xfrm>
        </p:spPr>
        <p:txBody>
          <a:bodyPr/>
          <a:lstStyle/>
          <a:p>
            <a:r>
              <a:rPr lang="en-US" dirty="0" smtClean="0"/>
              <a:t>All Things Assessment</a:t>
            </a:r>
            <a:br>
              <a:rPr lang="en-US" dirty="0" smtClean="0"/>
            </a:br>
            <a:r>
              <a:rPr lang="en-US" dirty="0" smtClean="0"/>
              <a:t>  at the Core course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What do you want your students to know when they leave your classroom? (Creating actionable objectives and outcomes)</a:t>
            </a:r>
          </a:p>
          <a:p>
            <a:pPr lvl="2"/>
            <a:r>
              <a:rPr lang="en-US" sz="2200" cap="none" dirty="0" smtClean="0"/>
              <a:t>WSU Core Brochure – </a:t>
            </a:r>
            <a:r>
              <a:rPr lang="en-US" sz="2200" u="sng" cap="none" dirty="0" smtClean="0"/>
              <a:t>These </a:t>
            </a:r>
            <a:r>
              <a:rPr lang="en-US" sz="2200" u="sng" cap="none" dirty="0"/>
              <a:t>o</a:t>
            </a:r>
            <a:r>
              <a:rPr lang="en-US" sz="2200" u="sng" cap="none" dirty="0" smtClean="0"/>
              <a:t>utcomes were not your choice</a:t>
            </a:r>
          </a:p>
          <a:p>
            <a:pPr marL="914400" lvl="2" indent="0">
              <a:buNone/>
            </a:pPr>
            <a:endParaRPr lang="en-US" sz="2200" cap="non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cap="none" dirty="0" smtClean="0"/>
              <a:t>Overall goal of Core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cap="none" dirty="0" smtClean="0"/>
              <a:t>University Learning Outcomes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cap="none" dirty="0" smtClean="0"/>
              <a:t>Element Outcomes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cap="none" dirty="0" smtClean="0"/>
              <a:t>Attribute Outcomes</a:t>
            </a:r>
            <a:endParaRPr lang="en-US" sz="2200" cap="none" dirty="0"/>
          </a:p>
          <a:p>
            <a:pPr lvl="1"/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198</TotalTime>
  <Words>760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Tw Cen MT</vt:lpstr>
      <vt:lpstr>Wingdings</vt:lpstr>
      <vt:lpstr>Droplet</vt:lpstr>
      <vt:lpstr>HOW DO WE KNOW OUR STUDENTS ARE LEARNING?</vt:lpstr>
      <vt:lpstr>What is Assessment?</vt:lpstr>
      <vt:lpstr>What Assessment Is Not</vt:lpstr>
      <vt:lpstr>PowerPoint Presentation</vt:lpstr>
      <vt:lpstr>PowerPoint Presentation</vt:lpstr>
      <vt:lpstr>All Things Assessment  (at the course level)</vt:lpstr>
      <vt:lpstr>PowerPoint Presentation</vt:lpstr>
      <vt:lpstr>Why a Formal Assessment Process for Core?</vt:lpstr>
      <vt:lpstr>All Things Assessment   at the Core course level</vt:lpstr>
      <vt:lpstr>All Things Assessment   at the Core course level</vt:lpstr>
      <vt:lpstr>All Things Assessment   at the Core course level</vt:lpstr>
      <vt:lpstr>All Things Assessment  (at the course level)</vt:lpstr>
      <vt:lpstr>Core Assessment Plan due nov 20, 2017</vt:lpstr>
      <vt:lpstr>The Help Team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OUR STUDENTS ARE LEARNING?</dc:title>
  <dc:creator>Renee Aitken</dc:creator>
  <cp:lastModifiedBy>Renee Aitken</cp:lastModifiedBy>
  <cp:revision>21</cp:revision>
  <dcterms:created xsi:type="dcterms:W3CDTF">2017-09-27T14:35:28Z</dcterms:created>
  <dcterms:modified xsi:type="dcterms:W3CDTF">2017-10-31T14:00:44Z</dcterms:modified>
</cp:coreProperties>
</file>