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6" r:id="rId2"/>
    <p:sldId id="270" r:id="rId3"/>
    <p:sldId id="271" r:id="rId4"/>
    <p:sldId id="273" r:id="rId5"/>
    <p:sldId id="272" r:id="rId6"/>
    <p:sldId id="274" r:id="rId7"/>
    <p:sldId id="275" r:id="rId8"/>
    <p:sldId id="276" r:id="rId9"/>
    <p:sldId id="257" r:id="rId10"/>
    <p:sldId id="260" r:id="rId11"/>
    <p:sldId id="263" r:id="rId12"/>
    <p:sldId id="261" r:id="rId13"/>
    <p:sldId id="259" r:id="rId14"/>
    <p:sldId id="266" r:id="rId15"/>
    <p:sldId id="277" r:id="rId16"/>
    <p:sldId id="267" r:id="rId17"/>
    <p:sldId id="278" r:id="rId18"/>
    <p:sldId id="279" r:id="rId19"/>
    <p:sldId id="280" r:id="rId20"/>
    <p:sldId id="281" r:id="rId21"/>
    <p:sldId id="268" r:id="rId22"/>
    <p:sldId id="282" r:id="rId23"/>
    <p:sldId id="269" r:id="rId24"/>
    <p:sldId id="283" r:id="rId25"/>
    <p:sldId id="262" r:id="rId26"/>
    <p:sldId id="284" r:id="rId2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032" autoAdjust="0"/>
    <p:restoredTop sz="95597" autoAdjust="0"/>
  </p:normalViewPr>
  <p:slideViewPr>
    <p:cSldViewPr snapToGrid="0">
      <p:cViewPr varScale="1">
        <p:scale>
          <a:sx n="111" d="100"/>
          <a:sy n="111" d="100"/>
        </p:scale>
        <p:origin x="474" y="108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Title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012" y="1300785"/>
            <a:ext cx="8689976" cy="2509213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012" y="3886200"/>
            <a:ext cx="8689976" cy="1371599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B6A7D7-D252-4BDC-9567-528B6B1E79C6}" type="datetimeFigureOut">
              <a:rPr lang="en-US" smtClean="0"/>
              <a:t>2/22/2018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02F0B6-E0A4-4D31-B081-42D9C04CC0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182921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4" y="4289374"/>
            <a:ext cx="10364432" cy="81161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84744" y="698261"/>
            <a:ext cx="9822532" cy="3214136"/>
          </a:xfrm>
          <a:prstGeom prst="roundRect">
            <a:avLst>
              <a:gd name="adj" fmla="val 4944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5108728"/>
            <a:ext cx="10364452" cy="682472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B6A7D7-D252-4BDC-9567-528B6B1E79C6}" type="datetimeFigureOut">
              <a:rPr lang="en-US" smtClean="0"/>
              <a:t>2/22/2018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02F0B6-E0A4-4D31-B081-42D9C04CC0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30549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599"/>
            <a:ext cx="10364452" cy="3427245"/>
          </a:xfrm>
        </p:spPr>
        <p:txBody>
          <a:bodyPr anchor="ctr"/>
          <a:lstStyle>
            <a:lvl1pPr algn="ctr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204821"/>
            <a:ext cx="10364452" cy="1586380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B6A7D7-D252-4BDC-9567-528B6B1E79C6}" type="datetimeFigureOut">
              <a:rPr lang="en-US" smtClean="0"/>
              <a:t>2/22/2018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02F0B6-E0A4-4D31-B081-42D9C04CC0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651837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59478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4372796"/>
            <a:ext cx="10364452" cy="1421053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B6A7D7-D252-4BDC-9567-528B6B1E79C6}" type="datetimeFigureOut">
              <a:rPr lang="en-US" smtClean="0"/>
              <a:t>2/22/2018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02F0B6-E0A4-4D31-B081-42D9C04CC098}" type="slidenum">
              <a:rPr lang="en-US" smtClean="0"/>
              <a:t>‹#›</a:t>
            </a:fld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1001488" y="75416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557558" y="29935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98949701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2138721"/>
            <a:ext cx="10364452" cy="2511835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662335"/>
            <a:ext cx="10364452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B6A7D7-D252-4BDC-9567-528B6B1E79C6}" type="datetimeFigureOut">
              <a:rPr lang="en-US" smtClean="0"/>
              <a:t>2/22/2018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02F0B6-E0A4-4D31-B081-42D9C04CC0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691157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10364452" cy="160509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74" y="2367093"/>
            <a:ext cx="329897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74" y="2943355"/>
            <a:ext cx="3298976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52389" y="2367093"/>
            <a:ext cx="329152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1348" y="2943355"/>
            <a:ext cx="3303351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2367093"/>
            <a:ext cx="33049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73298" y="2943355"/>
            <a:ext cx="3304928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B6A7D7-D252-4BDC-9567-528B6B1E79C6}" type="datetimeFigureOut">
              <a:rPr lang="en-US" smtClean="0"/>
              <a:t>2/22/2018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02F0B6-E0A4-4D31-B081-42D9C04CC0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22151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74" y="610772"/>
            <a:ext cx="10364452" cy="160392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74" y="4204820"/>
            <a:ext cx="3296409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913774" y="2367093"/>
            <a:ext cx="3296409" cy="1524000"/>
          </a:xfrm>
          <a:prstGeom prst="roundRect">
            <a:avLst>
              <a:gd name="adj" fmla="val 936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74" y="4781082"/>
            <a:ext cx="3296409" cy="101011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59" y="4204820"/>
            <a:ext cx="33018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41348" y="2367093"/>
            <a:ext cx="3303352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348" y="4781080"/>
            <a:ext cx="3303352" cy="101011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4204820"/>
            <a:ext cx="330068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973298" y="2367093"/>
            <a:ext cx="3304928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73173" y="4781078"/>
            <a:ext cx="3305053" cy="1010121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B6A7D7-D252-4BDC-9567-528B6B1E79C6}" type="datetimeFigureOut">
              <a:rPr lang="en-US" smtClean="0"/>
              <a:t>2/22/2018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02F0B6-E0A4-4D31-B081-42D9C04CC0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85585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2367093"/>
            <a:ext cx="10364452" cy="3424107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B6A7D7-D252-4BDC-9567-528B6B1E79C6}" type="datetimeFigureOut">
              <a:rPr lang="en-US" smtClean="0"/>
              <a:t>2/22/2018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02F0B6-E0A4-4D31-B081-42D9C04CC0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277478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609601"/>
            <a:ext cx="2553326" cy="518159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609601"/>
            <a:ext cx="7658724" cy="5181599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B6A7D7-D252-4BDC-9567-528B6B1E79C6}" type="datetimeFigureOut">
              <a:rPr lang="en-US" smtClean="0"/>
              <a:t>2/22/2018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02F0B6-E0A4-4D31-B081-42D9C04CC0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091080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B6A7D7-D252-4BDC-9567-528B6B1E79C6}" type="datetimeFigureOut">
              <a:rPr lang="en-US" smtClean="0"/>
              <a:t>2/22/2018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02F0B6-E0A4-4D31-B081-42D9C04CC0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0125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10363826" cy="3424107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B6A7D7-D252-4BDC-9567-528B6B1E79C6}" type="datetimeFigureOut">
              <a:rPr lang="en-US" smtClean="0"/>
              <a:t>2/22/2018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02F0B6-E0A4-4D31-B081-42D9C04CC0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31911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828563"/>
            <a:ext cx="10351752" cy="2736819"/>
          </a:xfrm>
        </p:spPr>
        <p:txBody>
          <a:bodyPr anchor="b">
            <a:normAutofit/>
          </a:bodyPr>
          <a:lstStyle>
            <a:lvl1pPr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4" y="3657457"/>
            <a:ext cx="10351752" cy="1368183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B6A7D7-D252-4BDC-9567-528B6B1E79C6}" type="datetimeFigureOut">
              <a:rPr lang="en-US" smtClean="0"/>
              <a:t>2/22/2018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02F0B6-E0A4-4D31-B081-42D9C04CC0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8826727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5106026" cy="3424107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6172200" y="2367092"/>
            <a:ext cx="5105400" cy="3424107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B6A7D7-D252-4BDC-9567-528B6B1E79C6}" type="datetimeFigureOut">
              <a:rPr lang="en-US" smtClean="0"/>
              <a:t>2/22/2018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02F0B6-E0A4-4D31-B081-42D9C04CC0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11702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6328" y="2371018"/>
            <a:ext cx="487347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913774" y="3051012"/>
            <a:ext cx="5106027" cy="2740187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96423" y="2371018"/>
            <a:ext cx="488180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6172200" y="3051012"/>
            <a:ext cx="5105401" cy="2740187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B6A7D7-D252-4BDC-9567-528B6B1E79C6}" type="datetimeFigureOut">
              <a:rPr lang="en-US" smtClean="0"/>
              <a:t>2/22/2018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02F0B6-E0A4-4D31-B081-42D9C04CC0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77493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B6A7D7-D252-4BDC-9567-528B6B1E79C6}" type="datetimeFigureOut">
              <a:rPr lang="en-US" smtClean="0"/>
              <a:t>2/22/2018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02F0B6-E0A4-4D31-B081-42D9C04CC0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01257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B6A7D7-D252-4BDC-9567-528B6B1E79C6}" type="datetimeFigureOut">
              <a:rPr lang="en-US" smtClean="0"/>
              <a:t>2/22/2018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02F0B6-E0A4-4D31-B081-42D9C04CC0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47932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609600"/>
            <a:ext cx="3935688" cy="2023252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78062" y="609600"/>
            <a:ext cx="6200163" cy="5181599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2632852"/>
            <a:ext cx="3935689" cy="3158348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B6A7D7-D252-4BDC-9567-528B6B1E79C6}" type="datetimeFigureOut">
              <a:rPr lang="en-US" smtClean="0"/>
              <a:t>2/22/2018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02F0B6-E0A4-4D31-B081-42D9C04CC0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32959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5934969" cy="2023254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24803" y="609601"/>
            <a:ext cx="3255358" cy="5181600"/>
          </a:xfrm>
          <a:prstGeom prst="roundRect">
            <a:avLst>
              <a:gd name="adj" fmla="val 494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2632852"/>
            <a:ext cx="5934949" cy="3158347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B6A7D7-D252-4BDC-9567-528B6B1E79C6}" type="datetimeFigureOut">
              <a:rPr lang="en-US" smtClean="0"/>
              <a:t>2/22/2018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02F0B6-E0A4-4D31-B081-42D9C04CC0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95813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20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5" y="2367093"/>
            <a:ext cx="10364452" cy="34241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7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56B6A7D7-D252-4BDC-9567-528B6B1E79C6}" type="datetimeFigureOut">
              <a:rPr lang="en-US" smtClean="0"/>
              <a:t>2/22/2018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74" y="5883275"/>
            <a:ext cx="667288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6421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C802F0B6-E0A4-4D31-B081-42D9C04CC0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52434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  <p:sldLayoutId id="2147483708" r:id="rId12"/>
    <p:sldLayoutId id="2147483709" r:id="rId13"/>
    <p:sldLayoutId id="2147483710" r:id="rId14"/>
    <p:sldLayoutId id="2147483711" r:id="rId15"/>
    <p:sldLayoutId id="2147483712" r:id="rId16"/>
    <p:sldLayoutId id="2147483713" r:id="rId17"/>
    <p:sldLayoutId id="2147483714" r:id="rId18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tx1"/>
        </a:buClr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8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hyperlink" Target="mailto:William.romine@wright.edu" TargetMode="External"/><Relationship Id="rId2" Type="http://schemas.openxmlformats.org/officeDocument/2006/relationships/hyperlink" Target="mailto:Marie.Hertzler@wright.edu" TargetMode="External"/><Relationship Id="rId1" Type="http://schemas.openxmlformats.org/officeDocument/2006/relationships/slideLayout" Target="../slideLayouts/slideLayout18.xml"/><Relationship Id="rId4" Type="http://schemas.openxmlformats.org/officeDocument/2006/relationships/hyperlink" Target="mailto:Carl.brun@wright.edu" TargetMode="Externa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slideLayout" Target="../slideLayouts/slideLayout18.xml"/><Relationship Id="rId1" Type="http://schemas.openxmlformats.org/officeDocument/2006/relationships/video" Target="https://www.youtube.com/embed/RSFmUPs-41U" TargetMode="External"/><Relationship Id="rId4" Type="http://schemas.openxmlformats.org/officeDocument/2006/relationships/image" Target="../media/image1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s8dlKOgIO44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c.ymcdn.com/sites/www.aalhe.org/resource/resmgr/docs/Int/AAHLE_Fall_2017_Intersection.pdf" TargetMode="External"/><Relationship Id="rId2" Type="http://schemas.openxmlformats.org/officeDocument/2006/relationships/hyperlink" Target="An%20Insider&#8217;s%20Take%20on%20Assessment_%20It%20May%20Be%20Worse%20Than%20You%20Thought%20-%20The%20Chronicle%20of%20Higher%20Education.html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HOW DO WE KNOW OUR STUDENTS ARE LEARNING?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lnSpcReduction="10000"/>
          </a:bodyPr>
          <a:lstStyle/>
          <a:p>
            <a:r>
              <a:rPr lang="en-US" sz="3200" dirty="0" smtClean="0"/>
              <a:t>Carl Brun</a:t>
            </a:r>
          </a:p>
          <a:p>
            <a:r>
              <a:rPr lang="en-US" sz="3200" dirty="0" smtClean="0"/>
              <a:t>Marie Hertzler</a:t>
            </a:r>
            <a:endParaRPr lang="en-US" sz="3200" dirty="0"/>
          </a:p>
        </p:txBody>
      </p:sp>
      <p:pic>
        <p:nvPicPr>
          <p:cNvPr id="7" name="Picture 6" descr="File:&lt;strong&gt;Student&lt;/strong&gt; &lt;strong&gt;in Class&lt;/strong&gt; (3618969705).jpg - Wikimedia Commons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0159" y="4334223"/>
            <a:ext cx="3068861" cy="199955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83481" y="207760"/>
            <a:ext cx="2715014" cy="12850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55267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Assessment Is </a:t>
            </a:r>
            <a:r>
              <a:rPr lang="en-US" b="1" dirty="0" smtClean="0"/>
              <a:t>Not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It is not a trap for faculty.  The expectation is that you will use assessment data to improve your courses to improve learning. Data is shared only with faculty and in a very high-level way with others, such as this committee and chairs, both which are groups that will work with the faculty to improve student learning.</a:t>
            </a:r>
          </a:p>
          <a:p>
            <a:r>
              <a:rPr lang="en-US" dirty="0" smtClean="0"/>
              <a:t>It is not a one-time only process – you should have a cycle of assessment.</a:t>
            </a:r>
          </a:p>
          <a:p>
            <a:endParaRPr lang="en-US" dirty="0"/>
          </a:p>
        </p:txBody>
      </p:sp>
      <p:pic>
        <p:nvPicPr>
          <p:cNvPr id="4" name="Picture 3" descr="File:Einfaches Verboten Schild.png - Wikimedia Commons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1388" y="1223514"/>
            <a:ext cx="5194540" cy="51945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12545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25979" y="2098226"/>
            <a:ext cx="8230313" cy="4397269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2820838" y="713232"/>
            <a:ext cx="733545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/>
              <a:t>Assessment is a Cyclical Process</a:t>
            </a:r>
          </a:p>
          <a:p>
            <a:pPr algn="ctr"/>
            <a:r>
              <a:rPr lang="en-US" sz="2800" dirty="0" smtClean="0"/>
              <a:t>Biology Lab Example</a:t>
            </a:r>
          </a:p>
        </p:txBody>
      </p:sp>
    </p:spTree>
    <p:extLst>
      <p:ext uri="{BB962C8B-B14F-4D97-AF65-F5344CB8AC3E}">
        <p14:creationId xmlns:p14="http://schemas.microsoft.com/office/powerpoint/2010/main" val="3116106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Why a Formal Assessment Process for Core?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In this skills-driven world, general education is under attack</a:t>
            </a:r>
          </a:p>
          <a:p>
            <a:r>
              <a:rPr lang="en-US" dirty="0" smtClean="0"/>
              <a:t>In this discipline-driven world, general education is under attack</a:t>
            </a:r>
          </a:p>
          <a:p>
            <a:r>
              <a:rPr lang="en-US" dirty="0" smtClean="0"/>
              <a:t>Core is the foundation for all majors</a:t>
            </a:r>
          </a:p>
          <a:p>
            <a:r>
              <a:rPr lang="en-US" dirty="0" smtClean="0"/>
              <a:t>Assessment can help answer the question – “what are the outcomes of core?”</a:t>
            </a:r>
          </a:p>
        </p:txBody>
      </p:sp>
    </p:spTree>
    <p:extLst>
      <p:ext uri="{BB962C8B-B14F-4D97-AF65-F5344CB8AC3E}">
        <p14:creationId xmlns:p14="http://schemas.microsoft.com/office/powerpoint/2010/main" val="9395594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All Things Assessment  (at the course level)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3775" y="1892808"/>
            <a:ext cx="10364452" cy="4526279"/>
          </a:xfrm>
        </p:spPr>
        <p:txBody>
          <a:bodyPr>
            <a:normAutofit lnSpcReduction="10000"/>
          </a:bodyPr>
          <a:lstStyle/>
          <a:p>
            <a:pPr lvl="1"/>
            <a:r>
              <a:rPr lang="en-US" sz="2400" cap="none" dirty="0" smtClean="0"/>
              <a:t>What do you want your students to know when they leave your classroom? (Creating actionable objectives and outcomes)</a:t>
            </a:r>
          </a:p>
          <a:p>
            <a:pPr lvl="1"/>
            <a:r>
              <a:rPr lang="en-US" sz="2400" cap="none" dirty="0" smtClean="0"/>
              <a:t>Where will you determine if they know it? (Mapping outcomes to assignments)</a:t>
            </a:r>
          </a:p>
          <a:p>
            <a:pPr lvl="1"/>
            <a:r>
              <a:rPr lang="en-US" sz="2400" cap="none" dirty="0" smtClean="0"/>
              <a:t>What will you use to measure it consistently across all students? (Developing a rubric, marking test questions)</a:t>
            </a:r>
          </a:p>
          <a:p>
            <a:pPr lvl="1"/>
            <a:r>
              <a:rPr lang="en-US" sz="2400" cap="none" dirty="0" smtClean="0"/>
              <a:t>When will you measure it?</a:t>
            </a:r>
          </a:p>
          <a:p>
            <a:pPr lvl="1"/>
            <a:r>
              <a:rPr lang="en-US" sz="2400" cap="none" dirty="0" smtClean="0"/>
              <a:t>Using the data to make changes to help students learn.</a:t>
            </a:r>
          </a:p>
          <a:p>
            <a:pPr lvl="1"/>
            <a:r>
              <a:rPr lang="en-US" sz="2400" cap="none" dirty="0" smtClean="0"/>
              <a:t>Measuring again.</a:t>
            </a:r>
          </a:p>
          <a:p>
            <a:pPr lvl="1"/>
            <a:r>
              <a:rPr lang="en-US" sz="2400" cap="none" dirty="0" smtClean="0"/>
              <a:t>Mapping to the program outcomes so students are learning what they need to be successful.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017355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127987"/>
          </a:xfrm>
        </p:spPr>
        <p:txBody>
          <a:bodyPr/>
          <a:lstStyle/>
          <a:p>
            <a:r>
              <a:rPr lang="en-US" dirty="0" smtClean="0"/>
              <a:t>All Things Assessment</a:t>
            </a:r>
            <a:br>
              <a:rPr lang="en-US" dirty="0" smtClean="0"/>
            </a:br>
            <a:r>
              <a:rPr lang="en-US" dirty="0" smtClean="0"/>
              <a:t>  at the Core course level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3775" y="1892808"/>
            <a:ext cx="10364452" cy="4526279"/>
          </a:xfrm>
        </p:spPr>
        <p:txBody>
          <a:bodyPr>
            <a:normAutofit/>
          </a:bodyPr>
          <a:lstStyle/>
          <a:p>
            <a:pPr lvl="1"/>
            <a:r>
              <a:rPr lang="en-US" sz="2400" cap="none" dirty="0" smtClean="0">
                <a:solidFill>
                  <a:srgbClr val="00B050"/>
                </a:solidFill>
              </a:rPr>
              <a:t>What do you want your students to know when they leave your classroom? (Creating actionable objectives and outcomes)</a:t>
            </a:r>
          </a:p>
          <a:p>
            <a:pPr lvl="2"/>
            <a:r>
              <a:rPr lang="en-US" sz="2200" cap="none" dirty="0" smtClean="0"/>
              <a:t>WSU Core Brochure – </a:t>
            </a:r>
            <a:r>
              <a:rPr lang="en-US" sz="2200" u="sng" cap="none" dirty="0" smtClean="0"/>
              <a:t>These </a:t>
            </a:r>
            <a:r>
              <a:rPr lang="en-US" sz="2200" u="sng" cap="none" dirty="0"/>
              <a:t>o</a:t>
            </a:r>
            <a:r>
              <a:rPr lang="en-US" sz="2200" u="sng" cap="none" dirty="0" smtClean="0"/>
              <a:t>utcomes were not your choice</a:t>
            </a:r>
            <a:endParaRPr lang="en-US" sz="2200" cap="none" dirty="0" smtClean="0"/>
          </a:p>
          <a:p>
            <a:pPr lvl="3">
              <a:buFont typeface="Courier New" panose="02070309020205020404" pitchFamily="49" charset="0"/>
              <a:buChar char="o"/>
            </a:pPr>
            <a:r>
              <a:rPr lang="en-US" sz="2000" cap="none" dirty="0" smtClean="0"/>
              <a:t>Overall goal of Core</a:t>
            </a:r>
          </a:p>
          <a:p>
            <a:pPr lvl="3">
              <a:buFont typeface="Courier New" panose="02070309020205020404" pitchFamily="49" charset="0"/>
              <a:buChar char="o"/>
            </a:pPr>
            <a:r>
              <a:rPr lang="en-US" sz="2000" cap="none" dirty="0" smtClean="0"/>
              <a:t>University Learning Outcomes</a:t>
            </a:r>
          </a:p>
          <a:p>
            <a:pPr lvl="3">
              <a:buFont typeface="Courier New" panose="02070309020205020404" pitchFamily="49" charset="0"/>
              <a:buChar char="o"/>
            </a:pPr>
            <a:r>
              <a:rPr lang="en-US" sz="2000" cap="none" dirty="0" smtClean="0"/>
              <a:t>Element Outcomes</a:t>
            </a:r>
          </a:p>
          <a:p>
            <a:pPr lvl="3">
              <a:buFont typeface="Courier New" panose="02070309020205020404" pitchFamily="49" charset="0"/>
              <a:buChar char="o"/>
            </a:pPr>
            <a:r>
              <a:rPr lang="en-US" sz="2000" cap="none" dirty="0" smtClean="0"/>
              <a:t>Attribute Outcomes</a:t>
            </a:r>
            <a:endParaRPr lang="en-US" sz="2000" cap="none" dirty="0"/>
          </a:p>
          <a:p>
            <a:pPr lvl="1"/>
            <a:endParaRPr lang="en-US" sz="2400" cap="none" dirty="0" smtClean="0"/>
          </a:p>
          <a:p>
            <a:pPr lvl="1"/>
            <a:endParaRPr lang="en-US" sz="2400" cap="none" dirty="0"/>
          </a:p>
          <a:p>
            <a:pPr lvl="1"/>
            <a:endParaRPr lang="en-US" sz="2400" cap="none" dirty="0" smtClean="0"/>
          </a:p>
          <a:p>
            <a:pPr lvl="1"/>
            <a:endParaRPr lang="en-US" sz="2400" cap="none" dirty="0"/>
          </a:p>
          <a:p>
            <a:pPr lvl="1"/>
            <a:endParaRPr lang="en-US" sz="2400" cap="none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025263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127987"/>
          </a:xfrm>
        </p:spPr>
        <p:txBody>
          <a:bodyPr/>
          <a:lstStyle/>
          <a:p>
            <a:r>
              <a:rPr lang="en-US" dirty="0" smtClean="0"/>
              <a:t>Core element 6 outcomes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3775" y="1892808"/>
            <a:ext cx="10364452" cy="4526279"/>
          </a:xfrm>
        </p:spPr>
        <p:txBody>
          <a:bodyPr>
            <a:normAutofit/>
          </a:bodyPr>
          <a:lstStyle/>
          <a:p>
            <a:r>
              <a:rPr lang="en-US" b="1" dirty="0"/>
              <a:t>Introductions to the scientific understanding of the physical and biological phenomena</a:t>
            </a:r>
          </a:p>
          <a:p>
            <a:pPr lvl="2"/>
            <a:r>
              <a:rPr lang="en-US" dirty="0"/>
              <a:t>Understand the nature of scientific inquiry</a:t>
            </a:r>
            <a:endParaRPr lang="en-US" sz="1400" dirty="0"/>
          </a:p>
          <a:p>
            <a:pPr lvl="2"/>
            <a:r>
              <a:rPr lang="en-US" dirty="0"/>
              <a:t>Critically apply knowledge of scientific theory and methods of inquiry to evaluate information from a variety of sources</a:t>
            </a:r>
            <a:endParaRPr lang="en-US" sz="1400" dirty="0"/>
          </a:p>
          <a:p>
            <a:pPr lvl="2"/>
            <a:r>
              <a:rPr lang="en-US" dirty="0"/>
              <a:t>Distinguish between science and technology and recognize their roles in society</a:t>
            </a:r>
            <a:endParaRPr lang="en-US" sz="1400" dirty="0"/>
          </a:p>
          <a:p>
            <a:pPr lvl="2"/>
            <a:r>
              <a:rPr lang="en-US" dirty="0"/>
              <a:t>Demonstrate an awareness of theoretical, practical, creative and cultural dimensions of scientific inquiry</a:t>
            </a:r>
            <a:endParaRPr lang="en-US" sz="1400" dirty="0"/>
          </a:p>
          <a:p>
            <a:pPr lvl="2"/>
            <a:r>
              <a:rPr lang="en-US" dirty="0"/>
              <a:t>Discuss fundamental theories underlying modern </a:t>
            </a:r>
            <a:r>
              <a:rPr lang="en-US" dirty="0" smtClean="0"/>
              <a:t>science</a:t>
            </a:r>
            <a:endParaRPr lang="en-US" sz="1400" dirty="0"/>
          </a:p>
          <a:p>
            <a:pPr lvl="0">
              <a:buClr>
                <a:prstClr val="black"/>
              </a:buClr>
            </a:pPr>
            <a:r>
              <a:rPr lang="en-US" b="1" dirty="0" smtClean="0">
                <a:solidFill>
                  <a:prstClr val="black"/>
                </a:solidFill>
              </a:rPr>
              <a:t>Your course needs to address all element 6 outcomes</a:t>
            </a:r>
          </a:p>
          <a:p>
            <a:pPr lvl="0">
              <a:buClr>
                <a:prstClr val="black"/>
              </a:buClr>
            </a:pPr>
            <a:r>
              <a:rPr lang="en-US" b="1" dirty="0" smtClean="0">
                <a:solidFill>
                  <a:prstClr val="black"/>
                </a:solidFill>
              </a:rPr>
              <a:t>The core </a:t>
            </a:r>
            <a:r>
              <a:rPr lang="en-US" b="1" u="sng" dirty="0" smtClean="0">
                <a:solidFill>
                  <a:prstClr val="black"/>
                </a:solidFill>
              </a:rPr>
              <a:t>assessment</a:t>
            </a:r>
            <a:r>
              <a:rPr lang="en-US" b="1" dirty="0" smtClean="0">
                <a:solidFill>
                  <a:prstClr val="black"/>
                </a:solidFill>
              </a:rPr>
              <a:t> needs to address </a:t>
            </a:r>
            <a:r>
              <a:rPr lang="en-US" b="1" u="sng" dirty="0" smtClean="0">
                <a:solidFill>
                  <a:prstClr val="black"/>
                </a:solidFill>
              </a:rPr>
              <a:t>at least one </a:t>
            </a:r>
            <a:r>
              <a:rPr lang="en-US" b="1" dirty="0" smtClean="0">
                <a:solidFill>
                  <a:prstClr val="black"/>
                </a:solidFill>
              </a:rPr>
              <a:t>of the outcomes</a:t>
            </a:r>
            <a:endParaRPr lang="en-US" b="1" dirty="0">
              <a:solidFill>
                <a:prstClr val="black"/>
              </a:solidFill>
            </a:endParaRPr>
          </a:p>
          <a:p>
            <a:pPr marL="914400" lvl="2" indent="0">
              <a:buNone/>
            </a:pPr>
            <a:endParaRPr lang="en-US" sz="2400" cap="none" dirty="0" smtClean="0"/>
          </a:p>
          <a:p>
            <a:pPr lvl="1"/>
            <a:endParaRPr lang="en-US" sz="2400" cap="none" dirty="0"/>
          </a:p>
          <a:p>
            <a:pPr lvl="1"/>
            <a:endParaRPr lang="en-US" sz="2400" cap="none" dirty="0" smtClean="0"/>
          </a:p>
          <a:p>
            <a:pPr lvl="1"/>
            <a:endParaRPr lang="en-US" sz="2400" cap="none" dirty="0"/>
          </a:p>
          <a:p>
            <a:pPr lvl="1"/>
            <a:endParaRPr lang="en-US" sz="2400" cap="none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72695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All Things Assessment</a:t>
            </a:r>
            <a:br>
              <a:rPr lang="en-US" dirty="0"/>
            </a:br>
            <a:r>
              <a:rPr lang="en-US" dirty="0"/>
              <a:t>  at the Core course level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3775" y="1892808"/>
            <a:ext cx="10364452" cy="4526279"/>
          </a:xfrm>
        </p:spPr>
        <p:txBody>
          <a:bodyPr>
            <a:normAutofit/>
          </a:bodyPr>
          <a:lstStyle/>
          <a:p>
            <a:pPr lvl="1"/>
            <a:r>
              <a:rPr lang="en-US" sz="2400" cap="none" dirty="0" smtClean="0">
                <a:solidFill>
                  <a:srgbClr val="00B050"/>
                </a:solidFill>
              </a:rPr>
              <a:t>Where will you determine if they know it? (Mapping outcomes to assignments)</a:t>
            </a:r>
          </a:p>
          <a:p>
            <a:pPr lvl="1"/>
            <a:r>
              <a:rPr lang="en-US" dirty="0" smtClean="0"/>
              <a:t>Core Course assessment plan, </a:t>
            </a:r>
            <a:r>
              <a:rPr lang="en-US" b="1" dirty="0" smtClean="0"/>
              <a:t>section 1: general information</a:t>
            </a:r>
            <a:endParaRPr lang="en-US" b="1" u="sng" dirty="0" smtClean="0"/>
          </a:p>
          <a:p>
            <a:pPr lvl="2" algn="ctr">
              <a:buFont typeface="Courier New" panose="02070309020205020404" pitchFamily="49" charset="0"/>
              <a:buChar char="o"/>
            </a:pPr>
            <a:r>
              <a:rPr lang="en-US" dirty="0" smtClean="0"/>
              <a:t>2018-2019 Element 6 –Natural Sciences courses </a:t>
            </a:r>
          </a:p>
          <a:p>
            <a:pPr lvl="2">
              <a:buFont typeface="Courier New" panose="02070309020205020404" pitchFamily="49" charset="0"/>
              <a:buChar char="o"/>
            </a:pPr>
            <a:r>
              <a:rPr lang="en-US" dirty="0" smtClean="0"/>
              <a:t>Summer, fall, or spring</a:t>
            </a:r>
          </a:p>
          <a:p>
            <a:pPr lvl="2">
              <a:buFont typeface="Courier New" panose="02070309020205020404" pitchFamily="49" charset="0"/>
              <a:buChar char="o"/>
            </a:pPr>
            <a:r>
              <a:rPr lang="en-US" dirty="0" smtClean="0"/>
              <a:t>All sections, including honors, online, and lake</a:t>
            </a:r>
          </a:p>
          <a:p>
            <a:pPr lvl="2">
              <a:buFont typeface="Courier New" panose="02070309020205020404" pitchFamily="49" charset="0"/>
              <a:buChar char="o"/>
            </a:pPr>
            <a:r>
              <a:rPr lang="en-US" dirty="0" smtClean="0"/>
              <a:t>Integrated writing</a:t>
            </a:r>
          </a:p>
          <a:p>
            <a:pPr lvl="2">
              <a:buFont typeface="Courier New" panose="02070309020205020404" pitchFamily="49" charset="0"/>
              <a:buChar char="o"/>
            </a:pPr>
            <a:r>
              <a:rPr lang="en-US" dirty="0" smtClean="0"/>
              <a:t>Who is taking the lead</a:t>
            </a:r>
          </a:p>
          <a:p>
            <a:pPr lvl="2">
              <a:buFont typeface="Courier New" panose="02070309020205020404" pitchFamily="49" charset="0"/>
              <a:buChar char="o"/>
            </a:pPr>
            <a:r>
              <a:rPr lang="en-US" dirty="0" smtClean="0"/>
              <a:t>At least two reviewers; instructors will not review own papers</a:t>
            </a:r>
            <a:endParaRPr lang="en-US" dirty="0"/>
          </a:p>
          <a:p>
            <a:pPr lvl="2">
              <a:buFont typeface="Courier New" panose="02070309020205020404" pitchFamily="49" charset="0"/>
              <a:buChar char="o"/>
            </a:pPr>
            <a:r>
              <a:rPr lang="en-US" dirty="0" smtClean="0"/>
              <a:t>questions on section 1?</a:t>
            </a:r>
          </a:p>
          <a:p>
            <a:pPr lvl="2">
              <a:buFont typeface="Courier New" panose="02070309020205020404" pitchFamily="49" charset="0"/>
              <a:buChar char="o"/>
            </a:pPr>
            <a:endParaRPr lang="en-US" dirty="0" smtClean="0"/>
          </a:p>
          <a:p>
            <a:pPr marL="914400" lvl="2" indent="0" algn="ctr">
              <a:buNone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3256897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All Things Assessment</a:t>
            </a:r>
            <a:br>
              <a:rPr lang="en-US" dirty="0"/>
            </a:br>
            <a:r>
              <a:rPr lang="en-US" dirty="0"/>
              <a:t>  at the Core course level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3775" y="1892808"/>
            <a:ext cx="10364452" cy="4526279"/>
          </a:xfrm>
        </p:spPr>
        <p:txBody>
          <a:bodyPr>
            <a:normAutofit/>
          </a:bodyPr>
          <a:lstStyle/>
          <a:p>
            <a:pPr lvl="1"/>
            <a:r>
              <a:rPr lang="en-US" sz="2400" cap="none" dirty="0" smtClean="0">
                <a:solidFill>
                  <a:srgbClr val="00B050"/>
                </a:solidFill>
              </a:rPr>
              <a:t>Where will you determine if they know it? (Mapping outcomes to assignments)</a:t>
            </a:r>
          </a:p>
          <a:p>
            <a:pPr lvl="1"/>
            <a:r>
              <a:rPr lang="en-US" dirty="0" smtClean="0"/>
              <a:t>Core Course assessment plan, </a:t>
            </a:r>
            <a:r>
              <a:rPr lang="en-US" b="1" dirty="0" smtClean="0"/>
              <a:t>section 2:  assessment plan</a:t>
            </a:r>
            <a:endParaRPr lang="en-US" b="1" u="sng" dirty="0" smtClean="0"/>
          </a:p>
          <a:p>
            <a:pPr lvl="2" algn="ctr">
              <a:buFont typeface="Courier New" panose="02070309020205020404" pitchFamily="49" charset="0"/>
              <a:buChar char="o"/>
            </a:pPr>
            <a:r>
              <a:rPr lang="en-US" dirty="0"/>
              <a:t>the </a:t>
            </a:r>
            <a:r>
              <a:rPr lang="en-US" dirty="0" smtClean="0"/>
              <a:t>Outcomes </a:t>
            </a:r>
            <a:r>
              <a:rPr lang="en-US" dirty="0"/>
              <a:t>– </a:t>
            </a:r>
            <a:r>
              <a:rPr lang="en-US" u="sng" dirty="0"/>
              <a:t>This is your choice!!!</a:t>
            </a:r>
          </a:p>
          <a:p>
            <a:pPr lvl="2">
              <a:buFont typeface="Courier New" panose="02070309020205020404" pitchFamily="49" charset="0"/>
              <a:buChar char="o"/>
            </a:pPr>
            <a:r>
              <a:rPr lang="en-US" dirty="0" smtClean="0"/>
              <a:t>You need to choose </a:t>
            </a:r>
            <a:r>
              <a:rPr lang="en-US" u="sng" dirty="0" smtClean="0"/>
              <a:t>at least one </a:t>
            </a:r>
            <a:r>
              <a:rPr lang="en-US" dirty="0" smtClean="0"/>
              <a:t>of the element 6 outcomes</a:t>
            </a:r>
          </a:p>
          <a:p>
            <a:pPr lvl="2">
              <a:buFont typeface="Courier New" panose="02070309020205020404" pitchFamily="49" charset="0"/>
              <a:buChar char="o"/>
            </a:pPr>
            <a:r>
              <a:rPr lang="en-US" dirty="0" smtClean="0"/>
              <a:t>You can adapt the outcome – AFS example “Critically apply knowledge of social science theory” was amended to “Critically apply knowledge of Afrocentrism”</a:t>
            </a:r>
          </a:p>
          <a:p>
            <a:pPr lvl="2">
              <a:buFont typeface="Courier New" panose="02070309020205020404" pitchFamily="49" charset="0"/>
              <a:buChar char="o"/>
            </a:pPr>
            <a:r>
              <a:rPr lang="en-US" dirty="0" smtClean="0"/>
              <a:t>Let us know if you adapt the LO</a:t>
            </a:r>
          </a:p>
          <a:p>
            <a:pPr lvl="2">
              <a:buFont typeface="Courier New" panose="02070309020205020404" pitchFamily="49" charset="0"/>
              <a:buChar char="o"/>
            </a:pPr>
            <a:r>
              <a:rPr lang="en-US" dirty="0" smtClean="0"/>
              <a:t>Do not simply list all 5 if you don’t plan to assess all five, Please!!</a:t>
            </a:r>
          </a:p>
          <a:p>
            <a:pPr marL="914400" lvl="2" indent="0" algn="ctr">
              <a:buNone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5918825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All Things Assessment</a:t>
            </a:r>
            <a:br>
              <a:rPr lang="en-US" dirty="0"/>
            </a:br>
            <a:r>
              <a:rPr lang="en-US" dirty="0"/>
              <a:t>  at the Core course level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3775" y="1892808"/>
            <a:ext cx="10364452" cy="4526279"/>
          </a:xfrm>
        </p:spPr>
        <p:txBody>
          <a:bodyPr>
            <a:normAutofit fontScale="92500" lnSpcReduction="20000"/>
          </a:bodyPr>
          <a:lstStyle/>
          <a:p>
            <a:pPr lvl="1"/>
            <a:r>
              <a:rPr lang="en-US" sz="2400" cap="none" dirty="0" smtClean="0">
                <a:solidFill>
                  <a:srgbClr val="00B050"/>
                </a:solidFill>
              </a:rPr>
              <a:t>Where will you determine if they know it? (Mapping outcomes to assignments)</a:t>
            </a:r>
          </a:p>
          <a:p>
            <a:pPr lvl="1"/>
            <a:r>
              <a:rPr lang="en-US" dirty="0" smtClean="0"/>
              <a:t>Core Course assessment plan, </a:t>
            </a:r>
            <a:r>
              <a:rPr lang="en-US" b="1" dirty="0" smtClean="0"/>
              <a:t>section 2:  assessment plan</a:t>
            </a:r>
          </a:p>
          <a:p>
            <a:pPr marL="457200" lvl="1" indent="0">
              <a:buNone/>
            </a:pPr>
            <a:endParaRPr lang="en-US" b="1" u="sng" dirty="0" smtClean="0"/>
          </a:p>
          <a:p>
            <a:pPr lvl="2" algn="ctr">
              <a:buFont typeface="Courier New" panose="02070309020205020404" pitchFamily="49" charset="0"/>
              <a:buChar char="o"/>
            </a:pPr>
            <a:r>
              <a:rPr lang="en-US" dirty="0"/>
              <a:t>the assignment – </a:t>
            </a:r>
            <a:r>
              <a:rPr lang="en-US" u="sng" dirty="0"/>
              <a:t>This is your choice!!!</a:t>
            </a:r>
          </a:p>
          <a:p>
            <a:pPr lvl="2">
              <a:buFont typeface="Courier New" panose="02070309020205020404" pitchFamily="49" charset="0"/>
              <a:buChar char="o"/>
            </a:pPr>
            <a:r>
              <a:rPr lang="en-US" dirty="0" smtClean="0"/>
              <a:t>Keep IT </a:t>
            </a:r>
            <a:r>
              <a:rPr lang="en-US" dirty="0" err="1" smtClean="0"/>
              <a:t>SIMPLe</a:t>
            </a:r>
            <a:r>
              <a:rPr lang="en-US" dirty="0" smtClean="0"/>
              <a:t> (S____)</a:t>
            </a:r>
          </a:p>
          <a:p>
            <a:pPr lvl="2">
              <a:buFont typeface="Courier New" panose="02070309020205020404" pitchFamily="49" charset="0"/>
              <a:buChar char="o"/>
            </a:pPr>
            <a:r>
              <a:rPr lang="en-US" dirty="0" smtClean="0"/>
              <a:t>Can use qualitative, open-ended assignments </a:t>
            </a:r>
            <a:r>
              <a:rPr lang="en-US" b="1" dirty="0" smtClean="0"/>
              <a:t>or</a:t>
            </a:r>
            <a:r>
              <a:rPr lang="en-US" dirty="0" smtClean="0"/>
              <a:t> quantitative, closed ended exam questions</a:t>
            </a:r>
          </a:p>
          <a:p>
            <a:pPr lvl="2">
              <a:buFont typeface="Courier New" panose="02070309020205020404" pitchFamily="49" charset="0"/>
              <a:buChar char="o"/>
            </a:pPr>
            <a:r>
              <a:rPr lang="en-US" dirty="0" smtClean="0"/>
              <a:t>Open-Ended:</a:t>
            </a:r>
          </a:p>
          <a:p>
            <a:pPr lvl="3">
              <a:buFont typeface="Wingdings" panose="05000000000000000000" pitchFamily="2" charset="2"/>
              <a:buChar char="v"/>
            </a:pPr>
            <a:r>
              <a:rPr lang="en-US" dirty="0" smtClean="0"/>
              <a:t>Assignments or exam essay questions– preferably individual, written assignments submitted to pilot</a:t>
            </a:r>
          </a:p>
          <a:p>
            <a:pPr lvl="3">
              <a:buFont typeface="Wingdings" panose="05000000000000000000" pitchFamily="2" charset="2"/>
              <a:buChar char="v"/>
            </a:pPr>
            <a:r>
              <a:rPr lang="en-US" dirty="0" smtClean="0"/>
              <a:t>Match the outcome # to the title of the assignment or question (eventually you will submit a description of the question or assignment</a:t>
            </a:r>
          </a:p>
          <a:p>
            <a:pPr lvl="3">
              <a:buFont typeface="Wingdings" panose="05000000000000000000" pitchFamily="2" charset="2"/>
              <a:buChar char="v"/>
            </a:pPr>
            <a:r>
              <a:rPr lang="en-US" dirty="0" smtClean="0"/>
              <a:t>Select a rubric to measure the outcome as evidenced by the student response to the question</a:t>
            </a:r>
          </a:p>
          <a:p>
            <a:pPr lvl="3">
              <a:buFont typeface="Wingdings" panose="05000000000000000000" pitchFamily="2" charset="2"/>
              <a:buChar char="v"/>
            </a:pPr>
            <a:r>
              <a:rPr lang="en-US" dirty="0" smtClean="0"/>
              <a:t>Most </a:t>
            </a:r>
            <a:r>
              <a:rPr lang="en-US" dirty="0"/>
              <a:t>opportunity for success is using an assignment from near the end of the semester – students have “practiced” the </a:t>
            </a:r>
            <a:r>
              <a:rPr lang="en-US" dirty="0" smtClean="0"/>
              <a:t>outcomes</a:t>
            </a:r>
          </a:p>
          <a:p>
            <a:pPr lvl="3">
              <a:buFont typeface="Wingdings" panose="05000000000000000000" pitchFamily="2" charset="2"/>
              <a:buChar char="v"/>
            </a:pPr>
            <a:r>
              <a:rPr lang="en-US" dirty="0" smtClean="0"/>
              <a:t>Do </a:t>
            </a:r>
            <a:r>
              <a:rPr lang="en-US" dirty="0"/>
              <a:t>not have a “not applicable” </a:t>
            </a:r>
            <a:r>
              <a:rPr lang="en-US" dirty="0" smtClean="0"/>
              <a:t>option</a:t>
            </a:r>
          </a:p>
          <a:p>
            <a:pPr lvl="3">
              <a:buFont typeface="Wingdings" panose="05000000000000000000" pitchFamily="2" charset="2"/>
              <a:buChar char="v"/>
            </a:pPr>
            <a:r>
              <a:rPr lang="en-US" dirty="0" smtClean="0"/>
              <a:t>Lab assignments have been used in the past</a:t>
            </a:r>
            <a:endParaRPr lang="en-US" dirty="0"/>
          </a:p>
          <a:p>
            <a:pPr marL="914400" lvl="2" indent="0" algn="ctr">
              <a:buNone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42214930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All Things Assessment</a:t>
            </a:r>
            <a:br>
              <a:rPr lang="en-US" dirty="0"/>
            </a:br>
            <a:r>
              <a:rPr lang="en-US" dirty="0"/>
              <a:t>  at the Core course level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3775" y="1892808"/>
            <a:ext cx="10364452" cy="4526279"/>
          </a:xfrm>
        </p:spPr>
        <p:txBody>
          <a:bodyPr>
            <a:normAutofit/>
          </a:bodyPr>
          <a:lstStyle/>
          <a:p>
            <a:pPr lvl="1"/>
            <a:r>
              <a:rPr lang="en-US" sz="2400" cap="none" dirty="0" smtClean="0">
                <a:solidFill>
                  <a:srgbClr val="00B050"/>
                </a:solidFill>
              </a:rPr>
              <a:t>Where will you determine if they know it? (Mapping outcomes to assignments)</a:t>
            </a:r>
          </a:p>
          <a:p>
            <a:pPr lvl="1"/>
            <a:r>
              <a:rPr lang="en-US" dirty="0" smtClean="0"/>
              <a:t>Core Course assessment plan, </a:t>
            </a:r>
            <a:r>
              <a:rPr lang="en-US" b="1" dirty="0" smtClean="0"/>
              <a:t>section 2:  assessment plan</a:t>
            </a:r>
          </a:p>
          <a:p>
            <a:pPr marL="457200" lvl="1" indent="0">
              <a:buNone/>
            </a:pPr>
            <a:endParaRPr lang="en-US" b="1" u="sng" dirty="0" smtClean="0"/>
          </a:p>
          <a:p>
            <a:pPr lvl="2" algn="ctr">
              <a:buFont typeface="Courier New" panose="02070309020205020404" pitchFamily="49" charset="0"/>
              <a:buChar char="o"/>
            </a:pPr>
            <a:r>
              <a:rPr lang="en-US" dirty="0"/>
              <a:t>the assignment – </a:t>
            </a:r>
            <a:r>
              <a:rPr lang="en-US" u="sng" dirty="0"/>
              <a:t>This is your choice</a:t>
            </a:r>
            <a:r>
              <a:rPr lang="en-US" u="sng" dirty="0" smtClean="0"/>
              <a:t>!!!</a:t>
            </a:r>
            <a:endParaRPr lang="en-US" dirty="0"/>
          </a:p>
          <a:p>
            <a:pPr lvl="2">
              <a:buFont typeface="Courier New" panose="02070309020205020404" pitchFamily="49" charset="0"/>
              <a:buChar char="o"/>
            </a:pPr>
            <a:r>
              <a:rPr lang="en-US" dirty="0"/>
              <a:t>Closed-ended:</a:t>
            </a:r>
          </a:p>
          <a:p>
            <a:pPr lvl="3">
              <a:buFont typeface="Wingdings" panose="05000000000000000000" pitchFamily="2" charset="2"/>
              <a:buChar char="v"/>
            </a:pPr>
            <a:r>
              <a:rPr lang="en-US" dirty="0"/>
              <a:t> exam questions (“marker questions”)</a:t>
            </a:r>
          </a:p>
          <a:p>
            <a:pPr lvl="3">
              <a:buFont typeface="Wingdings" panose="05000000000000000000" pitchFamily="2" charset="2"/>
              <a:buChar char="v"/>
            </a:pPr>
            <a:r>
              <a:rPr lang="en-US" dirty="0"/>
              <a:t>Match the Outcome # to the Exam Question</a:t>
            </a:r>
          </a:p>
          <a:p>
            <a:pPr lvl="3">
              <a:buFont typeface="Wingdings" panose="05000000000000000000" pitchFamily="2" charset="2"/>
              <a:buChar char="v"/>
            </a:pPr>
            <a:r>
              <a:rPr lang="en-US" dirty="0"/>
              <a:t>Select the questions that are evidence that the learning outcome was met</a:t>
            </a:r>
          </a:p>
          <a:p>
            <a:pPr lvl="3">
              <a:buFont typeface="Wingdings" panose="05000000000000000000" pitchFamily="2" charset="2"/>
              <a:buChar char="v"/>
            </a:pPr>
            <a:r>
              <a:rPr lang="en-US" dirty="0"/>
              <a:t>Do not select questions with an “all of the above” response</a:t>
            </a:r>
          </a:p>
          <a:p>
            <a:pPr lvl="3">
              <a:buFont typeface="Wingdings" panose="05000000000000000000" pitchFamily="2" charset="2"/>
              <a:buChar char="v"/>
            </a:pPr>
            <a:r>
              <a:rPr lang="en-US" dirty="0"/>
              <a:t>State the benchmark by which the learning outcome will be expected </a:t>
            </a:r>
            <a:endParaRPr lang="en-US" dirty="0" smtClean="0"/>
          </a:p>
          <a:p>
            <a:pPr lvl="3">
              <a:buFont typeface="Wingdings" panose="05000000000000000000" pitchFamily="2" charset="2"/>
              <a:buChar char="v"/>
            </a:pPr>
            <a:endParaRPr lang="en-US" dirty="0"/>
          </a:p>
          <a:p>
            <a:pPr marL="1371600" lvl="3" indent="0" algn="ctr">
              <a:buNone/>
            </a:pPr>
            <a:r>
              <a:rPr lang="en-US" b="1" dirty="0" smtClean="0"/>
              <a:t>Any questions about section 2 up to this point?</a:t>
            </a:r>
            <a:endParaRPr lang="en-US" b="1" dirty="0"/>
          </a:p>
          <a:p>
            <a:pPr marL="914400" lvl="2" indent="0" algn="ctr">
              <a:buNone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6044095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Why are you here?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>
            <a:normAutofit fontScale="92500" lnSpcReduction="20000"/>
          </a:bodyPr>
          <a:lstStyle/>
          <a:p>
            <a:pPr algn="ctr"/>
            <a:r>
              <a:rPr lang="en-US" dirty="0" smtClean="0"/>
              <a:t>Carl</a:t>
            </a:r>
          </a:p>
          <a:p>
            <a:r>
              <a:rPr lang="en-US" dirty="0" smtClean="0"/>
              <a:t>What is assessment?</a:t>
            </a:r>
          </a:p>
          <a:p>
            <a:r>
              <a:rPr lang="en-US" dirty="0" smtClean="0"/>
              <a:t>Why do Assessment?</a:t>
            </a:r>
          </a:p>
          <a:p>
            <a:pPr algn="ctr"/>
            <a:r>
              <a:rPr lang="en-US" dirty="0" smtClean="0"/>
              <a:t>Marie</a:t>
            </a:r>
          </a:p>
          <a:p>
            <a:r>
              <a:rPr lang="en-US" dirty="0" smtClean="0"/>
              <a:t>Overview of the charge of the undergraduate Core Oversight Committee</a:t>
            </a:r>
          </a:p>
          <a:p>
            <a:r>
              <a:rPr lang="en-US" dirty="0" smtClean="0"/>
              <a:t>2018-2019 is the “year of Element 6 – Natural Science</a:t>
            </a:r>
          </a:p>
          <a:p>
            <a:pPr algn="ctr"/>
            <a:r>
              <a:rPr lang="en-US" dirty="0" smtClean="0"/>
              <a:t>Carl &amp; </a:t>
            </a:r>
            <a:r>
              <a:rPr lang="en-US" dirty="0" err="1" smtClean="0"/>
              <a:t>marie</a:t>
            </a:r>
            <a:endParaRPr lang="en-US" dirty="0" smtClean="0"/>
          </a:p>
          <a:p>
            <a:r>
              <a:rPr lang="en-US" dirty="0" smtClean="0"/>
              <a:t>What exactly do we have to do and by when?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830714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All Things Assessment</a:t>
            </a:r>
            <a:br>
              <a:rPr lang="en-US" dirty="0"/>
            </a:br>
            <a:r>
              <a:rPr lang="en-US" dirty="0"/>
              <a:t>  at the Core course level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3775" y="1892808"/>
            <a:ext cx="10364452" cy="4526279"/>
          </a:xfrm>
        </p:spPr>
        <p:txBody>
          <a:bodyPr>
            <a:normAutofit/>
          </a:bodyPr>
          <a:lstStyle/>
          <a:p>
            <a:pPr lvl="1"/>
            <a:r>
              <a:rPr lang="en-US" sz="2400" cap="none" dirty="0" smtClean="0">
                <a:solidFill>
                  <a:srgbClr val="00B050"/>
                </a:solidFill>
              </a:rPr>
              <a:t>Where will you determine if they know it? (Mapping outcomes to assignments)</a:t>
            </a:r>
          </a:p>
          <a:p>
            <a:pPr lvl="1"/>
            <a:r>
              <a:rPr lang="en-US" dirty="0" smtClean="0"/>
              <a:t>Core Course assessment plan, </a:t>
            </a:r>
            <a:r>
              <a:rPr lang="en-US" b="1" dirty="0" smtClean="0"/>
              <a:t>section 2:  assessment plan</a:t>
            </a:r>
          </a:p>
          <a:p>
            <a:pPr lvl="1"/>
            <a:endParaRPr lang="en-US" b="1" u="sng" dirty="0" smtClean="0"/>
          </a:p>
          <a:p>
            <a:pPr lvl="2" algn="ctr">
              <a:buFont typeface="Courier New" panose="02070309020205020404" pitchFamily="49" charset="0"/>
              <a:buChar char="o"/>
            </a:pPr>
            <a:r>
              <a:rPr lang="en-US" u="sng" dirty="0"/>
              <a:t>Collecting and submitting the student assignment(s</a:t>
            </a:r>
            <a:r>
              <a:rPr lang="en-US" u="sng" dirty="0" smtClean="0"/>
              <a:t>)</a:t>
            </a:r>
          </a:p>
          <a:p>
            <a:pPr lvl="2">
              <a:buFont typeface="Courier New" panose="02070309020205020404" pitchFamily="49" charset="0"/>
              <a:buChar char="o"/>
            </a:pPr>
            <a:r>
              <a:rPr lang="en-US" u="sng" dirty="0" smtClean="0"/>
              <a:t>Open-Ended questions</a:t>
            </a:r>
          </a:p>
          <a:p>
            <a:pPr lvl="3">
              <a:buFont typeface="Wingdings" panose="05000000000000000000" pitchFamily="2" charset="2"/>
              <a:buChar char="v"/>
            </a:pPr>
            <a:r>
              <a:rPr lang="en-US" u="sng" dirty="0" smtClean="0"/>
              <a:t>Downloading to pilot is the best option</a:t>
            </a:r>
          </a:p>
          <a:p>
            <a:pPr lvl="3">
              <a:buFont typeface="Wingdings" panose="05000000000000000000" pitchFamily="2" charset="2"/>
              <a:buChar char="v"/>
            </a:pPr>
            <a:r>
              <a:rPr lang="en-US" u="sng" dirty="0" smtClean="0"/>
              <a:t>Anonymity of the papers can only be done if you ask the students not to put identifying information on the papers – no student name, no professor name, no section name</a:t>
            </a:r>
          </a:p>
          <a:p>
            <a:pPr lvl="3">
              <a:buFont typeface="Wingdings" panose="05000000000000000000" pitchFamily="2" charset="2"/>
              <a:buChar char="v"/>
            </a:pPr>
            <a:r>
              <a:rPr lang="en-US" u="sng" dirty="0" smtClean="0"/>
              <a:t>Otherwise, reviewers will know the identity of the student, professor, and section name – most feasible option</a:t>
            </a:r>
          </a:p>
          <a:p>
            <a:pPr lvl="2">
              <a:buFont typeface="Courier New" panose="02070309020205020404" pitchFamily="49" charset="0"/>
              <a:buChar char="o"/>
            </a:pPr>
            <a:r>
              <a:rPr lang="en-US" u="sng" dirty="0" smtClean="0"/>
              <a:t>Close-ended questions (this option should be added to the plan)</a:t>
            </a:r>
          </a:p>
          <a:p>
            <a:pPr lvl="3">
              <a:buFont typeface="Wingdings" panose="05000000000000000000" pitchFamily="2" charset="2"/>
              <a:buChar char="v"/>
            </a:pPr>
            <a:r>
              <a:rPr lang="en-US" u="sng" dirty="0" smtClean="0"/>
              <a:t>You must have a process for summarizing the data and reporting the outcomes against the benchmark 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2502374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All Things Assessment</a:t>
            </a:r>
            <a:br>
              <a:rPr lang="en-US" dirty="0"/>
            </a:br>
            <a:r>
              <a:rPr lang="en-US" dirty="0"/>
              <a:t>  at the Core course level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3775" y="1892808"/>
            <a:ext cx="10364452" cy="4526279"/>
          </a:xfrm>
        </p:spPr>
        <p:txBody>
          <a:bodyPr>
            <a:normAutofit lnSpcReduction="10000"/>
          </a:bodyPr>
          <a:lstStyle/>
          <a:p>
            <a:pPr lvl="1"/>
            <a:r>
              <a:rPr lang="en-US" sz="2400" cap="none" dirty="0" smtClean="0">
                <a:solidFill>
                  <a:srgbClr val="92D050"/>
                </a:solidFill>
              </a:rPr>
              <a:t>What will you use to measure it consistently across all students? (Developing a rubric, marking test questions) </a:t>
            </a:r>
            <a:r>
              <a:rPr lang="en-US" sz="2400" cap="none" dirty="0" smtClean="0"/>
              <a:t>– </a:t>
            </a:r>
            <a:r>
              <a:rPr lang="en-US" sz="2400" u="sng" cap="none" dirty="0" smtClean="0"/>
              <a:t>This is your choice!!!</a:t>
            </a:r>
          </a:p>
          <a:p>
            <a:pPr lvl="1" algn="ctr"/>
            <a:r>
              <a:rPr lang="en-US" dirty="0" smtClean="0">
                <a:solidFill>
                  <a:srgbClr val="002060"/>
                </a:solidFill>
              </a:rPr>
              <a:t>Rubric selection Options:</a:t>
            </a:r>
          </a:p>
          <a:p>
            <a:pPr lvl="1"/>
            <a:r>
              <a:rPr lang="en-US" dirty="0" smtClean="0">
                <a:solidFill>
                  <a:srgbClr val="002060"/>
                </a:solidFill>
              </a:rPr>
              <a:t>Use a rubric you already use that measures the element 6 outcomes and the IW attribute, if applicable</a:t>
            </a:r>
          </a:p>
          <a:p>
            <a:pPr lvl="1"/>
            <a:r>
              <a:rPr lang="en-US" dirty="0" smtClean="0">
                <a:solidFill>
                  <a:srgbClr val="002060"/>
                </a:solidFill>
              </a:rPr>
              <a:t>Adapt </a:t>
            </a:r>
            <a:r>
              <a:rPr lang="en-US" dirty="0" err="1" smtClean="0">
                <a:solidFill>
                  <a:srgbClr val="002060"/>
                </a:solidFill>
              </a:rPr>
              <a:t>aacu</a:t>
            </a:r>
            <a:r>
              <a:rPr lang="en-US" dirty="0" smtClean="0">
                <a:solidFill>
                  <a:srgbClr val="002060"/>
                </a:solidFill>
              </a:rPr>
              <a:t> rubrics</a:t>
            </a:r>
          </a:p>
          <a:p>
            <a:pPr lvl="2">
              <a:buFont typeface="Wingdings" panose="05000000000000000000" pitchFamily="2" charset="2"/>
              <a:buChar char="v"/>
            </a:pPr>
            <a:r>
              <a:rPr lang="en-US" dirty="0" smtClean="0">
                <a:solidFill>
                  <a:srgbClr val="002060"/>
                </a:solidFill>
              </a:rPr>
              <a:t>Critical thinking</a:t>
            </a:r>
          </a:p>
          <a:p>
            <a:pPr lvl="2">
              <a:buFont typeface="Wingdings" panose="05000000000000000000" pitchFamily="2" charset="2"/>
              <a:buChar char="v"/>
            </a:pPr>
            <a:r>
              <a:rPr lang="en-US" dirty="0" smtClean="0">
                <a:solidFill>
                  <a:srgbClr val="002060"/>
                </a:solidFill>
              </a:rPr>
              <a:t>Inquiry and analysis</a:t>
            </a:r>
          </a:p>
          <a:p>
            <a:pPr lvl="2">
              <a:buFont typeface="Wingdings" panose="05000000000000000000" pitchFamily="2" charset="2"/>
              <a:buChar char="v"/>
            </a:pPr>
            <a:r>
              <a:rPr lang="en-US" dirty="0" smtClean="0">
                <a:solidFill>
                  <a:srgbClr val="002060"/>
                </a:solidFill>
              </a:rPr>
              <a:t>These two overlap, </a:t>
            </a:r>
            <a:r>
              <a:rPr lang="en-US" dirty="0" smtClean="0">
                <a:solidFill>
                  <a:srgbClr val="FFC000"/>
                </a:solidFill>
              </a:rPr>
              <a:t>highlight in yellow the items you want to use</a:t>
            </a:r>
          </a:p>
          <a:p>
            <a:pPr lvl="2">
              <a:buFont typeface="Wingdings" panose="05000000000000000000" pitchFamily="2" charset="2"/>
              <a:buChar char="v"/>
            </a:pPr>
            <a:r>
              <a:rPr lang="en-US" dirty="0" err="1" smtClean="0">
                <a:solidFill>
                  <a:srgbClr val="0070C0"/>
                </a:solidFill>
              </a:rPr>
              <a:t>Iw</a:t>
            </a:r>
            <a:r>
              <a:rPr lang="en-US" dirty="0" smtClean="0">
                <a:solidFill>
                  <a:srgbClr val="0070C0"/>
                </a:solidFill>
              </a:rPr>
              <a:t> rubric</a:t>
            </a:r>
          </a:p>
          <a:p>
            <a:pPr lvl="1"/>
            <a:r>
              <a:rPr lang="en-US" dirty="0" smtClean="0">
                <a:solidFill>
                  <a:srgbClr val="002060"/>
                </a:solidFill>
              </a:rPr>
              <a:t>Select from other rubrics available from watermark</a:t>
            </a:r>
          </a:p>
          <a:p>
            <a:pPr lvl="1"/>
            <a:r>
              <a:rPr lang="en-US" dirty="0" smtClean="0">
                <a:solidFill>
                  <a:srgbClr val="002060"/>
                </a:solidFill>
              </a:rPr>
              <a:t>Select from other reliable and valid rubrics </a:t>
            </a:r>
            <a:endParaRPr lang="en-US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55471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All Things Assessment</a:t>
            </a:r>
            <a:br>
              <a:rPr lang="en-US" dirty="0"/>
            </a:br>
            <a:r>
              <a:rPr lang="en-US" dirty="0"/>
              <a:t>  at the Core course level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3775" y="1892808"/>
            <a:ext cx="10364452" cy="4526279"/>
          </a:xfrm>
        </p:spPr>
        <p:txBody>
          <a:bodyPr>
            <a:normAutofit/>
          </a:bodyPr>
          <a:lstStyle/>
          <a:p>
            <a:pPr lvl="1"/>
            <a:r>
              <a:rPr lang="en-US" sz="2400" cap="none" dirty="0" smtClean="0">
                <a:solidFill>
                  <a:srgbClr val="92D050"/>
                </a:solidFill>
              </a:rPr>
              <a:t>What will you use to measure it consistently across all students? (Developing a rubric, marking test questions) </a:t>
            </a:r>
            <a:r>
              <a:rPr lang="en-US" sz="2400" cap="none" dirty="0" smtClean="0"/>
              <a:t>– </a:t>
            </a:r>
            <a:r>
              <a:rPr lang="en-US" sz="2400" u="sng" cap="none" dirty="0" smtClean="0"/>
              <a:t>This is your choice!!!</a:t>
            </a:r>
          </a:p>
          <a:p>
            <a:pPr lvl="1" algn="ctr"/>
            <a:r>
              <a:rPr lang="en-US" dirty="0" smtClean="0">
                <a:solidFill>
                  <a:srgbClr val="002060"/>
                </a:solidFill>
              </a:rPr>
              <a:t>Rubric selection Options:</a:t>
            </a:r>
          </a:p>
          <a:p>
            <a:pPr lvl="1"/>
            <a:r>
              <a:rPr lang="en-US" dirty="0" smtClean="0">
                <a:solidFill>
                  <a:srgbClr val="002060"/>
                </a:solidFill>
              </a:rPr>
              <a:t>If you are using forced choice exam question only, </a:t>
            </a:r>
            <a:r>
              <a:rPr lang="en-US" u="sng" dirty="0" smtClean="0">
                <a:solidFill>
                  <a:srgbClr val="002060"/>
                </a:solidFill>
              </a:rPr>
              <a:t>you will not have a rubric</a:t>
            </a:r>
            <a:r>
              <a:rPr lang="en-US" dirty="0" smtClean="0">
                <a:solidFill>
                  <a:srgbClr val="002060"/>
                </a:solidFill>
              </a:rPr>
              <a:t>!!</a:t>
            </a:r>
          </a:p>
          <a:p>
            <a:pPr lvl="1"/>
            <a:r>
              <a:rPr lang="en-US" dirty="0" smtClean="0">
                <a:solidFill>
                  <a:srgbClr val="002060"/>
                </a:solidFill>
              </a:rPr>
              <a:t>The grid at the bottom is the rating grid by the Core Oversight Committee</a:t>
            </a:r>
          </a:p>
          <a:p>
            <a:pPr lvl="1"/>
            <a:endParaRPr lang="en-US" dirty="0">
              <a:solidFill>
                <a:srgbClr val="002060"/>
              </a:solidFill>
            </a:endParaRPr>
          </a:p>
          <a:p>
            <a:pPr lvl="1" algn="ctr"/>
            <a:r>
              <a:rPr lang="en-US" dirty="0" smtClean="0">
                <a:solidFill>
                  <a:srgbClr val="002060"/>
                </a:solidFill>
              </a:rPr>
              <a:t>Questions about filling out the plan?</a:t>
            </a:r>
          </a:p>
          <a:p>
            <a:pPr marL="457200" lvl="1" indent="0">
              <a:buNone/>
            </a:pPr>
            <a:endParaRPr lang="en-US" dirty="0">
              <a:solidFill>
                <a:srgbClr val="002060"/>
              </a:solidFill>
            </a:endParaRPr>
          </a:p>
          <a:p>
            <a:pPr marL="457200" lvl="1" indent="0">
              <a:buNone/>
            </a:pPr>
            <a:endParaRPr lang="en-US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62994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All Things Assessment  (at the course level)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3775" y="1892808"/>
            <a:ext cx="10364452" cy="4526279"/>
          </a:xfrm>
        </p:spPr>
        <p:txBody>
          <a:bodyPr>
            <a:normAutofit/>
          </a:bodyPr>
          <a:lstStyle/>
          <a:p>
            <a:pPr marL="457200" lvl="1" indent="0" algn="ctr">
              <a:buNone/>
            </a:pPr>
            <a:r>
              <a:rPr lang="en-US" sz="2400" cap="none" dirty="0" smtClean="0">
                <a:solidFill>
                  <a:srgbClr val="00B050"/>
                </a:solidFill>
              </a:rPr>
              <a:t>THE ASSESSMENT LOOP</a:t>
            </a:r>
          </a:p>
          <a:p>
            <a:pPr lvl="1"/>
            <a:r>
              <a:rPr lang="en-US" sz="2400" cap="none" dirty="0" smtClean="0">
                <a:solidFill>
                  <a:srgbClr val="00B050"/>
                </a:solidFill>
              </a:rPr>
              <a:t>When will you measure it?</a:t>
            </a:r>
          </a:p>
          <a:p>
            <a:pPr lvl="2"/>
            <a:r>
              <a:rPr lang="en-US" sz="2200" cap="none" dirty="0" smtClean="0"/>
              <a:t>2018-2019</a:t>
            </a:r>
          </a:p>
          <a:p>
            <a:pPr lvl="1"/>
            <a:r>
              <a:rPr lang="en-US" sz="2400" cap="none" dirty="0" smtClean="0">
                <a:solidFill>
                  <a:srgbClr val="00B050"/>
                </a:solidFill>
              </a:rPr>
              <a:t>Using the data to make changes to help students learn</a:t>
            </a:r>
            <a:r>
              <a:rPr lang="en-US" sz="2400" cap="none" dirty="0" smtClean="0"/>
              <a:t>.</a:t>
            </a:r>
          </a:p>
          <a:p>
            <a:pPr lvl="2"/>
            <a:r>
              <a:rPr lang="en-US" sz="2200" cap="none" dirty="0" smtClean="0"/>
              <a:t>Data results should be available during the Summer 2019</a:t>
            </a:r>
          </a:p>
          <a:p>
            <a:pPr lvl="2"/>
            <a:r>
              <a:rPr lang="en-US" sz="2200" cap="none" dirty="0" smtClean="0"/>
              <a:t>Use results to write and submit report to the UCRC during Fall 2019</a:t>
            </a:r>
          </a:p>
          <a:p>
            <a:pPr lvl="1"/>
            <a:r>
              <a:rPr lang="en-US" sz="2400" cap="none" dirty="0" smtClean="0">
                <a:solidFill>
                  <a:srgbClr val="00B050"/>
                </a:solidFill>
              </a:rPr>
              <a:t>Measuring again.</a:t>
            </a:r>
          </a:p>
          <a:p>
            <a:pPr lvl="1"/>
            <a:r>
              <a:rPr lang="en-US" sz="2400" cap="none" dirty="0" smtClean="0">
                <a:solidFill>
                  <a:srgbClr val="00B050"/>
                </a:solidFill>
              </a:rPr>
              <a:t>Mapping to the program outcomes so students are learning what they need to be successful.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214463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CORE ASSESSMENT PLAN TIMELINE - MARIE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/>
              <a:t>trust the assessment template</a:t>
            </a:r>
          </a:p>
          <a:p>
            <a:r>
              <a:rPr lang="en-US" dirty="0"/>
              <a:t>staying on schedule: </a:t>
            </a:r>
          </a:p>
          <a:p>
            <a:pPr lvl="1"/>
            <a:r>
              <a:rPr lang="en-US" sz="2100" dirty="0"/>
              <a:t>plan submission by </a:t>
            </a:r>
            <a:r>
              <a:rPr lang="en-US" sz="2100" dirty="0" err="1"/>
              <a:t>april</a:t>
            </a:r>
            <a:r>
              <a:rPr lang="en-US" sz="2100" dirty="0"/>
              <a:t> 2: pilot, continuous year, core course assessment plan 2018-19</a:t>
            </a:r>
          </a:p>
          <a:p>
            <a:pPr lvl="1"/>
            <a:r>
              <a:rPr lang="en-US" sz="2100" dirty="0"/>
              <a:t>UCRC review of each assessment plan</a:t>
            </a:r>
          </a:p>
          <a:p>
            <a:pPr lvl="1"/>
            <a:r>
              <a:rPr lang="en-US" sz="2100" dirty="0"/>
              <a:t>feedback to each department chair and assessment lead faculty by May 1</a:t>
            </a:r>
          </a:p>
          <a:p>
            <a:pPr lvl="1"/>
            <a:r>
              <a:rPr lang="en-US" sz="2100" dirty="0"/>
              <a:t>implementation during summer or fall 2018 or spring or summer 2019</a:t>
            </a:r>
          </a:p>
          <a:p>
            <a:pPr lvl="1"/>
            <a:r>
              <a:rPr lang="en-US" sz="2100" dirty="0"/>
              <a:t>written report due to UCRC by October 1, 2019</a:t>
            </a:r>
          </a:p>
          <a:p>
            <a:pPr lvl="1"/>
            <a:r>
              <a:rPr lang="en-US" sz="2100" dirty="0" err="1"/>
              <a:t>ucrc</a:t>
            </a:r>
            <a:r>
              <a:rPr lang="en-US" sz="2100" dirty="0"/>
              <a:t> reviews reports and submits summary with recommendations to department and faculty senate</a:t>
            </a:r>
          </a:p>
        </p:txBody>
      </p:sp>
    </p:spTree>
    <p:extLst>
      <p:ext uri="{BB962C8B-B14F-4D97-AF65-F5344CB8AC3E}">
        <p14:creationId xmlns:p14="http://schemas.microsoft.com/office/powerpoint/2010/main" val="3152676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19937"/>
            <a:ext cx="10364451" cy="1596177"/>
          </a:xfrm>
        </p:spPr>
        <p:txBody>
          <a:bodyPr/>
          <a:lstStyle/>
          <a:p>
            <a:r>
              <a:rPr lang="en-US" dirty="0" smtClean="0"/>
              <a:t>The Help Team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625" y="1653103"/>
            <a:ext cx="10515600" cy="4710472"/>
          </a:xfrm>
        </p:spPr>
        <p:txBody>
          <a:bodyPr/>
          <a:lstStyle/>
          <a:p>
            <a:pPr lvl="1">
              <a:spcBef>
                <a:spcPts val="0"/>
              </a:spcBef>
            </a:pPr>
            <a:r>
              <a:rPr lang="en-US" dirty="0" smtClean="0">
                <a:ea typeface="Times New Roman" panose="02020603050405020304" pitchFamily="18" charset="0"/>
              </a:rPr>
              <a:t>Marie Hertzler – committee chair</a:t>
            </a:r>
          </a:p>
          <a:p>
            <a:pPr lvl="2"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en-US" dirty="0" smtClean="0">
                <a:ea typeface="Times New Roman" panose="02020603050405020304" pitchFamily="18" charset="0"/>
              </a:rPr>
              <a:t>MH231</a:t>
            </a:r>
          </a:p>
          <a:p>
            <a:pPr lvl="2"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en-US" dirty="0" smtClean="0">
                <a:ea typeface="Times New Roman" panose="02020603050405020304" pitchFamily="18" charset="0"/>
              </a:rPr>
              <a:t>Ext. 2641</a:t>
            </a:r>
          </a:p>
          <a:p>
            <a:pPr lvl="2"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en-US" dirty="0" smtClean="0">
                <a:ea typeface="Times New Roman" panose="02020603050405020304" pitchFamily="18" charset="0"/>
                <a:hlinkClick r:id="rId2"/>
              </a:rPr>
              <a:t>Marie.Hertzler@wright.edu</a:t>
            </a:r>
            <a:r>
              <a:rPr lang="en-US" dirty="0" smtClean="0">
                <a:ea typeface="Times New Roman" panose="02020603050405020304" pitchFamily="18" charset="0"/>
              </a:rPr>
              <a:t> </a:t>
            </a:r>
          </a:p>
          <a:p>
            <a:pPr lvl="1">
              <a:spcBef>
                <a:spcPts val="0"/>
              </a:spcBef>
            </a:pPr>
            <a:endParaRPr lang="en-US" dirty="0"/>
          </a:p>
          <a:p>
            <a:pPr lvl="1">
              <a:spcBef>
                <a:spcPts val="0"/>
              </a:spcBef>
            </a:pPr>
            <a:r>
              <a:rPr lang="en-US" dirty="0" smtClean="0"/>
              <a:t>Will Romine – COSM representative to the committee</a:t>
            </a:r>
            <a:endParaRPr lang="en-US" dirty="0"/>
          </a:p>
          <a:p>
            <a:pPr lvl="2"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en-US" dirty="0" smtClean="0">
                <a:ea typeface="Times New Roman" panose="02020603050405020304" pitchFamily="18" charset="0"/>
              </a:rPr>
              <a:t>BS221B</a:t>
            </a:r>
          </a:p>
          <a:p>
            <a:pPr lvl="2"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en-US" dirty="0" smtClean="0">
                <a:ea typeface="Times New Roman" panose="02020603050405020304" pitchFamily="18" charset="0"/>
              </a:rPr>
              <a:t>Ext. 3422</a:t>
            </a:r>
          </a:p>
          <a:p>
            <a:pPr lvl="2"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en-US" dirty="0" smtClean="0">
                <a:ea typeface="Times New Roman" panose="02020603050405020304" pitchFamily="18" charset="0"/>
                <a:hlinkClick r:id="rId3"/>
              </a:rPr>
              <a:t>William.romine@wright.edu</a:t>
            </a:r>
            <a:endParaRPr lang="en-US" dirty="0" smtClean="0">
              <a:ea typeface="Times New Roman" panose="02020603050405020304" pitchFamily="18" charset="0"/>
            </a:endParaRPr>
          </a:p>
          <a:p>
            <a:pPr marL="914400" lvl="2" indent="0">
              <a:spcBef>
                <a:spcPts val="0"/>
              </a:spcBef>
              <a:buNone/>
            </a:pPr>
            <a:endParaRPr lang="en-US" dirty="0" smtClean="0">
              <a:ea typeface="Times New Roman" panose="02020603050405020304" pitchFamily="18" charset="0"/>
            </a:endParaRPr>
          </a:p>
          <a:p>
            <a:pPr lvl="1">
              <a:spcBef>
                <a:spcPts val="0"/>
              </a:spcBef>
            </a:pPr>
            <a:r>
              <a:rPr lang="en-US" dirty="0" smtClean="0">
                <a:ea typeface="Times New Roman" panose="02020603050405020304" pitchFamily="18" charset="0"/>
              </a:rPr>
              <a:t>Carl Brun – Core coordinator </a:t>
            </a:r>
            <a:endParaRPr lang="en-US" dirty="0" smtClean="0">
              <a:effectLst/>
            </a:endParaRPr>
          </a:p>
          <a:p>
            <a:pPr lvl="2">
              <a:spcBef>
                <a:spcPts val="0"/>
              </a:spcBef>
              <a:buFont typeface="Wingdings" panose="05000000000000000000" pitchFamily="2" charset="2"/>
              <a:buChar char=""/>
            </a:pPr>
            <a:r>
              <a:rPr lang="en-US" dirty="0" smtClean="0">
                <a:ea typeface="Times New Roman" panose="02020603050405020304" pitchFamily="18" charset="0"/>
              </a:rPr>
              <a:t>UH280A</a:t>
            </a:r>
          </a:p>
          <a:p>
            <a:pPr lvl="2">
              <a:spcBef>
                <a:spcPts val="0"/>
              </a:spcBef>
              <a:buFont typeface="Wingdings" panose="05000000000000000000" pitchFamily="2" charset="2"/>
              <a:buChar char=""/>
            </a:pPr>
            <a:r>
              <a:rPr lang="en-US" dirty="0" smtClean="0">
                <a:ea typeface="Times New Roman" panose="02020603050405020304" pitchFamily="18" charset="0"/>
              </a:rPr>
              <a:t>Ext. 2155</a:t>
            </a:r>
            <a:endParaRPr lang="en-US" dirty="0"/>
          </a:p>
          <a:p>
            <a:pPr lvl="2">
              <a:spcBef>
                <a:spcPts val="0"/>
              </a:spcBef>
              <a:buFont typeface="Wingdings" panose="05000000000000000000" pitchFamily="2" charset="2"/>
              <a:buChar char=""/>
            </a:pPr>
            <a:r>
              <a:rPr lang="en-US" dirty="0" smtClean="0">
                <a:ea typeface="Times New Roman" panose="02020603050405020304" pitchFamily="18" charset="0"/>
                <a:hlinkClick r:id="rId4"/>
              </a:rPr>
              <a:t>Carl.brun@wright.edu</a:t>
            </a:r>
            <a:r>
              <a:rPr lang="en-US" dirty="0" smtClean="0">
                <a:ea typeface="Times New Roman" panose="02020603050405020304" pitchFamily="18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156183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WE MADE IT!</a:t>
            </a:r>
            <a:endParaRPr lang="en-US" dirty="0"/>
          </a:p>
        </p:txBody>
      </p:sp>
      <p:pic>
        <p:nvPicPr>
          <p:cNvPr id="3074" name="Picture 2" descr="Image resul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5" y="-1309688"/>
            <a:ext cx="3333750" cy="2743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RSFmUPs-41U"/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3810000" y="2792413"/>
            <a:ext cx="4572000" cy="2571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00406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Why are you here?</a:t>
            </a:r>
            <a:endParaRPr lang="en-US" dirty="0"/>
          </a:p>
        </p:txBody>
      </p:sp>
      <p:pic>
        <p:nvPicPr>
          <p:cNvPr id="5" name="s8dlKOgIO44"/>
          <p:cNvPicPr>
            <a:picLocks noGrp="1" noRot="1" noChangeAspect="1"/>
          </p:cNvPicPr>
          <p:nvPr>
            <p:ph sz="quarter" idx="13"/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3810000" y="2792413"/>
            <a:ext cx="4572000" cy="2571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57182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158525"/>
          </a:xfrm>
        </p:spPr>
        <p:txBody>
          <a:bodyPr/>
          <a:lstStyle/>
          <a:p>
            <a:r>
              <a:rPr lang="en-US" dirty="0" smtClean="0"/>
              <a:t>Because we have to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087592"/>
            <a:ext cx="10363826" cy="3703607"/>
          </a:xfrm>
        </p:spPr>
        <p:txBody>
          <a:bodyPr/>
          <a:lstStyle/>
          <a:p>
            <a:r>
              <a:rPr lang="en-US" dirty="0" smtClean="0"/>
              <a:t>HLC requires assessment of all academic programs</a:t>
            </a:r>
          </a:p>
          <a:p>
            <a:r>
              <a:rPr lang="en-US" dirty="0" smtClean="0"/>
              <a:t>Negative consequences of higher education push for assessment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dirty="0" smtClean="0">
                <a:hlinkClick r:id="rId2" action="ppaction://hlinkfile"/>
              </a:rPr>
              <a:t>An Insider’s Take on Assessment_ It May Be Worse Than You Thought - The Chronicle of Higher Education.html</a:t>
            </a:r>
            <a:endParaRPr lang="en-US" dirty="0" smtClean="0"/>
          </a:p>
          <a:p>
            <a:pPr lvl="1">
              <a:buFont typeface="Courier New" panose="02070309020205020404" pitchFamily="49" charset="0"/>
              <a:buChar char="o"/>
            </a:pPr>
            <a:r>
              <a:rPr lang="en-US" dirty="0">
                <a:hlinkClick r:id="rId3"/>
              </a:rPr>
              <a:t>http://</a:t>
            </a:r>
            <a:r>
              <a:rPr lang="en-US" dirty="0" smtClean="0">
                <a:hlinkClick r:id="rId3"/>
              </a:rPr>
              <a:t>c.ymcdn.com/sites/www.aalhe.org/resource/resmgr/docs/Int/AAHLE_Fall_2017_Intersection.pdf</a:t>
            </a:r>
            <a:r>
              <a:rPr lang="en-US" dirty="0" smtClean="0"/>
              <a:t> “A Guide for the Perplexed” by David Eubanks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dirty="0" smtClean="0"/>
              <a:t>Pressure to assess has led to conclusions from small sample sizes, methods that are not valid or reliable; “Common Sense” conclusions can create more inaccuracies</a:t>
            </a:r>
          </a:p>
          <a:p>
            <a:pPr lvl="0">
              <a:buClr>
                <a:prstClr val="black"/>
              </a:buClr>
            </a:pPr>
            <a:r>
              <a:rPr lang="en-US" dirty="0" smtClean="0">
                <a:solidFill>
                  <a:prstClr val="black"/>
                </a:solidFill>
              </a:rPr>
              <a:t>My experiences are that The </a:t>
            </a:r>
            <a:r>
              <a:rPr lang="en-US" dirty="0">
                <a:solidFill>
                  <a:prstClr val="black"/>
                </a:solidFill>
              </a:rPr>
              <a:t>“trying” has led to positive changes</a:t>
            </a:r>
          </a:p>
          <a:p>
            <a:pPr marL="457200" lvl="1" indent="0">
              <a:buNone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1340552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Assessment and me – Carl’s Story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Evaluation of social work programs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i="1" dirty="0" smtClean="0"/>
              <a:t>A Practical guide to evaluation (2005, 2014)</a:t>
            </a:r>
            <a:endParaRPr lang="en-US" dirty="0" smtClean="0"/>
          </a:p>
          <a:p>
            <a:r>
              <a:rPr lang="en-US" dirty="0" smtClean="0"/>
              <a:t>Required of social work accrediting body</a:t>
            </a:r>
          </a:p>
          <a:p>
            <a:r>
              <a:rPr lang="en-US" dirty="0" smtClean="0"/>
              <a:t>WSU has tried multiple ways to assess all academic programs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dirty="0" smtClean="0"/>
              <a:t>Bill </a:t>
            </a:r>
            <a:r>
              <a:rPr lang="en-US" dirty="0" err="1" smtClean="0"/>
              <a:t>Rickert</a:t>
            </a:r>
            <a:r>
              <a:rPr lang="en-US" dirty="0" smtClean="0"/>
              <a:t>, Joe law, Renee Aitken</a:t>
            </a:r>
          </a:p>
          <a:p>
            <a:r>
              <a:rPr lang="en-US" dirty="0"/>
              <a:t>WSU has tried multiple ways to assess all </a:t>
            </a:r>
            <a:r>
              <a:rPr lang="en-US" dirty="0" smtClean="0"/>
              <a:t>Core</a:t>
            </a:r>
            <a:endParaRPr lang="en-US" dirty="0"/>
          </a:p>
          <a:p>
            <a:pPr lvl="1">
              <a:buFont typeface="Courier New" panose="02070309020205020404" pitchFamily="49" charset="0"/>
              <a:buChar char="o"/>
            </a:pPr>
            <a:r>
              <a:rPr lang="en-US" dirty="0" smtClean="0"/>
              <a:t>Lily Howard, Herb Dregalla, Joe Law, and now Me</a:t>
            </a:r>
          </a:p>
          <a:p>
            <a:pPr marL="457200" lvl="1" indent="0">
              <a:buNone/>
            </a:pPr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780774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Assessment and me – Marie’s and </a:t>
            </a:r>
            <a:r>
              <a:rPr lang="en-US" dirty="0" err="1" smtClean="0"/>
              <a:t>ucrc’s</a:t>
            </a:r>
            <a:r>
              <a:rPr lang="en-US" dirty="0" smtClean="0"/>
              <a:t> Story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pPr marL="457200" lvl="1" indent="0">
              <a:buNone/>
            </a:pPr>
            <a:endParaRPr lang="en-US" dirty="0" smtClean="0"/>
          </a:p>
          <a:p>
            <a:r>
              <a:rPr lang="en-US" dirty="0"/>
              <a:t>mandate from Faculty senate to oversee </a:t>
            </a:r>
            <a:r>
              <a:rPr lang="en-US" dirty="0" err="1"/>
              <a:t>wsu</a:t>
            </a:r>
            <a:r>
              <a:rPr lang="en-US" dirty="0"/>
              <a:t> core courses</a:t>
            </a:r>
          </a:p>
          <a:p>
            <a:r>
              <a:rPr lang="en-US" dirty="0"/>
              <a:t>Learning Outcomes and Attributes (IW, SRV/SRVI, MC)</a:t>
            </a:r>
          </a:p>
          <a:p>
            <a:r>
              <a:rPr lang="en-US" dirty="0"/>
              <a:t>six-year cycle; one element each year; 10 to 30 courses</a:t>
            </a:r>
          </a:p>
          <a:p>
            <a:r>
              <a:rPr lang="en-US" dirty="0"/>
              <a:t>trust the assessment template</a:t>
            </a:r>
          </a:p>
        </p:txBody>
      </p:sp>
    </p:spTree>
    <p:extLst>
      <p:ext uri="{BB962C8B-B14F-4D97-AF65-F5344CB8AC3E}">
        <p14:creationId xmlns:p14="http://schemas.microsoft.com/office/powerpoint/2010/main" val="37449762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Assessment and me – your Story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Each of you are assessment experts</a:t>
            </a:r>
          </a:p>
          <a:p>
            <a:r>
              <a:rPr lang="en-US" dirty="0" smtClean="0"/>
              <a:t>You ask yourself all the time “why are my students getting this” or “Why are they not getting it”?</a:t>
            </a:r>
          </a:p>
          <a:p>
            <a:r>
              <a:rPr lang="en-US" dirty="0" smtClean="0"/>
              <a:t>You’ve participated in HLC required assessment</a:t>
            </a:r>
          </a:p>
          <a:p>
            <a:r>
              <a:rPr lang="en-US" dirty="0" smtClean="0"/>
              <a:t>You may have participated in core assessment in the </a:t>
            </a:r>
            <a:r>
              <a:rPr lang="en-US" dirty="0" err="1" smtClean="0"/>
              <a:t>papst</a:t>
            </a:r>
            <a:endParaRPr lang="en-US" dirty="0" smtClean="0"/>
          </a:p>
          <a:p>
            <a:r>
              <a:rPr lang="en-US" dirty="0" smtClean="0"/>
              <a:t>You may have participated in accreditation in the past</a:t>
            </a:r>
          </a:p>
          <a:p>
            <a:pPr marL="0" indent="0" algn="ctr">
              <a:buNone/>
            </a:pPr>
            <a:r>
              <a:rPr lang="en-US" b="1" dirty="0" smtClean="0"/>
              <a:t>Use that expertise to develop your department’s assessment of Element 6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3816933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Enough of the disclaimers – On with the material</a:t>
            </a:r>
            <a:endParaRPr lang="en-US" dirty="0"/>
          </a:p>
        </p:txBody>
      </p:sp>
      <p:pic>
        <p:nvPicPr>
          <p:cNvPr id="1026" name="Picture 2" descr="Image result for image legal disclaimer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0648" y="2591249"/>
            <a:ext cx="4430704" cy="34242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625378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is Assessment?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3776" y="2189666"/>
            <a:ext cx="7406846" cy="959246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n-US" sz="3000" b="1" cap="none" dirty="0" smtClean="0"/>
              <a:t>Grading</a:t>
            </a:r>
            <a:r>
              <a:rPr lang="en-US" sz="3000" cap="none" dirty="0" smtClean="0"/>
              <a:t> is used to evaluate </a:t>
            </a:r>
            <a:r>
              <a:rPr lang="en-US" sz="3000" i="1" cap="none" dirty="0" smtClean="0"/>
              <a:t>individual student </a:t>
            </a:r>
            <a:r>
              <a:rPr lang="en-US" sz="3000" cap="none" dirty="0" smtClean="0"/>
              <a:t>learning </a:t>
            </a:r>
            <a:r>
              <a:rPr lang="en-US" sz="3500" cap="none" dirty="0" smtClean="0"/>
              <a:t>and</a:t>
            </a:r>
            <a:r>
              <a:rPr lang="en-US" sz="3000" cap="none" dirty="0" smtClean="0"/>
              <a:t> performance</a:t>
            </a:r>
            <a:r>
              <a:rPr lang="en-US" sz="3000" dirty="0" smtClean="0"/>
              <a:t>. </a:t>
            </a:r>
          </a:p>
          <a:p>
            <a:endParaRPr lang="en-US" dirty="0"/>
          </a:p>
        </p:txBody>
      </p:sp>
      <p:pic>
        <p:nvPicPr>
          <p:cNvPr id="7" name="Picture 6" descr="The Academy of Excellence - Math- Classroom Rules and ...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51789" y="1500581"/>
            <a:ext cx="2826437" cy="2287648"/>
          </a:xfrm>
          <a:prstGeom prst="rect">
            <a:avLst/>
          </a:prstGeom>
        </p:spPr>
      </p:pic>
      <p:pic>
        <p:nvPicPr>
          <p:cNvPr id="8" name="Picture 7" descr="Does &lt;strong&gt;assessment&lt;/strong&gt; drive learning?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3600" y="4354406"/>
            <a:ext cx="3888381" cy="2333029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4489704" y="4154546"/>
            <a:ext cx="6788522" cy="26161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Assessment</a:t>
            </a:r>
            <a:r>
              <a:rPr lang="en-US" sz="2400" dirty="0" smtClean="0"/>
              <a:t> is used to evaluate </a:t>
            </a:r>
            <a:r>
              <a:rPr lang="en-US" sz="2400" i="1" dirty="0" smtClean="0"/>
              <a:t>many students </a:t>
            </a:r>
            <a:r>
              <a:rPr lang="en-US" sz="2400" dirty="0" smtClean="0"/>
              <a:t>against a learning outcome. </a:t>
            </a:r>
          </a:p>
          <a:p>
            <a:r>
              <a:rPr lang="en-US" sz="2400" dirty="0" smtClean="0"/>
              <a:t>Assessment goes beyond grading by systematically examining patterns of student learning across courses and programs and using this information to improve educational practices.</a:t>
            </a:r>
          </a:p>
          <a:p>
            <a:endParaRPr lang="en-US" sz="2000" cap="all" dirty="0"/>
          </a:p>
        </p:txBody>
      </p:sp>
    </p:spTree>
    <p:extLst>
      <p:ext uri="{BB962C8B-B14F-4D97-AF65-F5344CB8AC3E}">
        <p14:creationId xmlns:p14="http://schemas.microsoft.com/office/powerpoint/2010/main" val="34584769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</p:bldLst>
  </p:timing>
</p:sld>
</file>

<file path=ppt/theme/theme1.xml><?xml version="1.0" encoding="utf-8"?>
<a:theme xmlns:a="http://schemas.openxmlformats.org/drawingml/2006/main" name="Droplet">
  <a:themeElements>
    <a:clrScheme name="Droplet">
      <a:dk1>
        <a:sysClr val="windowText" lastClr="000000"/>
      </a:dk1>
      <a:lt1>
        <a:sysClr val="window" lastClr="FFFFFF"/>
      </a:lt1>
      <a:dk2>
        <a:srgbClr val="355071"/>
      </a:dk2>
      <a:lt2>
        <a:srgbClr val="AABED7"/>
      </a:lt2>
      <a:accent1>
        <a:srgbClr val="2FA3EE"/>
      </a:accent1>
      <a:accent2>
        <a:srgbClr val="4BCAAD"/>
      </a:accent2>
      <a:accent3>
        <a:srgbClr val="86C157"/>
      </a:accent3>
      <a:accent4>
        <a:srgbClr val="D99C3F"/>
      </a:accent4>
      <a:accent5>
        <a:srgbClr val="CE6633"/>
      </a:accent5>
      <a:accent6>
        <a:srgbClr val="A35DD1"/>
      </a:accent6>
      <a:hlink>
        <a:srgbClr val="56BCFE"/>
      </a:hlink>
      <a:folHlink>
        <a:srgbClr val="97C5E3"/>
      </a:folHlink>
    </a:clrScheme>
    <a:fontScheme name="Droplet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roplet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00000"/>
                <a:lumMod val="108000"/>
              </a:schemeClr>
            </a:gs>
            <a:gs pos="50000">
              <a:schemeClr val="phClr">
                <a:tint val="98000"/>
                <a:shade val="100000"/>
                <a:satMod val="100000"/>
                <a:lumMod val="100000"/>
              </a:schemeClr>
            </a:gs>
            <a:gs pos="100000">
              <a:schemeClr val="phClr">
                <a:shade val="72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</a:effectStyle>
        <a:effectStyle>
          <a:effectLst>
            <a:outerShdw blurRad="63500" dist="25400" dir="5400000" algn="ctr" rotWithShape="0">
              <a:srgbClr val="000000">
                <a:alpha val="69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200000"/>
            </a:lightRig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4000"/>
                <a:shade val="100000"/>
                <a:hueMod val="130000"/>
                <a:satMod val="150000"/>
                <a:lumMod val="112000"/>
              </a:schemeClr>
            </a:gs>
            <a:gs pos="100000">
              <a:schemeClr val="phClr">
                <a:shade val="92000"/>
                <a:satMod val="140000"/>
                <a:lumMod val="11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roplet" id="{8984A317-299A-4E50-B45D-BFC9EDE2337A}" vid="{A633B6A3-9E7F-4C10-9C98-2517A3134361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TM04033925[[fn=Droplet]]</Template>
  <TotalTime>512</TotalTime>
  <Words>1685</Words>
  <Application>Microsoft Office PowerPoint</Application>
  <PresentationFormat>Widescreen</PresentationFormat>
  <Paragraphs>196</Paragraphs>
  <Slides>26</Slides>
  <Notes>0</Notes>
  <HiddenSlides>0</HiddenSlides>
  <MMClips>2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32" baseType="lpstr">
      <vt:lpstr>Arial</vt:lpstr>
      <vt:lpstr>Courier New</vt:lpstr>
      <vt:lpstr>Times New Roman</vt:lpstr>
      <vt:lpstr>Tw Cen MT</vt:lpstr>
      <vt:lpstr>Wingdings</vt:lpstr>
      <vt:lpstr>Droplet</vt:lpstr>
      <vt:lpstr>HOW DO WE KNOW OUR STUDENTS ARE LEARNING?</vt:lpstr>
      <vt:lpstr>Why are you here?</vt:lpstr>
      <vt:lpstr>Why are you here?</vt:lpstr>
      <vt:lpstr>Because we have to</vt:lpstr>
      <vt:lpstr>Assessment and me – Carl’s Story</vt:lpstr>
      <vt:lpstr>Assessment and me – Marie’s and ucrc’s Story</vt:lpstr>
      <vt:lpstr>Assessment and me – your Story</vt:lpstr>
      <vt:lpstr>Enough of the disclaimers – On with the material</vt:lpstr>
      <vt:lpstr>What is Assessment?</vt:lpstr>
      <vt:lpstr>What Assessment Is Not</vt:lpstr>
      <vt:lpstr>PowerPoint Presentation</vt:lpstr>
      <vt:lpstr>Why a Formal Assessment Process for Core?</vt:lpstr>
      <vt:lpstr>All Things Assessment  (at the course level)</vt:lpstr>
      <vt:lpstr>All Things Assessment   at the Core course level</vt:lpstr>
      <vt:lpstr>Core element 6 outcomes</vt:lpstr>
      <vt:lpstr>All Things Assessment   at the Core course level</vt:lpstr>
      <vt:lpstr>All Things Assessment   at the Core course level</vt:lpstr>
      <vt:lpstr>All Things Assessment   at the Core course level</vt:lpstr>
      <vt:lpstr>All Things Assessment   at the Core course level</vt:lpstr>
      <vt:lpstr>All Things Assessment   at the Core course level</vt:lpstr>
      <vt:lpstr>All Things Assessment   at the Core course level</vt:lpstr>
      <vt:lpstr>All Things Assessment   at the Core course level</vt:lpstr>
      <vt:lpstr>All Things Assessment  (at the course level)</vt:lpstr>
      <vt:lpstr>CORE ASSESSMENT PLAN TIMELINE - MARIE</vt:lpstr>
      <vt:lpstr>The Help Team</vt:lpstr>
      <vt:lpstr>WE MADE IT!</vt:lpstr>
    </vt:vector>
  </TitlesOfParts>
  <Company>Wright State University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HOW DO WE KNOW OUR STUDENTS ARE LEARNING?</dc:title>
  <dc:creator>Renee Aitken</dc:creator>
  <cp:lastModifiedBy>WSUadm</cp:lastModifiedBy>
  <cp:revision>43</cp:revision>
  <dcterms:created xsi:type="dcterms:W3CDTF">2017-09-27T14:35:28Z</dcterms:created>
  <dcterms:modified xsi:type="dcterms:W3CDTF">2018-02-22T14:47:58Z</dcterms:modified>
</cp:coreProperties>
</file>