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4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5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6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6" r:id="rId1"/>
    <p:sldMasterId id="2147483664" r:id="rId2"/>
    <p:sldMasterId id="2147483672" r:id="rId3"/>
    <p:sldMasterId id="2147483680" r:id="rId4"/>
    <p:sldMasterId id="2147483736" r:id="rId5"/>
    <p:sldMasterId id="2147483688" r:id="rId6"/>
    <p:sldMasterId id="2147483713" r:id="rId7"/>
  </p:sldMasterIdLst>
  <p:notesMasterIdLst>
    <p:notesMasterId r:id="rId17"/>
  </p:notesMasterIdLst>
  <p:sldIdLst>
    <p:sldId id="267" r:id="rId8"/>
    <p:sldId id="277" r:id="rId9"/>
    <p:sldId id="306" r:id="rId10"/>
    <p:sldId id="305" r:id="rId11"/>
    <p:sldId id="311" r:id="rId12"/>
    <p:sldId id="275" r:id="rId13"/>
    <p:sldId id="312" r:id="rId14"/>
    <p:sldId id="309" r:id="rId15"/>
    <p:sldId id="313" r:id="rId16"/>
  </p:sldIdLst>
  <p:sldSz cx="9144000" cy="6858000" type="screen4x3"/>
  <p:notesSz cx="6858000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D9E52"/>
    <a:srgbClr val="02693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45" autoAdjust="0"/>
    <p:restoredTop sz="92277" autoAdjust="0"/>
  </p:normalViewPr>
  <p:slideViewPr>
    <p:cSldViewPr snapToGrid="0" snapToObjects="1">
      <p:cViewPr varScale="1">
        <p:scale>
          <a:sx n="120" d="100"/>
          <a:sy n="120" d="100"/>
        </p:scale>
        <p:origin x="2008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2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Master" Target="slideMasters/slideMaster6.xml"/><Relationship Id="rId7" Type="http://schemas.openxmlformats.org/officeDocument/2006/relationships/slideMaster" Target="slideMasters/slideMaster7.xml"/><Relationship Id="rId8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3316F3-BB61-7443-837E-E2DE791A09F3}" type="datetimeFigureOut">
              <a:rPr lang="en-US" smtClean="0"/>
              <a:t>1/22/18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50963" y="1154113"/>
            <a:ext cx="4156075" cy="31178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45000"/>
            <a:ext cx="5486400" cy="36369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525"/>
            <a:ext cx="29718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772525"/>
            <a:ext cx="2971800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8ED364-D814-DE45-9F80-32307F3351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8411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ED364-D814-DE45-9F80-32307F33518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0290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8ED364-D814-DE45-9F80-32307F33518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995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501517"/>
            <a:ext cx="8229600" cy="14700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25729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12D24543-DE0D-2249-9D6A-916A21ACF412}" type="datetimeFigureOut">
              <a:rPr lang="en-US" smtClean="0"/>
              <a:pPr/>
              <a:t>1/22/18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8E2FD69-6208-BE4A-B8A8-AF0081759E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6237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56F9B4-387C-D346-B378-FCBE2DEF1520}" type="datetimeFigureOut">
              <a:rPr lang="en-US" smtClean="0"/>
              <a:pPr/>
              <a:t>1/22/18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C54124-DEB3-A044-A6A6-99CE06F3CD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709109" y="753259"/>
            <a:ext cx="4016350" cy="1470025"/>
          </a:xfrm>
        </p:spPr>
        <p:txBody>
          <a:bodyPr>
            <a:noAutofit/>
          </a:bodyPr>
          <a:lstStyle>
            <a:lvl1pPr>
              <a:defRPr sz="3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709109" y="2426569"/>
            <a:ext cx="401635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7827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56F9B4-387C-D346-B378-FCBE2DEF1520}" type="datetimeFigureOut">
              <a:rPr lang="en-US" smtClean="0"/>
              <a:pPr/>
              <a:t>1/22/18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C54124-DEB3-A044-A6A6-99CE06F3CDD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4709109" y="1488271"/>
            <a:ext cx="4016350" cy="1470025"/>
          </a:xfrm>
        </p:spPr>
        <p:txBody>
          <a:bodyPr>
            <a:noAutofit/>
          </a:bodyPr>
          <a:lstStyle>
            <a:lvl1pPr>
              <a:defRPr sz="3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0366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56F9B4-387C-D346-B378-FCBE2DEF1520}" type="datetimeFigureOut">
              <a:rPr lang="en-US" smtClean="0"/>
              <a:pPr/>
              <a:t>1/22/18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0C54124-DEB3-A044-A6A6-99CE06F3CDD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210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5058904"/>
            <a:ext cx="5562600" cy="1470025"/>
          </a:xfrm>
        </p:spPr>
        <p:txBody>
          <a:bodyPr>
            <a:normAutofit/>
          </a:bodyPr>
          <a:lstStyle>
            <a:lvl1pPr algn="l">
              <a:defRPr sz="3500" b="1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34A80-8F0F-8B4A-B1EE-DA8BDE36D262}" type="datetimeFigureOut">
              <a:rPr lang="en-US" smtClean="0"/>
              <a:t>1/22/18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BB472-D40B-B948-A0B6-260DEB7BCB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5489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34A80-8F0F-8B4A-B1EE-DA8BDE36D262}" type="datetimeFigureOut">
              <a:rPr lang="en-US" smtClean="0"/>
              <a:t>1/22/18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DBB472-D40B-B948-A0B6-260DEB7BCBE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3973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8229600" cy="1470025"/>
          </a:xfrm>
        </p:spPr>
        <p:txBody>
          <a:bodyPr/>
          <a:lstStyle>
            <a:lvl1pPr>
              <a:defRPr b="1">
                <a:solidFill>
                  <a:srgbClr val="026937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CD9E5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1/22/18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15167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0239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27957"/>
            <a:ext cx="8229600" cy="4131141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1/22/18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403751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1/22/18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2130425"/>
            <a:ext cx="8001000" cy="1470025"/>
          </a:xfrm>
        </p:spPr>
        <p:txBody>
          <a:bodyPr/>
          <a:lstStyle>
            <a:lvl1pPr algn="l">
              <a:defRPr b="1">
                <a:solidFill>
                  <a:srgbClr val="026937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360045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CD9E5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91662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127957"/>
            <a:ext cx="4038600" cy="4131141"/>
          </a:xfrm>
        </p:spPr>
        <p:txBody>
          <a:bodyPr/>
          <a:lstStyle>
            <a:lvl1pPr algn="l">
              <a:defRPr sz="2800">
                <a:latin typeface="Arial"/>
                <a:cs typeface="Arial"/>
              </a:defRPr>
            </a:lvl1pPr>
            <a:lvl2pPr algn="l">
              <a:defRPr sz="2400">
                <a:latin typeface="Arial"/>
                <a:cs typeface="Arial"/>
              </a:defRPr>
            </a:lvl2pPr>
            <a:lvl3pPr algn="l">
              <a:defRPr sz="2000">
                <a:latin typeface="Arial"/>
                <a:cs typeface="Arial"/>
              </a:defRPr>
            </a:lvl3pPr>
            <a:lvl4pPr algn="l">
              <a:defRPr sz="1800">
                <a:latin typeface="Arial"/>
                <a:cs typeface="Arial"/>
              </a:defRPr>
            </a:lvl4pPr>
            <a:lvl5pPr algn="l"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127957"/>
            <a:ext cx="4038600" cy="4131141"/>
          </a:xfrm>
        </p:spPr>
        <p:txBody>
          <a:bodyPr/>
          <a:lstStyle>
            <a:lvl1pPr algn="l">
              <a:defRPr sz="2800">
                <a:latin typeface="Arial"/>
                <a:cs typeface="Arial"/>
              </a:defRPr>
            </a:lvl1pPr>
            <a:lvl2pPr algn="l">
              <a:defRPr sz="2400">
                <a:latin typeface="Arial"/>
                <a:cs typeface="Arial"/>
              </a:defRPr>
            </a:lvl2pPr>
            <a:lvl3pPr algn="l">
              <a:defRPr sz="2000">
                <a:latin typeface="Arial"/>
                <a:cs typeface="Arial"/>
              </a:defRPr>
            </a:lvl3pPr>
            <a:lvl4pPr algn="l">
              <a:defRPr sz="1800">
                <a:latin typeface="Arial"/>
                <a:cs typeface="Arial"/>
              </a:defRPr>
            </a:lvl4pPr>
            <a:lvl5pPr algn="l"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1/22/18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79951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591359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137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776875"/>
            <a:ext cx="4040188" cy="348222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137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776875"/>
            <a:ext cx="4041775" cy="348222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1/22/18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80239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2814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66129"/>
            <a:ext cx="8229600" cy="11430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12D24543-DE0D-2249-9D6A-916A21ACF412}" type="datetimeFigureOut">
              <a:rPr lang="en-US" smtClean="0"/>
              <a:pPr/>
              <a:t>1/22/18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8E2FD69-6208-BE4A-B8A8-AF0081759E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53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1/22/18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80239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3860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1/22/18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38238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78744"/>
            <a:ext cx="3008313" cy="1619513"/>
          </a:xfrm>
        </p:spPr>
        <p:txBody>
          <a:bodyPr anchor="b">
            <a:noAutofit/>
          </a:bodyPr>
          <a:lstStyle>
            <a:lvl1pPr algn="l">
              <a:defRPr sz="3200" b="1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67704"/>
            <a:ext cx="5111750" cy="5050871"/>
          </a:xfrm>
        </p:spPr>
        <p:txBody>
          <a:bodyPr/>
          <a:lstStyle>
            <a:lvl1pPr>
              <a:defRPr sz="3200">
                <a:latin typeface="Arial"/>
                <a:cs typeface="Arial"/>
              </a:defRPr>
            </a:lvl1pPr>
            <a:lvl2pPr>
              <a:defRPr sz="2800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98258"/>
            <a:ext cx="3008313" cy="3520318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1/22/18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1789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014069"/>
            <a:ext cx="5486400" cy="3713506"/>
          </a:xfr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1/22/18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09269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1/22/18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804894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130456"/>
            <a:ext cx="8229600" cy="4525963"/>
          </a:xfrm>
        </p:spPr>
        <p:txBody>
          <a:bodyPr vert="eaVert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12648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42501"/>
            <a:ext cx="2057400" cy="5083662"/>
          </a:xfrm>
        </p:spPr>
        <p:txBody>
          <a:bodyPr vert="eaVert"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42501"/>
            <a:ext cx="6019800" cy="5083662"/>
          </a:xfrm>
        </p:spPr>
        <p:txBody>
          <a:bodyPr vert="eaVert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1/22/18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67259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940885"/>
            <a:ext cx="8229600" cy="1470025"/>
          </a:xfrm>
        </p:spPr>
        <p:txBody>
          <a:bodyPr/>
          <a:lstStyle>
            <a:lvl1pPr>
              <a:defRPr b="1">
                <a:solidFill>
                  <a:srgbClr val="026937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9666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CD9E5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1/22/18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86926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77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59337"/>
            <a:ext cx="8229600" cy="4131141"/>
          </a:xfrm>
        </p:spPr>
        <p:txBody>
          <a:bodyPr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1/22/18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78751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1/22/18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950362"/>
            <a:ext cx="8001000" cy="1470025"/>
          </a:xfrm>
        </p:spPr>
        <p:txBody>
          <a:bodyPr/>
          <a:lstStyle>
            <a:lvl1pPr algn="l">
              <a:defRPr b="1">
                <a:solidFill>
                  <a:srgbClr val="026937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3420387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rgbClr val="CD9E52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985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59337"/>
            <a:ext cx="4038600" cy="4131141"/>
          </a:xfrm>
        </p:spPr>
        <p:txBody>
          <a:bodyPr/>
          <a:lstStyle>
            <a:lvl1pPr algn="l">
              <a:defRPr sz="2800">
                <a:latin typeface="Arial"/>
                <a:cs typeface="Arial"/>
              </a:defRPr>
            </a:lvl1pPr>
            <a:lvl2pPr algn="l">
              <a:defRPr sz="2400">
                <a:latin typeface="Arial"/>
                <a:cs typeface="Arial"/>
              </a:defRPr>
            </a:lvl2pPr>
            <a:lvl3pPr algn="l">
              <a:defRPr sz="2000">
                <a:latin typeface="Arial"/>
                <a:cs typeface="Arial"/>
              </a:defRPr>
            </a:lvl3pPr>
            <a:lvl4pPr algn="l">
              <a:defRPr sz="1800">
                <a:latin typeface="Arial"/>
                <a:cs typeface="Arial"/>
              </a:defRPr>
            </a:lvl4pPr>
            <a:lvl5pPr algn="l"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59337"/>
            <a:ext cx="4038600" cy="4131141"/>
          </a:xfrm>
        </p:spPr>
        <p:txBody>
          <a:bodyPr/>
          <a:lstStyle>
            <a:lvl1pPr algn="l">
              <a:defRPr sz="2800">
                <a:latin typeface="Arial"/>
                <a:cs typeface="Arial"/>
              </a:defRPr>
            </a:lvl1pPr>
            <a:lvl2pPr algn="l">
              <a:defRPr sz="2400">
                <a:latin typeface="Arial"/>
                <a:cs typeface="Arial"/>
              </a:defRPr>
            </a:lvl2pPr>
            <a:lvl3pPr algn="l">
              <a:defRPr sz="2000">
                <a:latin typeface="Arial"/>
                <a:cs typeface="Arial"/>
              </a:defRPr>
            </a:lvl3pPr>
            <a:lvl4pPr algn="l">
              <a:defRPr sz="1800">
                <a:latin typeface="Arial"/>
                <a:cs typeface="Arial"/>
              </a:defRPr>
            </a:lvl4pPr>
            <a:lvl5pPr algn="l">
              <a:defRPr sz="1800">
                <a:latin typeface="Arial"/>
                <a:cs typeface="Arial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1/22/18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3089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63219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12D24543-DE0D-2249-9D6A-916A21ACF412}" type="datetimeFigureOut">
              <a:rPr lang="en-US" smtClean="0"/>
              <a:pPr/>
              <a:t>1/22/18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8E2FD69-6208-BE4A-B8A8-AF0081759ED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3926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656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05375"/>
            <a:ext cx="4040188" cy="348222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656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/>
                <a:cs typeface="Arial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05375"/>
            <a:ext cx="4041775" cy="3482223"/>
          </a:xfrm>
        </p:spPr>
        <p:txBody>
          <a:bodyPr/>
          <a:lstStyle>
            <a:lvl1pPr>
              <a:defRPr sz="2400">
                <a:latin typeface="Arial"/>
                <a:cs typeface="Arial"/>
              </a:defRPr>
            </a:lvl1pPr>
            <a:lvl2pPr>
              <a:defRPr sz="2000">
                <a:latin typeface="Arial"/>
                <a:cs typeface="Arial"/>
              </a:defRPr>
            </a:lvl2pPr>
            <a:lvl3pPr>
              <a:defRPr sz="1800">
                <a:latin typeface="Arial"/>
                <a:cs typeface="Arial"/>
              </a:defRPr>
            </a:lvl3pPr>
            <a:lvl4pPr>
              <a:defRPr sz="1600">
                <a:latin typeface="Arial"/>
                <a:cs typeface="Arial"/>
              </a:defRPr>
            </a:lvl4pPr>
            <a:lvl5pPr>
              <a:defRPr sz="1600">
                <a:latin typeface="Arial"/>
                <a:cs typeface="Arial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1/22/18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3089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2146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1/22/18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30895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26849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1/22/18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6647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34288"/>
            <a:ext cx="3008313" cy="1619513"/>
          </a:xfrm>
        </p:spPr>
        <p:txBody>
          <a:bodyPr anchor="b">
            <a:noAutofit/>
          </a:bodyPr>
          <a:lstStyle>
            <a:lvl1pPr algn="l">
              <a:defRPr sz="3200" b="1"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23248"/>
            <a:ext cx="5111750" cy="5050871"/>
          </a:xfrm>
        </p:spPr>
        <p:txBody>
          <a:bodyPr/>
          <a:lstStyle>
            <a:lvl1pPr>
              <a:defRPr sz="3200">
                <a:latin typeface="Arial"/>
                <a:cs typeface="Arial"/>
              </a:defRPr>
            </a:lvl1pPr>
            <a:lvl2pPr>
              <a:defRPr sz="2800">
                <a:latin typeface="Arial"/>
                <a:cs typeface="Arial"/>
              </a:defRPr>
            </a:lvl2pPr>
            <a:lvl3pPr>
              <a:defRPr sz="2400">
                <a:latin typeface="Arial"/>
                <a:cs typeface="Arial"/>
              </a:defRPr>
            </a:lvl3pPr>
            <a:lvl4pPr>
              <a:defRPr sz="2000">
                <a:latin typeface="Arial"/>
                <a:cs typeface="Arial"/>
              </a:defRPr>
            </a:lvl4pPr>
            <a:lvl5pPr>
              <a:defRPr sz="2000">
                <a:latin typeface="Arial"/>
                <a:cs typeface="Arial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53802"/>
            <a:ext cx="3008313" cy="3520318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1/22/18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33339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250917"/>
            <a:ext cx="5486400" cy="566738"/>
          </a:xfrm>
        </p:spPr>
        <p:txBody>
          <a:bodyPr anchor="b"/>
          <a:lstStyle>
            <a:lvl1pPr algn="l">
              <a:defRPr sz="2000" b="1"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4386"/>
            <a:ext cx="5486400" cy="3713506"/>
          </a:xfrm>
        </p:spPr>
        <p:txBody>
          <a:bodyPr/>
          <a:lstStyle>
            <a:lvl1pPr marL="0" indent="0">
              <a:buNone/>
              <a:defRPr sz="3200">
                <a:latin typeface="Arial"/>
                <a:cs typeface="Arial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817655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/>
                <a:cs typeface="Arial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1/22/18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417035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1/22/18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36260"/>
            <a:ext cx="8229600" cy="1143000"/>
          </a:xfrm>
        </p:spPr>
        <p:txBody>
          <a:bodyPr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90253"/>
            <a:ext cx="8229600" cy="4285663"/>
          </a:xfrm>
        </p:spPr>
        <p:txBody>
          <a:bodyPr vert="eaVert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9946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07521"/>
            <a:ext cx="2057400" cy="5083662"/>
          </a:xfrm>
        </p:spPr>
        <p:txBody>
          <a:bodyPr vert="eaVert"/>
          <a:lstStyle>
            <a:lvl1pPr algn="l">
              <a:defRPr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07521"/>
            <a:ext cx="6019800" cy="5083662"/>
          </a:xfrm>
        </p:spPr>
        <p:txBody>
          <a:bodyPr vert="eaVert"/>
          <a:lstStyle>
            <a:lvl1pPr>
              <a:defRPr>
                <a:latin typeface="Arial"/>
                <a:cs typeface="Arial"/>
              </a:defRPr>
            </a:lvl1pPr>
            <a:lvl2pPr>
              <a:defRPr>
                <a:latin typeface="Arial"/>
                <a:cs typeface="Arial"/>
              </a:defRPr>
            </a:lvl2pPr>
            <a:lvl3pPr>
              <a:defRPr>
                <a:latin typeface="Arial"/>
                <a:cs typeface="Arial"/>
              </a:defRPr>
            </a:lvl3pPr>
            <a:lvl4pPr>
              <a:defRPr>
                <a:latin typeface="Arial"/>
                <a:cs typeface="Arial"/>
              </a:defRPr>
            </a:lvl4pPr>
            <a:lvl5pP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1/22/18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310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015000"/>
            <a:ext cx="8229600" cy="1470025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7707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A6CFA1A-A022-D649-8AD9-9F30A5C06CF5}" type="datetimeFigureOut">
              <a:rPr lang="en-US" smtClean="0"/>
              <a:pPr/>
              <a:t>1/22/18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E907A361-AE56-CD4A-B91B-4241634854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0188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42516"/>
            <a:ext cx="8229599" cy="1143000"/>
          </a:xfrm>
        </p:spPr>
        <p:txBody>
          <a:bodyPr/>
          <a:lstStyle>
            <a:lvl1pPr>
              <a:defRPr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A6CFA1A-A022-D649-8AD9-9F30A5C06CF5}" type="datetimeFigureOut">
              <a:rPr lang="en-US" smtClean="0"/>
              <a:pPr/>
              <a:t>1/22/18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E907A361-AE56-CD4A-B91B-4241634854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23588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BA6CFA1A-A022-D649-8AD9-9F30A5C06CF5}" type="datetimeFigureOut">
              <a:rPr lang="en-US" smtClean="0"/>
              <a:pPr/>
              <a:t>1/22/18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E907A361-AE56-CD4A-B91B-4241634854C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2576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27644" y="753259"/>
            <a:ext cx="3031592" cy="1470025"/>
          </a:xfrm>
        </p:spPr>
        <p:txBody>
          <a:bodyPr>
            <a:noAutofit/>
          </a:bodyPr>
          <a:lstStyle>
            <a:lvl1pPr>
              <a:defRPr sz="3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27644" y="2426569"/>
            <a:ext cx="3031592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3C63FDA4-5734-0949-BDA6-D0D6FDC31663}" type="datetimeFigureOut">
              <a:rPr lang="en-US" smtClean="0"/>
              <a:pPr/>
              <a:t>1/22/18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02D8AB15-73F2-6A4F-B882-FCD5E5C83B5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4301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63FDA4-5734-0949-BDA6-D0D6FDC31663}" type="datetimeFigureOut">
              <a:rPr lang="en-US" smtClean="0"/>
              <a:t>1/22/18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8AB15-73F2-6A4F-B882-FCD5E5C83B5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5327644" y="753259"/>
            <a:ext cx="3031592" cy="1470025"/>
          </a:xfrm>
        </p:spPr>
        <p:txBody>
          <a:bodyPr>
            <a:noAutofit/>
          </a:bodyPr>
          <a:lstStyle>
            <a:lvl1pPr>
              <a:defRPr sz="3500" b="1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5535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3C63FDA4-5734-0949-BDA6-D0D6FDC31663}" type="datetimeFigureOut">
              <a:rPr lang="en-US" smtClean="0"/>
              <a:pPr/>
              <a:t>1/22/18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02D8AB15-73F2-6A4F-B882-FCD5E5C83B5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1888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4" Type="http://schemas.openxmlformats.org/officeDocument/2006/relationships/theme" Target="../theme/theme2.xml"/><Relationship Id="rId5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2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4" Type="http://schemas.openxmlformats.org/officeDocument/2006/relationships/theme" Target="../theme/theme3.xml"/><Relationship Id="rId5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4" Type="http://schemas.openxmlformats.org/officeDocument/2006/relationships/theme" Target="../theme/theme4.xml"/><Relationship Id="rId5" Type="http://schemas.openxmlformats.org/officeDocument/2006/relationships/image" Target="../media/image4.jpg"/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4" Type="http://schemas.openxmlformats.org/officeDocument/2006/relationships/image" Target="../media/image5.jpg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/Relationships>
</file>

<file path=ppt/slideMasters/_rels/slideMaster6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5.xml"/><Relationship Id="rId12" Type="http://schemas.openxmlformats.org/officeDocument/2006/relationships/theme" Target="../theme/theme6.xml"/><Relationship Id="rId13" Type="http://schemas.openxmlformats.org/officeDocument/2006/relationships/image" Target="../media/image6.jpg"/><Relationship Id="rId1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1.xml"/><Relationship Id="rId8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24.xml"/></Relationships>
</file>

<file path=ppt/slideMasters/_rels/slideMaster7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6.xml"/><Relationship Id="rId12" Type="http://schemas.openxmlformats.org/officeDocument/2006/relationships/theme" Target="../theme/theme7.xml"/><Relationship Id="rId13" Type="http://schemas.openxmlformats.org/officeDocument/2006/relationships/image" Target="../media/image7.jpg"/><Relationship Id="rId1" Type="http://schemas.openxmlformats.org/officeDocument/2006/relationships/slideLayout" Target="../slideLayouts/slideLayout26.xml"/><Relationship Id="rId2" Type="http://schemas.openxmlformats.org/officeDocument/2006/relationships/slideLayout" Target="../slideLayouts/slideLayout27.xml"/><Relationship Id="rId3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9.xml"/><Relationship Id="rId5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2.xml"/><Relationship Id="rId8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12D24543-DE0D-2249-9D6A-916A21ACF412}" type="datetimeFigureOut">
              <a:rPr lang="en-US" smtClean="0"/>
              <a:pPr/>
              <a:t>1/22/18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B8E2FD69-6208-BE4A-B8A8-AF0081759ED9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powerpoint-03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2657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62" r:id="rId2"/>
    <p:sldLayoutId id="2147483663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6CFA1A-A022-D649-8AD9-9F30A5C06CF5}" type="datetimeFigureOut">
              <a:rPr lang="en-US" smtClean="0"/>
              <a:t>1/22/18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7A361-AE56-CD4A-B91B-4241634854C6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 descr="powerpoint-04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577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70" r:id="rId2"/>
    <p:sldLayoutId id="2147483671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3C63FDA4-5734-0949-BDA6-D0D6FDC31663}" type="datetimeFigureOut">
              <a:rPr lang="en-US" smtClean="0"/>
              <a:pPr/>
              <a:t>1/22/18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2D8AB15-73F2-6A4F-B882-FCD5E5C83B5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powerpoint-02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204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8" r:id="rId2"/>
    <p:sldLayoutId id="2147483679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956F9B4-387C-D346-B378-FCBE2DEF1520}" type="datetimeFigureOut">
              <a:rPr lang="en-US" smtClean="0"/>
              <a:pPr/>
              <a:t>1/22/18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0C54124-DEB3-A044-A6A6-99CE06F3CDD8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powerpoint-09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750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6" r:id="rId2"/>
    <p:sldLayoutId id="2147483687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24534A80-8F0F-8B4A-B1EE-DA8BDE36D262}" type="datetimeFigureOut">
              <a:rPr lang="en-US" smtClean="0"/>
              <a:pPr/>
              <a:t>1/22/18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3BDBB472-D40B-B948-A0B6-260DEB7BCBE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powerpoint-10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735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43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F99458C6-6EA7-0747-AD3E-29AE00637213}" type="datetimeFigureOut">
              <a:rPr lang="en-US" smtClean="0"/>
              <a:pPr/>
              <a:t>1/22/18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C59E8A03-9FD3-E846-B7D6-1BC2DFA4AA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powerpoint-07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7222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1243CACD-E90F-B945-A583-CAB10D8D8394}" type="datetimeFigureOut">
              <a:rPr lang="en-US" smtClean="0"/>
              <a:pPr/>
              <a:t>1/22/18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</a:lstStyle>
          <a:p>
            <a:fld id="{032821AE-27C5-2448-940B-495755ADA72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powerpoint-06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7655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image" Target="../media/image10.jpeg"/><Relationship Id="rId3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Faculty Senate Meeting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January 22, 2018</a:t>
            </a:r>
          </a:p>
          <a:p>
            <a:endParaRPr lang="en-US" dirty="0"/>
          </a:p>
          <a:p>
            <a:r>
              <a:rPr lang="en-US" dirty="0" smtClean="0"/>
              <a:t>President</a:t>
            </a:r>
          </a:p>
          <a:p>
            <a:r>
              <a:rPr lang="en-US" dirty="0" smtClean="0"/>
              <a:t>Cheryl B. Schrader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4215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733647" y="2317810"/>
            <a:ext cx="3912781" cy="639762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CD9E52"/>
                </a:solidFill>
              </a:rPr>
              <a:t>Treating weakness in patients following critical illness</a:t>
            </a:r>
            <a:r>
              <a:rPr lang="en-US" sz="2000" dirty="0" smtClean="0">
                <a:solidFill>
                  <a:srgbClr val="CD9E52"/>
                </a:solidFill>
              </a:rPr>
              <a:t> </a:t>
            </a:r>
            <a:endParaRPr lang="en-US" sz="2000" dirty="0">
              <a:solidFill>
                <a:srgbClr val="CD9E52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5358809" y="2137113"/>
            <a:ext cx="3327991" cy="825162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rgbClr val="CD9E52"/>
                </a:solidFill>
              </a:rPr>
              <a:t>Playing key role in DNA software debate</a:t>
            </a:r>
            <a:endParaRPr lang="en-US" sz="2000" dirty="0">
              <a:solidFill>
                <a:srgbClr val="CD9E52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26937"/>
                </a:solidFill>
              </a:rPr>
              <a:t/>
            </a:r>
            <a:br>
              <a:rPr lang="en-US" b="1" dirty="0" smtClean="0">
                <a:solidFill>
                  <a:srgbClr val="026937"/>
                </a:solidFill>
              </a:rPr>
            </a:br>
            <a:r>
              <a:rPr lang="en-US" b="1" dirty="0" smtClean="0">
                <a:solidFill>
                  <a:srgbClr val="026937"/>
                </a:solidFill>
              </a:rPr>
              <a:t>Faculty Achievements</a:t>
            </a:r>
            <a:endParaRPr lang="en-US" b="1" dirty="0">
              <a:solidFill>
                <a:srgbClr val="026937"/>
              </a:solidFill>
            </a:endParaRPr>
          </a:p>
        </p:txBody>
      </p:sp>
      <p:pic>
        <p:nvPicPr>
          <p:cNvPr id="5" name="Picture 2" descr="http://webapp2.wright.edu/web1/newsroom/files/2018/01/Rich-Mark-6-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7172" y="3165975"/>
            <a:ext cx="2338980" cy="3274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webapp2.wright.edu/web1/newsroom/files/2017/12/19622_019.jpg"/>
          <p:cNvPicPr>
            <a:picLocks noGrp="1" noChangeAspect="1" noChangeArrowheads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39" r="13218"/>
          <a:stretch/>
        </p:blipFill>
        <p:spPr bwMode="auto">
          <a:xfrm>
            <a:off x="4944140" y="3169715"/>
            <a:ext cx="3742660" cy="327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9892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2237938"/>
            <a:ext cx="4040188" cy="639762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CD9E52"/>
                </a:solidFill>
              </a:rPr>
              <a:t>Studying burnout among the caregivers of dementia patients</a:t>
            </a:r>
            <a:endParaRPr lang="en-US" sz="2000" dirty="0">
              <a:solidFill>
                <a:srgbClr val="CD9E52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3"/>
          </p:nvPr>
        </p:nvSpPr>
        <p:spPr>
          <a:xfrm>
            <a:off x="4645024" y="1955664"/>
            <a:ext cx="4041775" cy="932305"/>
          </a:xfrm>
        </p:spPr>
        <p:txBody>
          <a:bodyPr>
            <a:noAutofit/>
          </a:bodyPr>
          <a:lstStyle/>
          <a:p>
            <a:r>
              <a:rPr lang="en-US" sz="2000" dirty="0" smtClean="0">
                <a:solidFill>
                  <a:srgbClr val="CD9E52"/>
                </a:solidFill>
              </a:rPr>
              <a:t>Developing a promising, new semiconductor for LED lighting</a:t>
            </a:r>
            <a:endParaRPr lang="en-US" sz="2000" dirty="0">
              <a:solidFill>
                <a:srgbClr val="CD9E52"/>
              </a:solidFill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26937"/>
                </a:solidFill>
              </a:rPr>
              <a:t>Faculty Achievements </a:t>
            </a:r>
            <a:endParaRPr lang="en-US" b="1" dirty="0">
              <a:solidFill>
                <a:srgbClr val="026937"/>
              </a:solidFill>
            </a:endParaRPr>
          </a:p>
        </p:txBody>
      </p:sp>
      <p:pic>
        <p:nvPicPr>
          <p:cNvPr id="2050" name="Picture 2" descr="http://webapp2.wright.edu/web1/newsroom/files/2017/12/Special-care-19668_0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70244"/>
            <a:ext cx="4040188" cy="2695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ebapp2.wright.edu/web1/newsroom/files/2018/01/Elliott-Brown-19719_002-508x339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5025" y="3169441"/>
            <a:ext cx="4041775" cy="2697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881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26937"/>
                </a:solidFill>
              </a:rPr>
              <a:t>Budget Update</a:t>
            </a:r>
            <a:endParaRPr lang="en-US" b="1" dirty="0">
              <a:solidFill>
                <a:srgbClr val="026937"/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457201" y="2127957"/>
            <a:ext cx="8534400" cy="41311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smtClean="0">
                <a:solidFill>
                  <a:srgbClr val="CD9E52"/>
                </a:solidFill>
              </a:rPr>
              <a:t>Let’s Talk Forum</a:t>
            </a:r>
          </a:p>
          <a:p>
            <a:pPr marL="0" indent="0">
              <a:buNone/>
            </a:pPr>
            <a:r>
              <a:rPr lang="en-US" dirty="0" smtClean="0"/>
              <a:t>Wednesday, January 24</a:t>
            </a:r>
          </a:p>
          <a:p>
            <a:pPr marL="0" indent="0">
              <a:buNone/>
            </a:pPr>
            <a:r>
              <a:rPr lang="en-US" dirty="0" smtClean="0"/>
              <a:t>11:30 a.m. to 1:00 p.m.</a:t>
            </a:r>
          </a:p>
          <a:p>
            <a:pPr marL="0" indent="0">
              <a:buNone/>
            </a:pPr>
            <a:r>
              <a:rPr lang="en-US" dirty="0" smtClean="0"/>
              <a:t>Student Union Apollo Room</a:t>
            </a:r>
          </a:p>
          <a:p>
            <a:endParaRPr lang="en-US" sz="2400" dirty="0"/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Budget Forecast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Senate Bill 6</a:t>
            </a:r>
          </a:p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Fiscal Watch 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8535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93" b="4448"/>
          <a:stretch/>
        </p:blipFill>
        <p:spPr>
          <a:xfrm>
            <a:off x="765545" y="1596519"/>
            <a:ext cx="7091916" cy="440187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16419" y="6289556"/>
            <a:ext cx="74215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365760" defTabSz="457200"/>
            <a:r>
              <a:rPr lang="en-US" sz="1100" dirty="0">
                <a:solidFill>
                  <a:prstClr val="black"/>
                </a:solidFill>
              </a:rPr>
              <a:t>EAB. (2017). The future of arts and sciences: Understanding key drivers of shifting demand and engaging faculty in program revitalization. </a:t>
            </a:r>
            <a:r>
              <a:rPr lang="en-US" sz="1100" i="1" dirty="0">
                <a:solidFill>
                  <a:prstClr val="black"/>
                </a:solidFill>
              </a:rPr>
              <a:t>Academic Affairs Forum, 71.</a:t>
            </a:r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4671" y="6289556"/>
            <a:ext cx="72301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1100" dirty="0">
                <a:solidFill>
                  <a:prstClr val="black"/>
                </a:solidFill>
              </a:rPr>
              <a:t>Source: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3917" y="866165"/>
            <a:ext cx="68461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/>
            <a:r>
              <a:rPr lang="en-US" sz="3200" b="1" dirty="0">
                <a:solidFill>
                  <a:srgbClr val="026937"/>
                </a:solidFill>
              </a:rPr>
              <a:t>Higher Education Funding Challenges</a:t>
            </a:r>
          </a:p>
        </p:txBody>
      </p:sp>
    </p:spTree>
    <p:extLst>
      <p:ext uri="{BB962C8B-B14F-4D97-AF65-F5344CB8AC3E}">
        <p14:creationId xmlns:p14="http://schemas.microsoft.com/office/powerpoint/2010/main" val="128956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935" y="872460"/>
            <a:ext cx="8001000" cy="903177"/>
          </a:xfrm>
        </p:spPr>
        <p:txBody>
          <a:bodyPr/>
          <a:lstStyle/>
          <a:p>
            <a:pPr algn="ctr"/>
            <a:r>
              <a:rPr lang="en-US" dirty="0" smtClean="0"/>
              <a:t>Strategic Planning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2924" y="1775637"/>
            <a:ext cx="7210425" cy="4827182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Strategic Planning Steering Committee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Three co-leaders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David Bright, chair </a:t>
            </a:r>
            <a:r>
              <a:rPr lang="en-US" sz="2000" dirty="0">
                <a:solidFill>
                  <a:schemeClr val="tx1"/>
                </a:solidFill>
              </a:rPr>
              <a:t>of the Department of Management and International </a:t>
            </a:r>
            <a:r>
              <a:rPr lang="en-US" sz="2000" dirty="0" smtClean="0">
                <a:solidFill>
                  <a:schemeClr val="tx1"/>
                </a:solidFill>
              </a:rPr>
              <a:t>Business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Michael </a:t>
            </a:r>
            <a:r>
              <a:rPr lang="en-US" sz="2000" dirty="0">
                <a:solidFill>
                  <a:schemeClr val="tx1"/>
                </a:solidFill>
              </a:rPr>
              <a:t>Wiehe, director of the Applied Policy Research </a:t>
            </a:r>
            <a:r>
              <a:rPr lang="en-US" sz="2000" dirty="0" smtClean="0">
                <a:solidFill>
                  <a:schemeClr val="tx1"/>
                </a:solidFill>
              </a:rPr>
              <a:t>Institute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Cheryl </a:t>
            </a:r>
            <a:r>
              <a:rPr lang="en-US" sz="2000" dirty="0" smtClean="0">
                <a:solidFill>
                  <a:schemeClr val="tx1"/>
                </a:solidFill>
              </a:rPr>
              <a:t>B. </a:t>
            </a:r>
            <a:r>
              <a:rPr lang="en-US" sz="2000" dirty="0" smtClean="0">
                <a:solidFill>
                  <a:schemeClr val="tx1"/>
                </a:solidFill>
              </a:rPr>
              <a:t>Schrader, president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About 30 </a:t>
            </a:r>
            <a:r>
              <a:rPr lang="en-US" sz="2000" dirty="0" smtClean="0">
                <a:solidFill>
                  <a:schemeClr val="tx1"/>
                </a:solidFill>
              </a:rPr>
              <a:t>members</a:t>
            </a:r>
          </a:p>
          <a:p>
            <a:pPr marL="457200" indent="-457200">
              <a:buFont typeface="Arial" charset="0"/>
              <a:buChar char="•"/>
            </a:pPr>
            <a:endParaRPr lang="en-US" sz="2000" b="1" dirty="0" smtClean="0">
              <a:solidFill>
                <a:schemeClr val="tx1"/>
              </a:solidFill>
            </a:endParaRPr>
          </a:p>
          <a:p>
            <a:r>
              <a:rPr lang="en-US" sz="2400" b="1" dirty="0" smtClean="0"/>
              <a:t>Timeline</a:t>
            </a:r>
            <a:endParaRPr lang="en-US" sz="2400" dirty="0">
              <a:solidFill>
                <a:schemeClr val="tx1"/>
              </a:solidFill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Prepare Fall 2017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Launch </a:t>
            </a:r>
            <a:r>
              <a:rPr lang="en-US" sz="2000" dirty="0" smtClean="0">
                <a:solidFill>
                  <a:schemeClr val="tx1"/>
                </a:solidFill>
              </a:rPr>
              <a:t>January 2018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Approve October 2018 </a:t>
            </a:r>
          </a:p>
          <a:p>
            <a:pPr marL="457200" indent="-457200">
              <a:buFont typeface="Arial" charset="0"/>
              <a:buChar char="•"/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88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5935" y="872460"/>
            <a:ext cx="8001000" cy="903177"/>
          </a:xfrm>
        </p:spPr>
        <p:txBody>
          <a:bodyPr/>
          <a:lstStyle/>
          <a:p>
            <a:pPr algn="ctr"/>
            <a:r>
              <a:rPr lang="en-US" dirty="0" smtClean="0"/>
              <a:t>Strategic Planning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42924" y="1956391"/>
            <a:ext cx="7210425" cy="4501560"/>
          </a:xfrm>
        </p:spPr>
        <p:txBody>
          <a:bodyPr>
            <a:normAutofit/>
          </a:bodyPr>
          <a:lstStyle/>
          <a:p>
            <a:r>
              <a:rPr lang="en-US" sz="2400" b="1" dirty="0" smtClean="0"/>
              <a:t>Program Efficiency Review 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Two co-leaders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Craig Woolley, chief information </a:t>
            </a:r>
            <a:r>
              <a:rPr lang="en-US" sz="2000" dirty="0" smtClean="0">
                <a:solidFill>
                  <a:schemeClr val="tx1"/>
                </a:solidFill>
              </a:rPr>
              <a:t>officer</a:t>
            </a:r>
          </a:p>
          <a:p>
            <a:pPr marL="457200" indent="-457200">
              <a:buFont typeface="Arial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Dan </a:t>
            </a:r>
            <a:r>
              <a:rPr lang="en-US" sz="2000" dirty="0">
                <a:solidFill>
                  <a:schemeClr val="tx1"/>
                </a:solidFill>
              </a:rPr>
              <a:t>Krane, professor of biological </a:t>
            </a:r>
            <a:r>
              <a:rPr lang="en-US" sz="2000" dirty="0" smtClean="0">
                <a:solidFill>
                  <a:schemeClr val="tx1"/>
                </a:solidFill>
              </a:rPr>
              <a:t>sciences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457200" indent="-457200">
              <a:buFont typeface="Arial" charset="0"/>
              <a:buChar char="•"/>
            </a:pPr>
            <a:r>
              <a:rPr lang="en-US" sz="2000" dirty="0" smtClean="0">
                <a:solidFill>
                  <a:schemeClr val="tx1"/>
                </a:solidFill>
              </a:rPr>
              <a:t>Review all academic and non-academic </a:t>
            </a:r>
            <a:r>
              <a:rPr lang="en-US" sz="2000" dirty="0" smtClean="0">
                <a:solidFill>
                  <a:schemeClr val="tx1"/>
                </a:solidFill>
              </a:rPr>
              <a:t>program</a:t>
            </a:r>
            <a:r>
              <a:rPr lang="en-US" sz="2000" dirty="0" smtClean="0">
                <a:solidFill>
                  <a:schemeClr val="tx1"/>
                </a:solidFill>
              </a:rPr>
              <a:t>s</a:t>
            </a:r>
            <a:endParaRPr lang="en-US" sz="2000" dirty="0" smtClean="0">
              <a:solidFill>
                <a:schemeClr val="tx1"/>
              </a:solidFill>
            </a:endParaRPr>
          </a:p>
          <a:p>
            <a:pPr marL="457200" indent="-457200">
              <a:buFont typeface="Arial" charset="0"/>
              <a:buChar char="•"/>
            </a:pPr>
            <a:endParaRPr lang="en-US" sz="2000" b="1" dirty="0" smtClean="0">
              <a:solidFill>
                <a:schemeClr val="tx1"/>
              </a:solidFill>
            </a:endParaRPr>
          </a:p>
          <a:p>
            <a:r>
              <a:rPr lang="en-US" sz="2400" b="1" dirty="0" smtClean="0"/>
              <a:t>Website</a:t>
            </a:r>
            <a:endParaRPr lang="en-US" sz="2400" dirty="0" smtClean="0">
              <a:solidFill>
                <a:schemeClr val="tx1"/>
              </a:solidFill>
            </a:endParaRPr>
          </a:p>
          <a:p>
            <a:r>
              <a:rPr lang="en-US" sz="2000" dirty="0" smtClean="0">
                <a:solidFill>
                  <a:schemeClr val="tx1"/>
                </a:solidFill>
              </a:rPr>
              <a:t>wright.edu/strategicplan</a:t>
            </a:r>
          </a:p>
        </p:txBody>
      </p:sp>
    </p:spTree>
    <p:extLst>
      <p:ext uri="{BB962C8B-B14F-4D97-AF65-F5344CB8AC3E}">
        <p14:creationId xmlns:p14="http://schemas.microsoft.com/office/powerpoint/2010/main" val="213754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1975" y="903768"/>
            <a:ext cx="8001000" cy="1010092"/>
          </a:xfrm>
        </p:spPr>
        <p:txBody>
          <a:bodyPr/>
          <a:lstStyle/>
          <a:p>
            <a:pPr algn="ctr"/>
            <a:r>
              <a:rPr lang="en-US" dirty="0" smtClean="0"/>
              <a:t>Upcoming Events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1975" y="2105247"/>
            <a:ext cx="7543800" cy="4476306"/>
          </a:xfrm>
        </p:spPr>
        <p:txBody>
          <a:bodyPr>
            <a:normAutofit lnSpcReduction="10000"/>
          </a:bodyPr>
          <a:lstStyle/>
          <a:p>
            <a:r>
              <a:rPr lang="en-US" b="1" dirty="0" smtClean="0"/>
              <a:t>Wednesday, January 24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“Let’s Talk” Forum</a:t>
            </a:r>
            <a:endParaRPr lang="en-US" dirty="0">
              <a:solidFill>
                <a:schemeClr val="tx1"/>
              </a:solidFill>
            </a:endParaRPr>
          </a:p>
          <a:p>
            <a:endParaRPr lang="en-US" b="1" dirty="0" smtClean="0"/>
          </a:p>
          <a:p>
            <a:r>
              <a:rPr lang="en-US" b="1" dirty="0" smtClean="0"/>
              <a:t>Saturday, February 10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Faculty/Staff Appreciation Night</a:t>
            </a:r>
          </a:p>
          <a:p>
            <a:endParaRPr lang="en-US" b="1" dirty="0" smtClean="0"/>
          </a:p>
          <a:p>
            <a:r>
              <a:rPr lang="en-US" b="1" dirty="0" smtClean="0"/>
              <a:t>Saturday, March 24</a:t>
            </a:r>
          </a:p>
          <a:p>
            <a:r>
              <a:rPr lang="en-US" b="1" i="1" dirty="0">
                <a:solidFill>
                  <a:schemeClr val="tx1"/>
                </a:solidFill>
              </a:rPr>
              <a:t>ARTS</a:t>
            </a:r>
            <a:r>
              <a:rPr lang="en-US" dirty="0">
                <a:solidFill>
                  <a:schemeClr val="tx1"/>
                </a:solidFill>
              </a:rPr>
              <a:t>GALA</a:t>
            </a:r>
            <a:endParaRPr lang="en-US" dirty="0" smtClean="0">
              <a:solidFill>
                <a:schemeClr val="tx1"/>
              </a:solidFill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766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1975" y="903768"/>
            <a:ext cx="8001000" cy="1010092"/>
          </a:xfrm>
        </p:spPr>
        <p:txBody>
          <a:bodyPr/>
          <a:lstStyle/>
          <a:p>
            <a:pPr algn="ctr"/>
            <a:r>
              <a:rPr lang="en-US" dirty="0" smtClean="0"/>
              <a:t>Go Raiders!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61975" y="2105247"/>
            <a:ext cx="7543800" cy="4476306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 smtClean="0"/>
              <a:t>Friday, January 26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Men’s Basketball vs. Detroit Mercy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7:00 p.m.</a:t>
            </a:r>
          </a:p>
          <a:p>
            <a:endParaRPr lang="en-US" b="1" dirty="0" smtClean="0"/>
          </a:p>
          <a:p>
            <a:r>
              <a:rPr lang="en-US" b="1" dirty="0" smtClean="0"/>
              <a:t>Sunday, January 28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Men’s Basketball vs. Oakland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2:00 p.m.</a:t>
            </a:r>
          </a:p>
          <a:p>
            <a:endParaRPr lang="en-US" b="1" dirty="0" smtClean="0"/>
          </a:p>
          <a:p>
            <a:r>
              <a:rPr lang="en-US" b="1" dirty="0" smtClean="0"/>
              <a:t>Thursday, February 8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Women’s Basketball vs. Detroit Mercy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5:00 p.m.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186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Slide Option 2 (includes title slide, title/author slide,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ver Slide Option 3 (includes title slide, title/author slide,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over Slide Option 4 (includes title slide, title/author slide,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Cover Slide Option 5 (includes title slide, title/author slide,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Cover Slide Option 6 (includes title slide and ending slide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Inside Slide Option 1 (includes different content layouts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Inside Slide Option 2 (includes different content layouts)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904</TotalTime>
  <Words>252</Words>
  <Application>Microsoft Macintosh PowerPoint</Application>
  <PresentationFormat>On-screen Show (4:3)</PresentationFormat>
  <Paragraphs>73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7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Calibri</vt:lpstr>
      <vt:lpstr>Arial</vt:lpstr>
      <vt:lpstr>Cover Slide Option 2 (includes title slide, title/author slide, and ending slide)</vt:lpstr>
      <vt:lpstr>Cover Slide Option 3 (includes title slide, title/author slide, and ending slide)</vt:lpstr>
      <vt:lpstr>Cover Slide Option 4 (includes title slide, title/author slide, and ending slide)</vt:lpstr>
      <vt:lpstr>Cover Slide Option 5 (includes title slide, title/author slide, and ending slide)</vt:lpstr>
      <vt:lpstr>Cover Slide Option 6 (includes title slide and ending slide)</vt:lpstr>
      <vt:lpstr>Inside Slide Option 1 (includes different content layouts)</vt:lpstr>
      <vt:lpstr>Inside Slide Option 2 (includes different content layouts)</vt:lpstr>
      <vt:lpstr>Faculty Senate Meeting</vt:lpstr>
      <vt:lpstr> Faculty Achievements</vt:lpstr>
      <vt:lpstr>Faculty Achievements </vt:lpstr>
      <vt:lpstr>Budget Update</vt:lpstr>
      <vt:lpstr>PowerPoint Presentation</vt:lpstr>
      <vt:lpstr>Strategic Planning</vt:lpstr>
      <vt:lpstr>Strategic Planning</vt:lpstr>
      <vt:lpstr>Upcoming Events</vt:lpstr>
      <vt:lpstr>Go Raiders!</vt:lpstr>
    </vt:vector>
  </TitlesOfParts>
  <Company>Wright State University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Earnest</dc:creator>
  <cp:lastModifiedBy>Kim Patton</cp:lastModifiedBy>
  <cp:revision>114</cp:revision>
  <cp:lastPrinted>2017-12-11T17:52:56Z</cp:lastPrinted>
  <dcterms:created xsi:type="dcterms:W3CDTF">2016-09-27T14:33:50Z</dcterms:created>
  <dcterms:modified xsi:type="dcterms:W3CDTF">2018-01-22T16:02:03Z</dcterms:modified>
</cp:coreProperties>
</file>