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15"/>
  </p:notesMasterIdLst>
  <p:sldIdLst>
    <p:sldId id="267" r:id="rId8"/>
    <p:sldId id="336" r:id="rId9"/>
    <p:sldId id="337" r:id="rId10"/>
    <p:sldId id="338" r:id="rId11"/>
    <p:sldId id="334" r:id="rId12"/>
    <p:sldId id="340" r:id="rId13"/>
    <p:sldId id="339" r:id="rId14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937"/>
    <a:srgbClr val="CD9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3" autoAdjust="0"/>
    <p:restoredTop sz="92277" autoAdjust="0"/>
  </p:normalViewPr>
  <p:slideViewPr>
    <p:cSldViewPr snapToGrid="0" snapToObjects="1">
      <p:cViewPr varScale="1">
        <p:scale>
          <a:sx n="120" d="100"/>
          <a:sy n="120" d="100"/>
        </p:scale>
        <p:origin x="14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16F3-BB61-7443-837E-E2DE791A09F3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0"/>
            <a:ext cx="548640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D364-D814-DE45-9F80-32307F33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6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3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6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7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76877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8746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6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8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9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4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6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5376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4290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50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5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2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4.xml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6.xml"/><Relationship Id="rId13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7.xml"/><Relationship Id="rId13" Type="http://schemas.openxmlformats.org/officeDocument/2006/relationships/image" Target="../media/image7.jp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10, 2018</a:t>
            </a:r>
          </a:p>
          <a:p>
            <a:endParaRPr lang="en-US" dirty="0"/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Cheryl B. Schrader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297"/>
            <a:ext cx="8229600" cy="9990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>Faculty Achievements</a:t>
            </a:r>
            <a:br>
              <a:rPr lang="en-US" b="1" dirty="0" smtClean="0">
                <a:solidFill>
                  <a:srgbClr val="026937"/>
                </a:solidFill>
              </a:rPr>
            </a:br>
            <a:r>
              <a:rPr lang="en-US" sz="3100" b="1" dirty="0" smtClean="0">
                <a:solidFill>
                  <a:srgbClr val="CD9E52"/>
                </a:solidFill>
              </a:rPr>
              <a:t>$1.8 Million NIH Award</a:t>
            </a:r>
            <a:endParaRPr lang="en-US" sz="3100" b="1" dirty="0">
              <a:solidFill>
                <a:srgbClr val="CD9E52"/>
              </a:solidFill>
            </a:endParaRPr>
          </a:p>
        </p:txBody>
      </p:sp>
      <p:pic>
        <p:nvPicPr>
          <p:cNvPr id="1026" name="Picture 2" descr="http://webapp2.wright.edu/web1/newsroom/files/2018/09/Kate-Excoffin-19687_013-1-508x3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97" y="2265473"/>
            <a:ext cx="5963606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6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0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Faculty Achievements</a:t>
            </a:r>
            <a:br>
              <a:rPr lang="en-US" sz="4000" b="1" dirty="0" smtClean="0">
                <a:solidFill>
                  <a:srgbClr val="026937"/>
                </a:solidFill>
              </a:rPr>
            </a:br>
            <a:r>
              <a:rPr lang="en-US" sz="3100" b="1" dirty="0" smtClean="0">
                <a:solidFill>
                  <a:srgbClr val="CD9E52"/>
                </a:solidFill>
              </a:rPr>
              <a:t>ELATE program graduate</a:t>
            </a:r>
            <a:endParaRPr lang="en-US" sz="3100" b="1" dirty="0">
              <a:solidFill>
                <a:srgbClr val="CD9E52"/>
              </a:solidFill>
            </a:endParaRPr>
          </a:p>
        </p:txBody>
      </p:sp>
      <p:pic>
        <p:nvPicPr>
          <p:cNvPr id="2050" name="Picture 2" descr="http://webapp2.wright.edu/web1/newsroom/files/2018/05/caroline-cao-20039_001-508x3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50" y="2308004"/>
            <a:ext cx="6192299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00514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Faculty Achievements </a:t>
            </a:r>
            <a:endParaRPr lang="en-US" sz="4000" b="1" dirty="0">
              <a:solidFill>
                <a:srgbClr val="026937"/>
              </a:solidFill>
            </a:endParaRPr>
          </a:p>
        </p:txBody>
      </p:sp>
      <p:pic>
        <p:nvPicPr>
          <p:cNvPr id="3076" name="Picture 4" descr="http://webapp2.wright.edu/web1/newsroom/files/2018/08/Pratik-Parikh-51-8-13-214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6724"/>
            <a:ext cx="2717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ebapp2.wright.edu/web1/newsroom/files/2018/08/Yvonne-Vadeboncoeur-7-07-214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30" y="2596724"/>
            <a:ext cx="2717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4773" y="1967023"/>
            <a:ext cx="39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D9E52"/>
                </a:solidFill>
              </a:rPr>
              <a:t>Studying New </a:t>
            </a:r>
            <a:r>
              <a:rPr lang="en-US" sz="2400" b="1" smtClean="0">
                <a:solidFill>
                  <a:srgbClr val="CD9E52"/>
                </a:solidFill>
              </a:rPr>
              <a:t>Zealand rivers</a:t>
            </a:r>
            <a:endParaRPr lang="en-US" sz="2400" b="1" dirty="0">
              <a:solidFill>
                <a:srgbClr val="CD9E5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71" y="1967023"/>
            <a:ext cx="381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D9E52"/>
                </a:solidFill>
              </a:rPr>
              <a:t>Optimizing trauma centers</a:t>
            </a:r>
            <a:endParaRPr lang="en-US" sz="2400" b="1" dirty="0">
              <a:solidFill>
                <a:srgbClr val="CD9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5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763" y="935665"/>
            <a:ext cx="4369981" cy="74427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26937"/>
                </a:solidFill>
              </a:rPr>
              <a:t>Budget Update</a:t>
            </a:r>
            <a:endParaRPr lang="en-US" sz="40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6" y="1881963"/>
            <a:ext cx="8718697" cy="469959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Ended FY18 with a </a:t>
            </a:r>
            <a:r>
              <a:rPr lang="en-US" sz="2400" dirty="0" smtClean="0"/>
              <a:t>$10.1M surplus</a:t>
            </a:r>
          </a:p>
          <a:p>
            <a:pPr lvl="1"/>
            <a:r>
              <a:rPr lang="en-US" sz="2000" dirty="0" smtClean="0"/>
              <a:t>$4.1M </a:t>
            </a:r>
            <a:r>
              <a:rPr lang="en-US" sz="2000" dirty="0"/>
              <a:t>above target </a:t>
            </a:r>
          </a:p>
          <a:p>
            <a:endParaRPr lang="en-US" sz="2400" dirty="0" smtClean="0"/>
          </a:p>
          <a:p>
            <a:r>
              <a:rPr lang="en-US" sz="2400" dirty="0" smtClean="0"/>
              <a:t>Spent nearly $</a:t>
            </a:r>
            <a:r>
              <a:rPr lang="en-US" sz="2400" dirty="0" smtClean="0"/>
              <a:t>53M </a:t>
            </a:r>
            <a:r>
              <a:rPr lang="en-US" sz="2400" dirty="0"/>
              <a:t>less in FY18 than in FY17 </a:t>
            </a:r>
          </a:p>
          <a:p>
            <a:endParaRPr lang="en-US" sz="2400" dirty="0" smtClean="0"/>
          </a:p>
          <a:p>
            <a:r>
              <a:rPr lang="en-US" sz="2400" dirty="0" smtClean="0"/>
              <a:t>FY17 </a:t>
            </a:r>
            <a:r>
              <a:rPr lang="en-US" sz="2400" dirty="0"/>
              <a:t>ended with a $</a:t>
            </a:r>
            <a:r>
              <a:rPr lang="en-US" sz="2400" dirty="0" smtClean="0"/>
              <a:t>24.6M </a:t>
            </a:r>
            <a:r>
              <a:rPr lang="en-US" sz="2400" dirty="0"/>
              <a:t>deficit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Plan </a:t>
            </a:r>
            <a:r>
              <a:rPr lang="en-US" sz="2400" dirty="0"/>
              <a:t>to spend $20M less in FY19 than in FY18 based on a </a:t>
            </a:r>
            <a:r>
              <a:rPr lang="en-US" sz="2400" dirty="0" smtClean="0"/>
              <a:t>    6.2</a:t>
            </a:r>
            <a:r>
              <a:rPr lang="en-US" sz="2400" dirty="0"/>
              <a:t>% decline in </a:t>
            </a:r>
            <a:r>
              <a:rPr lang="en-US" sz="2400" dirty="0" smtClean="0"/>
              <a:t>enrollment</a:t>
            </a:r>
          </a:p>
          <a:p>
            <a:endParaRPr lang="en-US" sz="2400" dirty="0" smtClean="0"/>
          </a:p>
          <a:p>
            <a:r>
              <a:rPr lang="en-US" sz="2400" dirty="0" smtClean="0"/>
              <a:t>Need to adjust for shortfall in enrollment, increases </a:t>
            </a:r>
            <a:r>
              <a:rPr lang="en-US" sz="2400" dirty="0"/>
              <a:t>in medical </a:t>
            </a:r>
            <a:r>
              <a:rPr lang="en-US" sz="2400" dirty="0" smtClean="0"/>
              <a:t>costs, additional recurring previously unbudgeted items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3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Growth Mindset Advisory Team </a:t>
            </a:r>
            <a:endParaRPr lang="en-US" sz="40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5395"/>
            <a:ext cx="8229600" cy="4753116"/>
          </a:xfrm>
        </p:spPr>
        <p:txBody>
          <a:bodyPr>
            <a:normAutofit fontScale="62500" lnSpcReduction="20000"/>
          </a:bodyPr>
          <a:lstStyle/>
          <a:p>
            <a:r>
              <a:rPr lang="en-US" sz="4100" dirty="0" smtClean="0"/>
              <a:t>Laser-focused on a growth mindset</a:t>
            </a:r>
          </a:p>
          <a:p>
            <a:r>
              <a:rPr lang="en-US" sz="4100" dirty="0" smtClean="0"/>
              <a:t>Build enrollment</a:t>
            </a:r>
          </a:p>
          <a:p>
            <a:r>
              <a:rPr lang="en-US" sz="4100" dirty="0" smtClean="0"/>
              <a:t>Diversify and expand revenue streams </a:t>
            </a:r>
          </a:p>
          <a:p>
            <a:endParaRPr lang="en-US" sz="4100" dirty="0"/>
          </a:p>
          <a:p>
            <a:pPr marL="0" indent="0">
              <a:buNone/>
            </a:pPr>
            <a:r>
              <a:rPr lang="en-US" b="1" dirty="0" smtClean="0"/>
              <a:t>Members</a:t>
            </a:r>
          </a:p>
          <a:p>
            <a:pPr marL="0" indent="0">
              <a:buNone/>
            </a:pPr>
            <a:r>
              <a:rPr lang="en-US" dirty="0" smtClean="0"/>
              <a:t>Cheryl </a:t>
            </a:r>
            <a:r>
              <a:rPr lang="en-US" dirty="0"/>
              <a:t>B. Schrader </a:t>
            </a:r>
            <a:r>
              <a:rPr lang="en-US" dirty="0" smtClean="0"/>
              <a:t>				Sue </a:t>
            </a:r>
            <a:r>
              <a:rPr lang="en-US" dirty="0"/>
              <a:t>Edwards, Chair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Doug </a:t>
            </a:r>
            <a:r>
              <a:rPr lang="en-US" dirty="0" err="1"/>
              <a:t>Fecher</a:t>
            </a:r>
            <a:r>
              <a:rPr lang="en-US" dirty="0"/>
              <a:t> </a:t>
            </a:r>
            <a:r>
              <a:rPr lang="en-US" dirty="0" smtClean="0"/>
              <a:t>					Michael </a:t>
            </a:r>
            <a:r>
              <a:rPr lang="en-US" dirty="0"/>
              <a:t>Bridges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Stephanie </a:t>
            </a:r>
            <a:r>
              <a:rPr lang="en-US" dirty="0"/>
              <a:t>Green </a:t>
            </a:r>
            <a:r>
              <a:rPr lang="en-US" dirty="0" smtClean="0"/>
              <a:t>				Bruce </a:t>
            </a:r>
            <a:r>
              <a:rPr lang="en-US" dirty="0" err="1"/>
              <a:t>Langos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Austin </a:t>
            </a:r>
            <a:r>
              <a:rPr lang="en-US" dirty="0"/>
              <a:t>Rains </a:t>
            </a:r>
            <a:r>
              <a:rPr lang="en-US" dirty="0" smtClean="0"/>
              <a:t>					Burhan </a:t>
            </a:r>
            <a:r>
              <a:rPr lang="en-US" dirty="0" err="1"/>
              <a:t>Kawosa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Walt </a:t>
            </a:r>
            <a:r>
              <a:rPr lang="en-US" dirty="0"/>
              <a:t>Branson </a:t>
            </a:r>
            <a:r>
              <a:rPr lang="en-US" dirty="0" smtClean="0"/>
              <a:t>					Greg Sample</a:t>
            </a:r>
          </a:p>
          <a:p>
            <a:pPr marL="0" indent="0">
              <a:buNone/>
            </a:pPr>
            <a:r>
              <a:rPr lang="en-US" dirty="0" smtClean="0"/>
              <a:t>Jennifer </a:t>
            </a:r>
            <a:r>
              <a:rPr lang="en-US" dirty="0" err="1"/>
              <a:t>McCamis</a:t>
            </a:r>
            <a:r>
              <a:rPr lang="en-US" dirty="0"/>
              <a:t> </a:t>
            </a:r>
            <a:r>
              <a:rPr lang="en-US" dirty="0" smtClean="0"/>
              <a:t>				Mary </a:t>
            </a:r>
            <a:r>
              <a:rPr lang="en-US" dirty="0"/>
              <a:t>Jean Henry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Mark </a:t>
            </a:r>
            <a:r>
              <a:rPr lang="en-US" dirty="0"/>
              <a:t>Anderson </a:t>
            </a:r>
            <a:r>
              <a:rPr lang="en-US" dirty="0" smtClean="0"/>
              <a:t>					Paul Carney </a:t>
            </a:r>
          </a:p>
          <a:p>
            <a:pPr marL="0" indent="0">
              <a:buNone/>
            </a:pPr>
            <a:r>
              <a:rPr lang="en-US" dirty="0" smtClean="0"/>
              <a:t>John Shipley					Craig Woolley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1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Upcoming Events</a:t>
            </a:r>
            <a:endParaRPr lang="en-US" sz="40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065"/>
            <a:ext cx="8229600" cy="4827181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CD9E52"/>
                </a:solidFill>
              </a:rPr>
              <a:t>Green and Gold Fridays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Show your Wright State pride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CD9E52"/>
                </a:solidFill>
              </a:rPr>
              <a:t>Air Force 5K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Friday, September 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6 p.m.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CD9E52"/>
                </a:solidFill>
              </a:rPr>
              <a:t>Welcome Reception for Provost Edwards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Tuesday, September 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3 to 4:30 p.m., Student Union Atrium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CD9E52"/>
                </a:solidFill>
              </a:rPr>
              <a:t>Homecoming Weekend 2018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Friday, October 5 and Saturday, October 6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37491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138</Words>
  <Application>Microsoft Macintosh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Faculty Senate Meeting</vt:lpstr>
      <vt:lpstr>Faculty Achievements $1.8 Million NIH Award</vt:lpstr>
      <vt:lpstr>Faculty Achievements ELATE program graduate</vt:lpstr>
      <vt:lpstr>Faculty Achievements </vt:lpstr>
      <vt:lpstr>Budget Update</vt:lpstr>
      <vt:lpstr>Growth Mindset Advisory Team </vt:lpstr>
      <vt:lpstr>Upcoming Events</vt:lpstr>
    </vt:vector>
  </TitlesOfParts>
  <Company>Wright State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Kim Patton</cp:lastModifiedBy>
  <cp:revision>216</cp:revision>
  <cp:lastPrinted>2017-12-11T17:52:56Z</cp:lastPrinted>
  <dcterms:created xsi:type="dcterms:W3CDTF">2016-09-27T14:33:50Z</dcterms:created>
  <dcterms:modified xsi:type="dcterms:W3CDTF">2018-09-10T16:08:52Z</dcterms:modified>
</cp:coreProperties>
</file>