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7" r:id="rId3"/>
    <p:sldId id="268" r:id="rId4"/>
    <p:sldId id="261" r:id="rId5"/>
    <p:sldId id="262" r:id="rId6"/>
    <p:sldId id="263" r:id="rId7"/>
    <p:sldId id="270" r:id="rId8"/>
    <p:sldId id="272" r:id="rId9"/>
    <p:sldId id="273" r:id="rId10"/>
    <p:sldId id="274" r:id="rId11"/>
    <p:sldId id="275" r:id="rId12"/>
    <p:sldId id="276" r:id="rId13"/>
    <p:sldId id="277" r:id="rId14"/>
    <p:sldId id="278" r:id="rId15"/>
  </p:sldIdLst>
  <p:sldSz cx="12192000" cy="68580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1CF62-4C3C-43EA-A93C-A71526B1D9F8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3CE97-A8B9-48A2-8C85-F665DFBE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638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4410D5-965B-4BBA-88C3-D4EFEA726D59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81C93-FB87-4E05-88F2-129D9F441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866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81C93-FB87-4E05-88F2-129D9F4414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9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6840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30304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2615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375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231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822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3032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01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76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885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035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589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7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275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79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20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406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90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50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93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7462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rl.brun@wright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carl.brun@wright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iohighered.org/transfe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hiohighered.org/sites/ohiohighered.org/files/uploads/transfer/pathways/FOUR-YEAR%20INSTITUTIONS%20Sociology%20SBS%20Fill-in%20Template.docx" TargetMode="External"/><Relationship Id="rId3" Type="http://schemas.openxmlformats.org/officeDocument/2006/relationships/hyperlink" Target="https://www.ohiohighered.org/sites/ohiohighered.org/files/uploads/transfer/pathways/FOUR-YEAR%20INSTITUTIONS%20Economics%20SBS%20Fill-in%20Template.docx" TargetMode="External"/><Relationship Id="rId7" Type="http://schemas.openxmlformats.org/officeDocument/2006/relationships/hyperlink" Target="https://www.ohiohighered.org/sites/ohiohighered.org/files/uploads/transfer/pathways/FOUR-YEAR%20INSTITUTIONS%20Psychology%20AS%20to%20BS%20SBS%20Fill-in%20Template.docx" TargetMode="External"/><Relationship Id="rId2" Type="http://schemas.openxmlformats.org/officeDocument/2006/relationships/hyperlink" Target="https://www.ohiohighered.org/sites/ohiohighered.org/files/uploads/transfer/pathways/FOUR-YEAR%20INSTITUTIONS%20Anthropology%20SBS%20Fill-in%20Template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hiohighered.org/sites/ohiohighered.org/files/uploads/transfer/pathways/FOUR-YEAR%20INSTITUTIONS%20Psychology%20AA%20to%20BA%20SBS%20Fill-in%20Template.docx" TargetMode="External"/><Relationship Id="rId5" Type="http://schemas.openxmlformats.org/officeDocument/2006/relationships/hyperlink" Target="https://www.ohiohighered.org/sites/ohiohighered.org/files/uploads/transfer/pathways/FOUR-YEAR%20INSTITUTIONS%20Political%20Science%20SBS%20Fill-in%20Template.docx" TargetMode="External"/><Relationship Id="rId4" Type="http://schemas.openxmlformats.org/officeDocument/2006/relationships/hyperlink" Target="https://www.ohiohighered.org/sites/ohiohighered.org/files/uploads/transfer/pathways/FOUR-YEAR%20INSTITUTIONS%20Geography%20SBS%20Fill-in%20Template.docx" TargetMode="External"/><Relationship Id="rId9" Type="http://schemas.openxmlformats.org/officeDocument/2006/relationships/hyperlink" Target="https://www.ohiohighered.org/sites/ohiohighered.org/files/uploads/transfer/pathways/FOUR-YEAR%20INSTITUTIONS%20Social%20Work%20Fill-in%20Template_0.docx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3" y="304800"/>
            <a:ext cx="8791575" cy="449178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Ohio </a:t>
            </a:r>
            <a:r>
              <a:rPr lang="en-US" sz="4000" dirty="0" smtClean="0"/>
              <a:t>Guaranteed pathways </a:t>
            </a:r>
            <a:r>
              <a:rPr lang="en-US" sz="4000" dirty="0" smtClean="0"/>
              <a:t>and ODHE General education forum updates</a:t>
            </a:r>
            <a:br>
              <a:rPr lang="en-US" sz="4000" dirty="0" smtClean="0"/>
            </a:br>
            <a:r>
              <a:rPr lang="en-US" sz="4000" dirty="0" smtClean="0"/>
              <a:t>WSU Faculty Senate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September 10, </a:t>
            </a:r>
            <a:r>
              <a:rPr lang="en-US" sz="4000" dirty="0" smtClean="0"/>
              <a:t>2018</a:t>
            </a:r>
            <a:br>
              <a:rPr lang="en-US" sz="4000" dirty="0" smtClean="0"/>
            </a:br>
            <a:r>
              <a:rPr lang="en-US" sz="4000" dirty="0" smtClean="0"/>
              <a:t>Carl Brun</a:t>
            </a:r>
            <a:br>
              <a:rPr lang="en-US" sz="4000" dirty="0" smtClean="0"/>
            </a:br>
            <a:r>
              <a:rPr lang="en-US" sz="4000" dirty="0" smtClean="0">
                <a:hlinkClick r:id="rId3"/>
              </a:rPr>
              <a:t>carl.brun@wright.edu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err="1" smtClean="0"/>
              <a:t>ext</a:t>
            </a:r>
            <a:r>
              <a:rPr lang="en-US" sz="4000" dirty="0" smtClean="0"/>
              <a:t> 2155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5045242"/>
            <a:ext cx="8791575" cy="212558"/>
          </a:xfrm>
        </p:spPr>
        <p:txBody>
          <a:bodyPr>
            <a:normAutofit fontScale="32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78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 all for working on the OGTPs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step is to update all local agreements to match OGTP</a:t>
            </a:r>
          </a:p>
          <a:p>
            <a:r>
              <a:rPr lang="en-US" dirty="0" smtClean="0"/>
              <a:t>Advantage to students will be:</a:t>
            </a:r>
          </a:p>
          <a:p>
            <a:pPr lvl="1"/>
            <a:r>
              <a:rPr lang="en-US" dirty="0" smtClean="0"/>
              <a:t>Posting of the OGTPs on ODHE and WSU websites</a:t>
            </a:r>
          </a:p>
          <a:p>
            <a:pPr lvl="1"/>
            <a:r>
              <a:rPr lang="en-US" dirty="0" smtClean="0"/>
              <a:t>Listing of Year 3 &amp; 4 Curriculum</a:t>
            </a:r>
          </a:p>
          <a:p>
            <a:pPr lvl="1"/>
            <a:r>
              <a:rPr lang="en-US" dirty="0" smtClean="0"/>
              <a:t>Advising at Community College and WSU</a:t>
            </a:r>
          </a:p>
          <a:p>
            <a:pPr lvl="0"/>
            <a:r>
              <a:rPr lang="en-US" dirty="0" smtClean="0">
                <a:solidFill>
                  <a:prstClr val="white"/>
                </a:solidFill>
              </a:rPr>
              <a:t>QUESTIONS?</a:t>
            </a:r>
            <a:endParaRPr lang="en-US" dirty="0">
              <a:solidFill>
                <a:prstClr val="white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27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Oatn</a:t>
            </a:r>
            <a:r>
              <a:rPr lang="en-US" dirty="0" smtClean="0"/>
              <a:t> general education steering committee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Consultant, Dr. Paul Gaston, Professor Emeritus, Kent State University, and author of </a:t>
            </a:r>
            <a:r>
              <a:rPr lang="en-US" i="1" dirty="0" smtClean="0"/>
              <a:t>General Education Transformed:  How We Can, Why We Must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ODHE survey of all Ohio public college/university Gen Ed programs</a:t>
            </a:r>
          </a:p>
          <a:p>
            <a:r>
              <a:rPr lang="en-US" dirty="0" smtClean="0"/>
              <a:t>Statewide “General Education Forum” April 2, 2018 – 4 from WSU attended</a:t>
            </a:r>
          </a:p>
          <a:p>
            <a:r>
              <a:rPr lang="en-US" dirty="0" smtClean="0"/>
              <a:t>The conceptual discussion will continue at WSU through a twice monthly dialogues, “General Education Academy”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59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Draft GE Principles from </a:t>
            </a:r>
            <a:r>
              <a:rPr lang="en-US" dirty="0" err="1" smtClean="0"/>
              <a:t>odhe</a:t>
            </a:r>
            <a:r>
              <a:rPr lang="en-US" dirty="0" smtClean="0"/>
              <a:t> forum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73421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Publish the purpose, emphasis, and structure of our GE.               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Confirm knowledge areas that </a:t>
            </a:r>
            <a:r>
              <a:rPr lang="en-US" i="1" dirty="0" smtClean="0"/>
              <a:t>transform</a:t>
            </a:r>
            <a:r>
              <a:rPr lang="en-US" dirty="0" smtClean="0"/>
              <a:t> GE and fill any gaps.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Confirm any proficiencies beyond knowledge areas (e.g. multi-cultural competency).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Explore diverse teaching methods to transform what students learn.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Involve students in GE development.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OTM needs to be more flexible and updated from its 1989 origin.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70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General Education academy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All discussions will take place in CTL – Library Annex</a:t>
            </a:r>
          </a:p>
          <a:p>
            <a:r>
              <a:rPr lang="en-US" dirty="0" smtClean="0"/>
              <a:t>Sep 12 – 9-10</a:t>
            </a:r>
          </a:p>
          <a:p>
            <a:r>
              <a:rPr lang="en-US" dirty="0" smtClean="0"/>
              <a:t>Oct 11 – 9-10 and 1-2</a:t>
            </a:r>
          </a:p>
          <a:p>
            <a:r>
              <a:rPr lang="en-US" dirty="0" smtClean="0"/>
              <a:t>Oct 25 – 9-10 and 1-2</a:t>
            </a:r>
          </a:p>
          <a:p>
            <a:r>
              <a:rPr lang="en-US" dirty="0" smtClean="0"/>
              <a:t>Nov 6 – 9-10 and 1-2</a:t>
            </a:r>
          </a:p>
          <a:p>
            <a:r>
              <a:rPr lang="en-US" dirty="0" smtClean="0"/>
              <a:t>Nov 29 – 9 -10 and 1-2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654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29049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Contact me at </a:t>
            </a:r>
            <a:r>
              <a:rPr lang="en-US" dirty="0" smtClean="0">
                <a:hlinkClick r:id="rId2"/>
              </a:rPr>
              <a:t>carl.brun@wright.edu</a:t>
            </a:r>
            <a:r>
              <a:rPr lang="en-US" dirty="0" smtClean="0"/>
              <a:t>, </a:t>
            </a:r>
            <a:r>
              <a:rPr lang="en-US" dirty="0" err="1" smtClean="0"/>
              <a:t>ext</a:t>
            </a:r>
            <a:r>
              <a:rPr lang="en-US" dirty="0" smtClean="0"/>
              <a:t> 2155</a:t>
            </a:r>
            <a:br>
              <a:rPr lang="en-US" dirty="0" smtClean="0"/>
            </a:br>
            <a:r>
              <a:rPr lang="en-US" dirty="0" smtClean="0"/>
              <a:t>for Questions about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86255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ODHE Transfer Initiatives (TAG, MTAG, CTAG, OTM, OGTP)</a:t>
            </a:r>
          </a:p>
          <a:p>
            <a:r>
              <a:rPr lang="en-US" dirty="0" smtClean="0"/>
              <a:t>CORE</a:t>
            </a:r>
          </a:p>
          <a:p>
            <a:r>
              <a:rPr lang="en-US" dirty="0" smtClean="0"/>
              <a:t>Writing Across the Curriculum</a:t>
            </a:r>
          </a:p>
          <a:p>
            <a:r>
              <a:rPr lang="en-US" dirty="0" smtClean="0"/>
              <a:t>Multicultural Competency requirement in Core</a:t>
            </a:r>
          </a:p>
          <a:p>
            <a:r>
              <a:rPr lang="en-US" dirty="0" smtClean="0"/>
              <a:t>Prior Learning Assessment (PLA)</a:t>
            </a:r>
          </a:p>
          <a:p>
            <a:r>
              <a:rPr lang="en-US" dirty="0" smtClean="0"/>
              <a:t>Transfer </a:t>
            </a:r>
            <a:r>
              <a:rPr lang="en-US" dirty="0" err="1" smtClean="0"/>
              <a:t>Articulaton</a:t>
            </a:r>
            <a:r>
              <a:rPr lang="en-US" dirty="0" smtClean="0"/>
              <a:t> Agreements</a:t>
            </a:r>
          </a:p>
          <a:p>
            <a:r>
              <a:rPr lang="en-US" dirty="0" smtClean="0"/>
              <a:t>Curricular MOUs between WSU and other organizations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909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401949"/>
            <a:ext cx="9905998" cy="1258409"/>
          </a:xfrm>
        </p:spPr>
        <p:txBody>
          <a:bodyPr/>
          <a:lstStyle/>
          <a:p>
            <a:pPr algn="ctr"/>
            <a:r>
              <a:rPr lang="en-US" dirty="0" smtClean="0"/>
              <a:t>My Role with ODHE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56611"/>
            <a:ext cx="9905999" cy="4034590"/>
          </a:xfrm>
        </p:spPr>
        <p:txBody>
          <a:bodyPr/>
          <a:lstStyle/>
          <a:p>
            <a:r>
              <a:rPr lang="en-US" dirty="0" smtClean="0"/>
              <a:t>Member, Oversight Committee, Ohio Articulation and Transfer Network (</a:t>
            </a:r>
            <a:r>
              <a:rPr lang="en-US" dirty="0"/>
              <a:t>OATN) - </a:t>
            </a:r>
            <a:r>
              <a:rPr lang="en-US" dirty="0" smtClean="0">
                <a:hlinkClick r:id="rId2"/>
              </a:rPr>
              <a:t>www.ohiohighered.org/transfer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TAGs, CTAGs, OTM submissions, compliance, and implementation</a:t>
            </a:r>
          </a:p>
          <a:p>
            <a:pPr lvl="1"/>
            <a:r>
              <a:rPr lang="en-US" dirty="0" smtClean="0"/>
              <a:t>Military TAG (MTAG) compliance and implementation</a:t>
            </a:r>
          </a:p>
          <a:p>
            <a:r>
              <a:rPr lang="en-US" dirty="0" smtClean="0"/>
              <a:t>Member, Oversight Committee, Ohio Guaranteed Transfer Pathways (OGTP)</a:t>
            </a:r>
          </a:p>
          <a:p>
            <a:r>
              <a:rPr lang="en-US" dirty="0" smtClean="0"/>
              <a:t>Member, Advisory Board, General Education Forum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80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401949"/>
            <a:ext cx="9905998" cy="1258409"/>
          </a:xfrm>
        </p:spPr>
        <p:txBody>
          <a:bodyPr/>
          <a:lstStyle/>
          <a:p>
            <a:pPr algn="ctr"/>
            <a:r>
              <a:rPr lang="en-US" dirty="0" smtClean="0"/>
              <a:t>Thank you!!!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56611"/>
            <a:ext cx="9905999" cy="4034590"/>
          </a:xfrm>
        </p:spPr>
        <p:txBody>
          <a:bodyPr/>
          <a:lstStyle/>
          <a:p>
            <a:r>
              <a:rPr lang="en-US" dirty="0" smtClean="0"/>
              <a:t>For Serving on Panels for TAGs, CTAGs, and the OTM </a:t>
            </a:r>
          </a:p>
          <a:p>
            <a:r>
              <a:rPr lang="en-US" dirty="0" smtClean="0"/>
              <a:t>For Serving on OGTP cluster and major panels</a:t>
            </a:r>
          </a:p>
          <a:p>
            <a:r>
              <a:rPr lang="en-US" dirty="0" smtClean="0"/>
              <a:t>For Submitting TAG and CTAG course learning outcome templates</a:t>
            </a:r>
          </a:p>
          <a:p>
            <a:r>
              <a:rPr lang="en-US" dirty="0" smtClean="0"/>
              <a:t>For Submitting OGTP templates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38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23972" y="320099"/>
            <a:ext cx="6552565" cy="29623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3329"/>
              </a:lnSpc>
            </a:pPr>
            <a:r>
              <a:rPr lang="en-US" sz="2800" b="1" spc="-15" dirty="0" smtClean="0">
                <a:latin typeface="Arial"/>
                <a:cs typeface="Arial"/>
              </a:rPr>
              <a:t>Two Year ODHE Process to </a:t>
            </a:r>
          </a:p>
          <a:p>
            <a:pPr marL="12700" algn="ctr">
              <a:lnSpc>
                <a:spcPts val="3329"/>
              </a:lnSpc>
            </a:pPr>
            <a:r>
              <a:rPr lang="en-US" sz="2800" b="1" spc="-15" dirty="0" smtClean="0">
                <a:latin typeface="Arial"/>
                <a:cs typeface="Arial"/>
              </a:rPr>
              <a:t>Implement</a:t>
            </a:r>
            <a:endParaRPr lang="en-US" sz="2800" b="1" spc="-15" dirty="0">
              <a:latin typeface="Arial"/>
              <a:cs typeface="Arial"/>
            </a:endParaRPr>
          </a:p>
          <a:p>
            <a:pPr marL="12700">
              <a:lnSpc>
                <a:spcPts val="3329"/>
              </a:lnSpc>
            </a:pPr>
            <a:r>
              <a:rPr sz="2800" b="1" spc="-15" dirty="0" smtClean="0">
                <a:latin typeface="Arial"/>
                <a:cs typeface="Arial"/>
              </a:rPr>
              <a:t>Section</a:t>
            </a:r>
            <a:r>
              <a:rPr sz="2800" b="1" spc="5" dirty="0" smtClean="0">
                <a:latin typeface="Arial"/>
                <a:cs typeface="Arial"/>
              </a:rPr>
              <a:t> </a:t>
            </a:r>
            <a:r>
              <a:rPr sz="2800" b="1" spc="-20" dirty="0" smtClean="0">
                <a:latin typeface="Arial"/>
                <a:cs typeface="Arial"/>
              </a:rPr>
              <a:t>3</a:t>
            </a:r>
            <a:r>
              <a:rPr sz="2800" b="1" spc="-10" dirty="0" smtClean="0">
                <a:latin typeface="Arial"/>
                <a:cs typeface="Arial"/>
              </a:rPr>
              <a:t>3</a:t>
            </a:r>
            <a:r>
              <a:rPr sz="2800" b="1" spc="-20" dirty="0" smtClean="0">
                <a:latin typeface="Arial"/>
                <a:cs typeface="Arial"/>
              </a:rPr>
              <a:t>3</a:t>
            </a:r>
            <a:r>
              <a:rPr sz="2800" b="1" spc="-10" dirty="0" smtClean="0">
                <a:latin typeface="Arial"/>
                <a:cs typeface="Arial"/>
              </a:rPr>
              <a:t>3.</a:t>
            </a:r>
            <a:r>
              <a:rPr sz="2800" b="1" spc="-15" dirty="0" smtClean="0">
                <a:latin typeface="Arial"/>
                <a:cs typeface="Arial"/>
              </a:rPr>
              <a:t>1</a:t>
            </a:r>
            <a:r>
              <a:rPr sz="2800" b="1" spc="-20" dirty="0" smtClean="0">
                <a:latin typeface="Arial"/>
                <a:cs typeface="Arial"/>
              </a:rPr>
              <a:t>6</a:t>
            </a:r>
            <a:r>
              <a:rPr sz="2800" b="1" spc="-5" dirty="0" smtClean="0">
                <a:latin typeface="Arial"/>
                <a:cs typeface="Arial"/>
              </a:rPr>
              <a:t>(</a:t>
            </a:r>
            <a:r>
              <a:rPr sz="2800" b="1" spc="-35" dirty="0" smtClean="0">
                <a:latin typeface="Arial"/>
                <a:cs typeface="Arial"/>
              </a:rPr>
              <a:t>C</a:t>
            </a:r>
            <a:r>
              <a:rPr sz="2800" b="1" spc="-10" dirty="0" smtClean="0">
                <a:latin typeface="Arial"/>
                <a:cs typeface="Arial"/>
              </a:rPr>
              <a:t>)</a:t>
            </a:r>
            <a:r>
              <a:rPr sz="2800" b="1" spc="25" dirty="0" smtClean="0">
                <a:latin typeface="Arial"/>
                <a:cs typeface="Arial"/>
              </a:rPr>
              <a:t> </a:t>
            </a:r>
            <a:r>
              <a:rPr sz="2800" b="1" spc="-25" dirty="0" smtClean="0">
                <a:latin typeface="Arial"/>
                <a:cs typeface="Arial"/>
              </a:rPr>
              <a:t>O</a:t>
            </a:r>
            <a:r>
              <a:rPr sz="2800" b="1" spc="-35" dirty="0" smtClean="0">
                <a:latin typeface="Arial"/>
                <a:cs typeface="Arial"/>
              </a:rPr>
              <a:t>h</a:t>
            </a:r>
            <a:r>
              <a:rPr sz="2800" b="1" spc="-15" dirty="0" smtClean="0">
                <a:latin typeface="Arial"/>
                <a:cs typeface="Arial"/>
              </a:rPr>
              <a:t>io</a:t>
            </a:r>
            <a:r>
              <a:rPr sz="2800" b="1" spc="5" dirty="0" smtClean="0">
                <a:latin typeface="Arial"/>
                <a:cs typeface="Arial"/>
              </a:rPr>
              <a:t> </a:t>
            </a:r>
            <a:r>
              <a:rPr sz="2800" b="1" spc="-15" dirty="0" smtClean="0">
                <a:latin typeface="Arial"/>
                <a:cs typeface="Arial"/>
              </a:rPr>
              <a:t>Revis</a:t>
            </a:r>
            <a:r>
              <a:rPr sz="2800" b="1" spc="-20" dirty="0" smtClean="0">
                <a:latin typeface="Arial"/>
                <a:cs typeface="Arial"/>
              </a:rPr>
              <a:t>ed</a:t>
            </a:r>
            <a:r>
              <a:rPr sz="2800" b="1" spc="5" dirty="0" smtClean="0">
                <a:latin typeface="Arial"/>
                <a:cs typeface="Arial"/>
              </a:rPr>
              <a:t> </a:t>
            </a:r>
            <a:r>
              <a:rPr sz="2800" b="1" spc="-25" dirty="0" smtClean="0">
                <a:latin typeface="Arial"/>
                <a:cs typeface="Arial"/>
              </a:rPr>
              <a:t>C</a:t>
            </a:r>
            <a:r>
              <a:rPr sz="2800" b="1" spc="-35" dirty="0" smtClean="0">
                <a:latin typeface="Arial"/>
                <a:cs typeface="Arial"/>
              </a:rPr>
              <a:t>o</a:t>
            </a:r>
            <a:r>
              <a:rPr sz="2800" b="1" spc="-20" dirty="0" smtClean="0">
                <a:latin typeface="Arial"/>
                <a:cs typeface="Arial"/>
              </a:rPr>
              <a:t>de</a:t>
            </a:r>
            <a:endParaRPr lang="en-US" sz="2800" b="1" spc="-20" dirty="0" smtClean="0">
              <a:latin typeface="Arial"/>
              <a:cs typeface="Arial"/>
            </a:endParaRPr>
          </a:p>
          <a:p>
            <a:pPr marL="12700">
              <a:lnSpc>
                <a:spcPts val="3329"/>
              </a:lnSpc>
            </a:pPr>
            <a:endParaRPr lang="en-US" sz="2800" b="1" spc="-20" dirty="0">
              <a:latin typeface="Arial"/>
              <a:cs typeface="Arial"/>
            </a:endParaRPr>
          </a:p>
          <a:p>
            <a:pPr marL="12700">
              <a:lnSpc>
                <a:spcPts val="3329"/>
              </a:lnSpc>
            </a:pPr>
            <a:endParaRPr lang="en-US" sz="2800" b="1" spc="-20" dirty="0" smtClean="0">
              <a:latin typeface="Arial"/>
              <a:cs typeface="Arial"/>
            </a:endParaRPr>
          </a:p>
          <a:p>
            <a:pPr marL="12700">
              <a:lnSpc>
                <a:spcPts val="3329"/>
              </a:lnSpc>
            </a:pPr>
            <a:endParaRPr lang="en-US" sz="2800" b="1" spc="-20" dirty="0">
              <a:latin typeface="Arial"/>
              <a:cs typeface="Arial"/>
            </a:endParaRPr>
          </a:p>
          <a:p>
            <a:pPr marL="12700">
              <a:lnSpc>
                <a:spcPts val="3329"/>
              </a:lnSpc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76119" y="2593991"/>
            <a:ext cx="8164830" cy="30777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/>
            <a:r>
              <a:rPr sz="2000" dirty="0">
                <a:latin typeface="Arial"/>
                <a:cs typeface="Arial"/>
              </a:rPr>
              <a:t>Not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later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than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Dec</a:t>
            </a:r>
            <a:r>
              <a:rPr sz="2000" spc="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mber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201</a:t>
            </a:r>
            <a:r>
              <a:rPr sz="2000" spc="5" dirty="0">
                <a:latin typeface="Arial"/>
                <a:cs typeface="Arial"/>
              </a:rPr>
              <a:t>8</a:t>
            </a:r>
            <a:r>
              <a:rPr sz="2000" dirty="0">
                <a:latin typeface="Arial"/>
                <a:cs typeface="Arial"/>
              </a:rPr>
              <a:t>,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</a:t>
            </a:r>
            <a:r>
              <a:rPr sz="2000" spc="5" dirty="0">
                <a:latin typeface="Arial"/>
                <a:cs typeface="Arial"/>
              </a:rPr>
              <a:t>h</a:t>
            </a:r>
            <a:r>
              <a:rPr sz="2000" dirty="0">
                <a:latin typeface="Arial"/>
                <a:cs typeface="Arial"/>
              </a:rPr>
              <a:t>an</a:t>
            </a:r>
            <a:r>
              <a:rPr sz="2000" spc="5" dirty="0">
                <a:latin typeface="Arial"/>
                <a:cs typeface="Arial"/>
              </a:rPr>
              <a:t>c</a:t>
            </a:r>
            <a:r>
              <a:rPr sz="2000" dirty="0">
                <a:latin typeface="Arial"/>
                <a:cs typeface="Arial"/>
              </a:rPr>
              <a:t>ellor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5" dirty="0">
                <a:latin typeface="Arial"/>
                <a:cs typeface="Arial"/>
              </a:rPr>
              <a:t>h</a:t>
            </a:r>
            <a:r>
              <a:rPr sz="2000" dirty="0">
                <a:latin typeface="Arial"/>
                <a:cs typeface="Arial"/>
              </a:rPr>
              <a:t>all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upd</a:t>
            </a:r>
            <a:r>
              <a:rPr sz="2000" spc="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te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 imple</a:t>
            </a:r>
            <a:r>
              <a:rPr sz="2000" spc="-10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ent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policies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</a:t>
            </a:r>
            <a:r>
              <a:rPr sz="2000" spc="5" dirty="0">
                <a:latin typeface="Arial"/>
                <a:cs typeface="Arial"/>
              </a:rPr>
              <a:t>c</a:t>
            </a:r>
            <a:r>
              <a:rPr sz="2000" dirty="0">
                <a:latin typeface="Arial"/>
                <a:cs typeface="Arial"/>
              </a:rPr>
              <a:t>edu</a:t>
            </a:r>
            <a:r>
              <a:rPr sz="2000" spc="-10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es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established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pur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uant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</a:t>
            </a:r>
            <a:r>
              <a:rPr sz="2000" spc="-10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s s</a:t>
            </a:r>
            <a:r>
              <a:rPr sz="2000" spc="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ction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en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ure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any</a:t>
            </a:r>
            <a:r>
              <a:rPr sz="2000" u="heavy" spc="-1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a</a:t>
            </a:r>
            <a:r>
              <a:rPr sz="2000" u="heavy" spc="5" dirty="0">
                <a:latin typeface="Arial"/>
                <a:cs typeface="Arial"/>
              </a:rPr>
              <a:t>s</a:t>
            </a:r>
            <a:r>
              <a:rPr sz="2000" u="heavy" dirty="0">
                <a:latin typeface="Arial"/>
                <a:cs typeface="Arial"/>
              </a:rPr>
              <a:t>s</a:t>
            </a:r>
            <a:r>
              <a:rPr sz="2000" u="heavy" spc="5" dirty="0">
                <a:latin typeface="Arial"/>
                <a:cs typeface="Arial"/>
              </a:rPr>
              <a:t>o</a:t>
            </a:r>
            <a:r>
              <a:rPr sz="2000" u="heavy" dirty="0">
                <a:latin typeface="Arial"/>
                <a:cs typeface="Arial"/>
              </a:rPr>
              <a:t>ciate</a:t>
            </a:r>
            <a:r>
              <a:rPr sz="2000" u="heavy" spc="-45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deg</a:t>
            </a:r>
            <a:r>
              <a:rPr sz="2000" u="heavy" spc="5" dirty="0">
                <a:latin typeface="Arial"/>
                <a:cs typeface="Arial"/>
              </a:rPr>
              <a:t>r</a:t>
            </a:r>
            <a:r>
              <a:rPr sz="2000" u="heavy" dirty="0">
                <a:latin typeface="Arial"/>
                <a:cs typeface="Arial"/>
              </a:rPr>
              <a:t>ee</a:t>
            </a:r>
            <a:r>
              <a:rPr sz="2000" u="heavy" spc="-3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of</a:t>
            </a:r>
            <a:r>
              <a:rPr sz="2000" u="heavy" spc="-10" dirty="0">
                <a:latin typeface="Arial"/>
                <a:cs typeface="Arial"/>
              </a:rPr>
              <a:t>f</a:t>
            </a:r>
            <a:r>
              <a:rPr sz="2000" u="heavy" dirty="0">
                <a:latin typeface="Arial"/>
                <a:cs typeface="Arial"/>
              </a:rPr>
              <a:t>ered</a:t>
            </a:r>
            <a:r>
              <a:rPr sz="2000" u="heavy" spc="-4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at</a:t>
            </a:r>
            <a:r>
              <a:rPr sz="2000" u="heavy" spc="-1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a</a:t>
            </a:r>
            <a:r>
              <a:rPr sz="2000" u="heavy" spc="-2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state</a:t>
            </a:r>
            <a:r>
              <a:rPr sz="2000" u="heavy" spc="-3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insti</a:t>
            </a:r>
            <a:r>
              <a:rPr sz="2000" u="heavy" spc="-15" dirty="0">
                <a:latin typeface="Arial"/>
                <a:cs typeface="Arial"/>
              </a:rPr>
              <a:t>t</a:t>
            </a:r>
            <a:r>
              <a:rPr sz="2000" u="heavy" dirty="0">
                <a:latin typeface="Arial"/>
                <a:cs typeface="Arial"/>
              </a:rPr>
              <a:t>ution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of</a:t>
            </a:r>
            <a:r>
              <a:rPr sz="2000" u="heavy" spc="-2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higher</a:t>
            </a:r>
            <a:r>
              <a:rPr sz="2000" u="heavy" spc="-15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edu</a:t>
            </a:r>
            <a:r>
              <a:rPr sz="2000" u="heavy" spc="10" dirty="0">
                <a:latin typeface="Arial"/>
                <a:cs typeface="Arial"/>
              </a:rPr>
              <a:t>c</a:t>
            </a:r>
            <a:r>
              <a:rPr sz="2000" u="heavy" dirty="0">
                <a:latin typeface="Arial"/>
                <a:cs typeface="Arial"/>
              </a:rPr>
              <a:t>ation</a:t>
            </a:r>
            <a:r>
              <a:rPr sz="2000" u="heavy" spc="-3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may</a:t>
            </a:r>
            <a:r>
              <a:rPr sz="2000" u="heavy" spc="-25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be</a:t>
            </a:r>
            <a:r>
              <a:rPr sz="2000" u="heavy" spc="-15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tran</a:t>
            </a:r>
            <a:r>
              <a:rPr sz="2000" u="heavy" spc="5" dirty="0">
                <a:latin typeface="Arial"/>
                <a:cs typeface="Arial"/>
              </a:rPr>
              <a:t>s</a:t>
            </a:r>
            <a:r>
              <a:rPr sz="2000" u="heavy" dirty="0">
                <a:latin typeface="Arial"/>
                <a:cs typeface="Arial"/>
              </a:rPr>
              <a:t>ferred</a:t>
            </a:r>
            <a:r>
              <a:rPr sz="2000" u="heavy" spc="-6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and</a:t>
            </a:r>
            <a:r>
              <a:rPr sz="2000" u="heavy" spc="-15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applied</a:t>
            </a:r>
            <a:r>
              <a:rPr sz="2000" u="heavy" spc="5" dirty="0">
                <a:latin typeface="Arial"/>
                <a:cs typeface="Arial"/>
              </a:rPr>
              <a:t> </a:t>
            </a:r>
            <a:r>
              <a:rPr sz="2000" u="heavy" spc="-10" dirty="0">
                <a:latin typeface="Arial"/>
                <a:cs typeface="Arial"/>
              </a:rPr>
              <a:t>t</a:t>
            </a:r>
            <a:r>
              <a:rPr sz="2000" u="heavy" dirty="0">
                <a:latin typeface="Arial"/>
                <a:cs typeface="Arial"/>
              </a:rPr>
              <a:t>o</a:t>
            </a:r>
            <a:r>
              <a:rPr sz="2000" u="heavy" spc="-2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a</a:t>
            </a:r>
            <a:r>
              <a:rPr sz="2000" u="heavy" spc="-2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ba</a:t>
            </a:r>
            <a:r>
              <a:rPr sz="2000" u="heavy" spc="5" dirty="0">
                <a:latin typeface="Arial"/>
                <a:cs typeface="Arial"/>
              </a:rPr>
              <a:t>c</a:t>
            </a:r>
            <a:r>
              <a:rPr sz="2000" u="heavy" dirty="0">
                <a:latin typeface="Arial"/>
                <a:cs typeface="Arial"/>
              </a:rPr>
              <a:t>helor</a:t>
            </a:r>
            <a:r>
              <a:rPr sz="2000" u="heavy" spc="-25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deg</a:t>
            </a:r>
            <a:r>
              <a:rPr sz="2000" u="heavy" spc="5" dirty="0">
                <a:latin typeface="Arial"/>
                <a:cs typeface="Arial"/>
              </a:rPr>
              <a:t>r</a:t>
            </a:r>
            <a:r>
              <a:rPr sz="2000" u="heavy" dirty="0">
                <a:latin typeface="Arial"/>
                <a:cs typeface="Arial"/>
              </a:rPr>
              <a:t>ee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prog</a:t>
            </a:r>
            <a:r>
              <a:rPr sz="2000" u="heavy" spc="5" dirty="0">
                <a:latin typeface="Arial"/>
                <a:cs typeface="Arial"/>
              </a:rPr>
              <a:t>r</a:t>
            </a:r>
            <a:r>
              <a:rPr sz="2000" u="heavy" dirty="0">
                <a:latin typeface="Arial"/>
                <a:cs typeface="Arial"/>
              </a:rPr>
              <a:t>am</a:t>
            </a:r>
            <a:r>
              <a:rPr sz="2000" u="heavy" spc="-4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in an</a:t>
            </a:r>
            <a:r>
              <a:rPr sz="2000" u="heavy" spc="-2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equivalent</a:t>
            </a:r>
            <a:r>
              <a:rPr sz="2000" u="heavy" spc="-2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field</a:t>
            </a:r>
            <a:r>
              <a:rPr sz="2000" u="heavy" spc="-1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at</a:t>
            </a:r>
            <a:r>
              <a:rPr sz="2000" u="heavy" spc="-1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any</a:t>
            </a:r>
            <a:r>
              <a:rPr sz="2000" u="heavy" spc="-2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other</a:t>
            </a:r>
            <a:r>
              <a:rPr sz="2000" u="heavy" spc="-25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state</a:t>
            </a:r>
            <a:r>
              <a:rPr sz="2000" u="heavy" spc="-3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insti</a:t>
            </a:r>
            <a:r>
              <a:rPr sz="2000" u="heavy" spc="-15" dirty="0">
                <a:latin typeface="Arial"/>
                <a:cs typeface="Arial"/>
              </a:rPr>
              <a:t>t</a:t>
            </a:r>
            <a:r>
              <a:rPr sz="2000" u="heavy" dirty="0">
                <a:latin typeface="Arial"/>
                <a:cs typeface="Arial"/>
              </a:rPr>
              <a:t>ution</a:t>
            </a:r>
            <a:r>
              <a:rPr sz="2000" u="heavy" spc="-2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of</a:t>
            </a:r>
            <a:r>
              <a:rPr sz="2000" u="heavy" spc="-1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higher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edu</a:t>
            </a:r>
            <a:r>
              <a:rPr sz="2000" u="heavy" spc="10" dirty="0">
                <a:latin typeface="Arial"/>
                <a:cs typeface="Arial"/>
              </a:rPr>
              <a:t>c</a:t>
            </a:r>
            <a:r>
              <a:rPr sz="2000" u="heavy" dirty="0">
                <a:latin typeface="Arial"/>
                <a:cs typeface="Arial"/>
              </a:rPr>
              <a:t>ation</a:t>
            </a:r>
            <a:r>
              <a:rPr sz="2000" u="heavy" spc="-3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without</a:t>
            </a:r>
            <a:r>
              <a:rPr sz="2000" u="heavy" spc="-2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unn</a:t>
            </a:r>
            <a:r>
              <a:rPr sz="2000" u="heavy" spc="5" dirty="0">
                <a:latin typeface="Arial"/>
                <a:cs typeface="Arial"/>
              </a:rPr>
              <a:t>e</a:t>
            </a:r>
            <a:r>
              <a:rPr sz="2000" u="heavy" dirty="0">
                <a:latin typeface="Arial"/>
                <a:cs typeface="Arial"/>
              </a:rPr>
              <a:t>c</a:t>
            </a:r>
            <a:r>
              <a:rPr sz="2000" u="heavy" spc="5" dirty="0">
                <a:latin typeface="Arial"/>
                <a:cs typeface="Arial"/>
              </a:rPr>
              <a:t>e</a:t>
            </a:r>
            <a:r>
              <a:rPr sz="2000" u="heavy" dirty="0">
                <a:latin typeface="Arial"/>
                <a:cs typeface="Arial"/>
              </a:rPr>
              <a:t>ssary</a:t>
            </a:r>
            <a:r>
              <a:rPr sz="2000" u="heavy" spc="-55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dupli</a:t>
            </a:r>
            <a:r>
              <a:rPr sz="2000" u="heavy" spc="5" dirty="0">
                <a:latin typeface="Arial"/>
                <a:cs typeface="Arial"/>
              </a:rPr>
              <a:t>c</a:t>
            </a:r>
            <a:r>
              <a:rPr sz="2000" u="heavy" dirty="0">
                <a:latin typeface="Arial"/>
                <a:cs typeface="Arial"/>
              </a:rPr>
              <a:t>ation</a:t>
            </a:r>
            <a:r>
              <a:rPr sz="2000" u="heavy" spc="-2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or</a:t>
            </a:r>
            <a:r>
              <a:rPr sz="2000" u="heavy" spc="-15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insti</a:t>
            </a:r>
            <a:r>
              <a:rPr sz="2000" u="heavy" spc="-15" dirty="0">
                <a:latin typeface="Arial"/>
                <a:cs typeface="Arial"/>
              </a:rPr>
              <a:t>t</a:t>
            </a:r>
            <a:r>
              <a:rPr sz="2000" u="heavy" dirty="0">
                <a:latin typeface="Arial"/>
                <a:cs typeface="Arial"/>
              </a:rPr>
              <a:t>utional</a:t>
            </a:r>
            <a:r>
              <a:rPr sz="2000" u="heavy" spc="-20" dirty="0">
                <a:latin typeface="Arial"/>
                <a:cs typeface="Arial"/>
              </a:rPr>
              <a:t> </a:t>
            </a:r>
            <a:r>
              <a:rPr sz="2000" u="heavy" dirty="0">
                <a:latin typeface="Arial"/>
                <a:cs typeface="Arial"/>
              </a:rPr>
              <a:t>ba</a:t>
            </a:r>
            <a:r>
              <a:rPr sz="2000" u="heavy" spc="5" dirty="0">
                <a:latin typeface="Arial"/>
                <a:cs typeface="Arial"/>
              </a:rPr>
              <a:t>r</a:t>
            </a:r>
            <a:r>
              <a:rPr sz="2000" u="heavy" dirty="0">
                <a:latin typeface="Arial"/>
                <a:cs typeface="Arial"/>
              </a:rPr>
              <a:t>rie</a:t>
            </a:r>
            <a:r>
              <a:rPr sz="2000" u="heavy" spc="5" dirty="0">
                <a:latin typeface="Arial"/>
                <a:cs typeface="Arial"/>
              </a:rPr>
              <a:t>r</a:t>
            </a:r>
            <a:r>
              <a:rPr sz="2000" u="heavy" dirty="0">
                <a:latin typeface="Arial"/>
                <a:cs typeface="Arial"/>
              </a:rPr>
              <a:t>s.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 poli</a:t>
            </a:r>
            <a:r>
              <a:rPr sz="2000" spc="5" dirty="0">
                <a:latin typeface="Arial"/>
                <a:cs typeface="Arial"/>
              </a:rPr>
              <a:t>c</a:t>
            </a:r>
            <a:r>
              <a:rPr sz="2000" dirty="0">
                <a:latin typeface="Arial"/>
                <a:cs typeface="Arial"/>
              </a:rPr>
              <a:t>ies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</a:t>
            </a:r>
            <a:r>
              <a:rPr sz="2000" spc="5" dirty="0">
                <a:latin typeface="Arial"/>
                <a:cs typeface="Arial"/>
              </a:rPr>
              <a:t>c</a:t>
            </a:r>
            <a:r>
              <a:rPr sz="2000" dirty="0">
                <a:latin typeface="Arial"/>
                <a:cs typeface="Arial"/>
              </a:rPr>
              <a:t>edures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5" dirty="0">
                <a:latin typeface="Arial"/>
                <a:cs typeface="Arial"/>
              </a:rPr>
              <a:t>h</a:t>
            </a:r>
            <a:r>
              <a:rPr sz="2000" dirty="0">
                <a:latin typeface="Arial"/>
                <a:cs typeface="Arial"/>
              </a:rPr>
              <a:t>all ensure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ea</a:t>
            </a:r>
            <a:r>
              <a:rPr sz="2000" spc="5" dirty="0">
                <a:latin typeface="Arial"/>
                <a:cs typeface="Arial"/>
              </a:rPr>
              <a:t>c</a:t>
            </a:r>
            <a:r>
              <a:rPr sz="2000" dirty="0">
                <a:latin typeface="Arial"/>
                <a:cs typeface="Arial"/>
              </a:rPr>
              <a:t>h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tran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ferred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5" dirty="0">
                <a:latin typeface="Arial"/>
                <a:cs typeface="Arial"/>
              </a:rPr>
              <a:t>o</a:t>
            </a:r>
            <a:r>
              <a:rPr sz="2000" dirty="0">
                <a:latin typeface="Arial"/>
                <a:cs typeface="Arial"/>
              </a:rPr>
              <a:t>ciate deg</a:t>
            </a:r>
            <a:r>
              <a:rPr sz="2000" spc="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ee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applies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student's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deg</a:t>
            </a:r>
            <a:r>
              <a:rPr sz="2000" spc="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ee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obje</a:t>
            </a:r>
            <a:r>
              <a:rPr sz="2000" spc="5" dirty="0">
                <a:latin typeface="Arial"/>
                <a:cs typeface="Arial"/>
              </a:rPr>
              <a:t>c</a:t>
            </a:r>
            <a:r>
              <a:rPr sz="2000" dirty="0">
                <a:latin typeface="Arial"/>
                <a:cs typeface="Arial"/>
              </a:rPr>
              <a:t>ti</a:t>
            </a:r>
            <a:r>
              <a:rPr sz="2000" spc="-15" dirty="0">
                <a:latin typeface="Arial"/>
                <a:cs typeface="Arial"/>
              </a:rPr>
              <a:t>v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 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he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me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manner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as equivalent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</a:t>
            </a:r>
            <a:r>
              <a:rPr sz="2000" spc="5" dirty="0">
                <a:latin typeface="Arial"/>
                <a:cs typeface="Arial"/>
              </a:rPr>
              <a:t>o</a:t>
            </a:r>
            <a:r>
              <a:rPr sz="2000" dirty="0">
                <a:latin typeface="Arial"/>
                <a:cs typeface="Arial"/>
              </a:rPr>
              <a:t>urs</a:t>
            </a:r>
            <a:r>
              <a:rPr sz="2000" spc="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wo</a:t>
            </a:r>
            <a:r>
              <a:rPr sz="2000" spc="-10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k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</a:t>
            </a:r>
            <a:r>
              <a:rPr sz="2000" spc="5" dirty="0">
                <a:latin typeface="Arial"/>
                <a:cs typeface="Arial"/>
              </a:rPr>
              <a:t>o</a:t>
            </a:r>
            <a:r>
              <a:rPr sz="2000" dirty="0">
                <a:latin typeface="Arial"/>
                <a:cs typeface="Arial"/>
              </a:rPr>
              <a:t>mpleted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student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at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rec</a:t>
            </a:r>
            <a:r>
              <a:rPr sz="2000" spc="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10" dirty="0">
                <a:latin typeface="Arial"/>
                <a:cs typeface="Arial"/>
              </a:rPr>
              <a:t>v</a:t>
            </a:r>
            <a:r>
              <a:rPr sz="2000" dirty="0">
                <a:latin typeface="Arial"/>
                <a:cs typeface="Arial"/>
              </a:rPr>
              <a:t>ing insti</a:t>
            </a:r>
            <a:r>
              <a:rPr sz="2000" spc="-15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ution.</a:t>
            </a:r>
          </a:p>
        </p:txBody>
      </p:sp>
    </p:spTree>
    <p:extLst>
      <p:ext uri="{BB962C8B-B14F-4D97-AF65-F5344CB8AC3E}">
        <p14:creationId xmlns:p14="http://schemas.microsoft.com/office/powerpoint/2010/main" val="18151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60085" y="4569714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4941" y="0"/>
                </a:lnTo>
              </a:path>
            </a:pathLst>
          </a:custGeom>
          <a:ln w="25908">
            <a:solidFill>
              <a:srgbClr val="2C2C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10433" y="3760471"/>
            <a:ext cx="425450" cy="809625"/>
          </a:xfrm>
          <a:custGeom>
            <a:avLst/>
            <a:gdLst/>
            <a:ahLst/>
            <a:cxnLst/>
            <a:rect l="l" t="t" r="r" b="b"/>
            <a:pathLst>
              <a:path w="425450" h="809625">
                <a:moveTo>
                  <a:pt x="0" y="0"/>
                </a:moveTo>
                <a:lnTo>
                  <a:pt x="212471" y="0"/>
                </a:lnTo>
                <a:lnTo>
                  <a:pt x="212471" y="809624"/>
                </a:lnTo>
                <a:lnTo>
                  <a:pt x="424941" y="809624"/>
                </a:lnTo>
              </a:path>
            </a:pathLst>
          </a:custGeom>
          <a:ln w="25908">
            <a:solidFill>
              <a:srgbClr val="2C2C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09738" y="376047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4941" y="0"/>
                </a:lnTo>
              </a:path>
            </a:pathLst>
          </a:custGeom>
          <a:ln w="25908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60085" y="376047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4941" y="0"/>
                </a:lnTo>
              </a:path>
            </a:pathLst>
          </a:custGeom>
          <a:ln w="25908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10433" y="3760470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4941" y="0"/>
                </a:lnTo>
              </a:path>
            </a:pathLst>
          </a:custGeom>
          <a:ln w="25908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260085" y="2949701"/>
            <a:ext cx="425450" cy="0"/>
          </a:xfrm>
          <a:custGeom>
            <a:avLst/>
            <a:gdLst/>
            <a:ahLst/>
            <a:cxnLst/>
            <a:rect l="l" t="t" r="r" b="b"/>
            <a:pathLst>
              <a:path w="425450">
                <a:moveTo>
                  <a:pt x="0" y="0"/>
                </a:moveTo>
                <a:lnTo>
                  <a:pt x="424941" y="0"/>
                </a:lnTo>
              </a:path>
            </a:pathLst>
          </a:custGeom>
          <a:ln w="25908">
            <a:solidFill>
              <a:srgbClr val="2C2C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10433" y="2949702"/>
            <a:ext cx="425450" cy="809625"/>
          </a:xfrm>
          <a:custGeom>
            <a:avLst/>
            <a:gdLst/>
            <a:ahLst/>
            <a:cxnLst/>
            <a:rect l="l" t="t" r="r" b="b"/>
            <a:pathLst>
              <a:path w="425450" h="809625">
                <a:moveTo>
                  <a:pt x="0" y="809625"/>
                </a:moveTo>
                <a:lnTo>
                  <a:pt x="212471" y="809625"/>
                </a:lnTo>
                <a:lnTo>
                  <a:pt x="212471" y="0"/>
                </a:lnTo>
                <a:lnTo>
                  <a:pt x="424941" y="0"/>
                </a:lnTo>
              </a:path>
            </a:pathLst>
          </a:custGeom>
          <a:ln w="25908">
            <a:solidFill>
              <a:srgbClr val="2C2C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001013" y="2013204"/>
            <a:ext cx="766559" cy="35280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830325" y="2389632"/>
            <a:ext cx="1205471" cy="27767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062733" y="2055115"/>
            <a:ext cx="647700" cy="3409315"/>
          </a:xfrm>
          <a:custGeom>
            <a:avLst/>
            <a:gdLst/>
            <a:ahLst/>
            <a:cxnLst/>
            <a:rect l="l" t="t" r="r" b="b"/>
            <a:pathLst>
              <a:path w="647700" h="3409315">
                <a:moveTo>
                  <a:pt x="0" y="3409188"/>
                </a:moveTo>
                <a:lnTo>
                  <a:pt x="647700" y="3409188"/>
                </a:lnTo>
                <a:lnTo>
                  <a:pt x="647700" y="0"/>
                </a:lnTo>
                <a:lnTo>
                  <a:pt x="0" y="0"/>
                </a:lnTo>
                <a:lnTo>
                  <a:pt x="0" y="3409188"/>
                </a:lnTo>
                <a:close/>
              </a:path>
            </a:pathLst>
          </a:custGeom>
          <a:solidFill>
            <a:srgbClr val="FF12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062733" y="2055115"/>
            <a:ext cx="647700" cy="3409315"/>
          </a:xfrm>
          <a:custGeom>
            <a:avLst/>
            <a:gdLst/>
            <a:ahLst/>
            <a:cxnLst/>
            <a:rect l="l" t="t" r="r" b="b"/>
            <a:pathLst>
              <a:path w="647700" h="3409315">
                <a:moveTo>
                  <a:pt x="0" y="3409188"/>
                </a:moveTo>
                <a:lnTo>
                  <a:pt x="647700" y="3409188"/>
                </a:lnTo>
                <a:lnTo>
                  <a:pt x="647700" y="0"/>
                </a:lnTo>
                <a:lnTo>
                  <a:pt x="0" y="0"/>
                </a:lnTo>
                <a:lnTo>
                  <a:pt x="0" y="3409188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091414" y="2722718"/>
            <a:ext cx="677108" cy="20777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/>
            <a:r>
              <a:rPr sz="4400" dirty="0">
                <a:solidFill>
                  <a:srgbClr val="FFFFFF"/>
                </a:solidFill>
                <a:latin typeface="Arial"/>
                <a:cs typeface="Arial"/>
              </a:rPr>
              <a:t>Clusters</a:t>
            </a:r>
            <a:endParaRPr sz="44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073908" y="2584717"/>
            <a:ext cx="2243328" cy="76655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135630" y="2626614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10" h="647700">
                <a:moveTo>
                  <a:pt x="0" y="647700"/>
                </a:moveTo>
                <a:lnTo>
                  <a:pt x="2124456" y="647700"/>
                </a:lnTo>
                <a:lnTo>
                  <a:pt x="2124456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EA3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135630" y="2626614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10" h="647700">
                <a:moveTo>
                  <a:pt x="0" y="647700"/>
                </a:moveTo>
                <a:lnTo>
                  <a:pt x="2124456" y="647700"/>
                </a:lnTo>
                <a:lnTo>
                  <a:pt x="2124456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795141" y="2841565"/>
            <a:ext cx="80137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usi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ess</a:t>
            </a:r>
            <a:endParaRPr sz="15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623559" y="2584717"/>
            <a:ext cx="2243328" cy="76655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68340" y="2555761"/>
            <a:ext cx="2004060" cy="8564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685282" y="2626614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10" h="647700">
                <a:moveTo>
                  <a:pt x="0" y="647700"/>
                </a:moveTo>
                <a:lnTo>
                  <a:pt x="2124456" y="647700"/>
                </a:lnTo>
                <a:lnTo>
                  <a:pt x="2124456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EA3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685282" y="2626614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10" h="647700">
                <a:moveTo>
                  <a:pt x="0" y="647700"/>
                </a:moveTo>
                <a:lnTo>
                  <a:pt x="2124456" y="647700"/>
                </a:lnTo>
                <a:lnTo>
                  <a:pt x="2124456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907405" y="2644461"/>
            <a:ext cx="1677035" cy="610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86300"/>
              </a:lnSpc>
            </a:pP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oci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5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Beha</a:t>
            </a:r>
            <a:r>
              <a:rPr sz="1500" spc="-2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l 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ci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nces</a:t>
            </a:r>
            <a:r>
              <a:rPr sz="15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Human 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er</a:t>
            </a:r>
            <a:r>
              <a:rPr sz="1500" spc="-15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es</a:t>
            </a:r>
            <a:endParaRPr sz="15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073908" y="3393961"/>
            <a:ext cx="2243328" cy="76655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135630" y="3435858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10" h="647700">
                <a:moveTo>
                  <a:pt x="0" y="647700"/>
                </a:moveTo>
                <a:lnTo>
                  <a:pt x="2124456" y="647700"/>
                </a:lnTo>
                <a:lnTo>
                  <a:pt x="2124456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135630" y="3435858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10" h="647700">
                <a:moveTo>
                  <a:pt x="0" y="647700"/>
                </a:moveTo>
                <a:lnTo>
                  <a:pt x="2124456" y="647700"/>
                </a:lnTo>
                <a:lnTo>
                  <a:pt x="2124456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ln w="380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758565" y="3651444"/>
            <a:ext cx="87566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ducation</a:t>
            </a:r>
            <a:endParaRPr sz="15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623559" y="3393961"/>
            <a:ext cx="2243328" cy="76655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622035" y="3464027"/>
            <a:ext cx="2244852" cy="65839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685282" y="3435858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10" h="647700">
                <a:moveTo>
                  <a:pt x="0" y="647700"/>
                </a:moveTo>
                <a:lnTo>
                  <a:pt x="2124456" y="647700"/>
                </a:lnTo>
                <a:lnTo>
                  <a:pt x="2124456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685282" y="3435858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10" h="647700">
                <a:moveTo>
                  <a:pt x="0" y="647700"/>
                </a:moveTo>
                <a:lnTo>
                  <a:pt x="2124456" y="647700"/>
                </a:lnTo>
                <a:lnTo>
                  <a:pt x="2124456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5761102" y="3552765"/>
            <a:ext cx="1970405" cy="4360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675"/>
              </a:lnSpc>
            </a:pP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s,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Hum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niti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s,</a:t>
            </a:r>
            <a:endParaRPr sz="1500">
              <a:latin typeface="Arial"/>
              <a:cs typeface="Arial"/>
            </a:endParaRPr>
          </a:p>
          <a:p>
            <a:pPr algn="ctr">
              <a:lnSpc>
                <a:spcPts val="1675"/>
              </a:lnSpc>
            </a:pP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om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500" spc="-125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5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esi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endParaRPr sz="15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8173211" y="3393961"/>
            <a:ext cx="2243328" cy="76655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234933" y="3435858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09" h="647700">
                <a:moveTo>
                  <a:pt x="0" y="647700"/>
                </a:moveTo>
                <a:lnTo>
                  <a:pt x="2124455" y="647700"/>
                </a:lnTo>
                <a:lnTo>
                  <a:pt x="2124455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234933" y="3435858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09" h="647700">
                <a:moveTo>
                  <a:pt x="0" y="647700"/>
                </a:moveTo>
                <a:lnTo>
                  <a:pt x="2124455" y="647700"/>
                </a:lnTo>
                <a:lnTo>
                  <a:pt x="2124455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9019793" y="3651444"/>
            <a:ext cx="55245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STEM</a:t>
            </a:r>
            <a:endParaRPr sz="15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073908" y="4203205"/>
            <a:ext cx="2243328" cy="76655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135630" y="4245102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10" h="647700">
                <a:moveTo>
                  <a:pt x="0" y="647700"/>
                </a:moveTo>
                <a:lnTo>
                  <a:pt x="2124456" y="647700"/>
                </a:lnTo>
                <a:lnTo>
                  <a:pt x="2124456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EA3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135630" y="4245102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10" h="647700">
                <a:moveTo>
                  <a:pt x="0" y="647700"/>
                </a:moveTo>
                <a:lnTo>
                  <a:pt x="2124456" y="647700"/>
                </a:lnTo>
                <a:lnTo>
                  <a:pt x="2124456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3629026" y="4461323"/>
            <a:ext cx="11372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ublic</a:t>
            </a:r>
            <a:r>
              <a:rPr sz="15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af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ty</a:t>
            </a:r>
            <a:endParaRPr sz="150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5623559" y="4203205"/>
            <a:ext cx="2243328" cy="76655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685282" y="4245102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10" h="647700">
                <a:moveTo>
                  <a:pt x="0" y="647700"/>
                </a:moveTo>
                <a:lnTo>
                  <a:pt x="2124456" y="647700"/>
                </a:lnTo>
                <a:lnTo>
                  <a:pt x="2124456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EA3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685282" y="4245102"/>
            <a:ext cx="2124710" cy="647700"/>
          </a:xfrm>
          <a:custGeom>
            <a:avLst/>
            <a:gdLst/>
            <a:ahLst/>
            <a:cxnLst/>
            <a:rect l="l" t="t" r="r" b="b"/>
            <a:pathLst>
              <a:path w="2124710" h="647700">
                <a:moveTo>
                  <a:pt x="0" y="647700"/>
                </a:moveTo>
                <a:lnTo>
                  <a:pt x="2124456" y="647700"/>
                </a:lnTo>
                <a:lnTo>
                  <a:pt x="2124456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6043041" y="4461323"/>
            <a:ext cx="140398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He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lth</a:t>
            </a:r>
            <a:r>
              <a:rPr sz="15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ci</a:t>
            </a:r>
            <a:r>
              <a:rPr sz="1500" spc="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500" dirty="0">
                <a:solidFill>
                  <a:srgbClr val="FFFFFF"/>
                </a:solidFill>
                <a:latin typeface="Arial"/>
                <a:cs typeface="Arial"/>
              </a:rPr>
              <a:t>nces</a:t>
            </a:r>
            <a:endParaRPr sz="15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31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5413" y="1077503"/>
            <a:ext cx="9905998" cy="560601"/>
          </a:xfrm>
          <a:prstGeom prst="rect">
            <a:avLst/>
          </a:prstGeom>
        </p:spPr>
        <p:txBody>
          <a:bodyPr vert="horz" wrap="square" lIns="0" tIns="128459" rIns="0" bIns="0" rtlCol="0" anchor="ctr">
            <a:spAutoFit/>
          </a:bodyPr>
          <a:lstStyle/>
          <a:p>
            <a:pPr marL="1810385">
              <a:lnSpc>
                <a:spcPct val="100000"/>
              </a:lnSpc>
            </a:pPr>
            <a:r>
              <a:rPr sz="2800" spc="-15" dirty="0">
                <a:latin typeface="Arial"/>
                <a:cs typeface="Arial"/>
              </a:rPr>
              <a:t>Pr</a:t>
            </a:r>
            <a:r>
              <a:rPr sz="2800" spc="-30" dirty="0">
                <a:latin typeface="Arial"/>
                <a:cs typeface="Arial"/>
              </a:rPr>
              <a:t>o</a:t>
            </a:r>
            <a:r>
              <a:rPr sz="2800" spc="-20" dirty="0">
                <a:latin typeface="Arial"/>
                <a:cs typeface="Arial"/>
              </a:rPr>
              <a:t>ce</a:t>
            </a:r>
            <a:r>
              <a:rPr sz="2800" spc="-15" dirty="0">
                <a:latin typeface="Arial"/>
                <a:cs typeface="Arial"/>
              </a:rPr>
              <a:t>s</a:t>
            </a:r>
            <a:r>
              <a:rPr sz="2800" spc="-20" dirty="0">
                <a:latin typeface="Arial"/>
                <a:cs typeface="Arial"/>
              </a:rPr>
              <a:t>s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45386" y="2431543"/>
            <a:ext cx="2161540" cy="864235"/>
          </a:xfrm>
          <a:custGeom>
            <a:avLst/>
            <a:gdLst/>
            <a:ahLst/>
            <a:cxnLst/>
            <a:rect l="l" t="t" r="r" b="b"/>
            <a:pathLst>
              <a:path w="2161540" h="864235">
                <a:moveTo>
                  <a:pt x="1728977" y="0"/>
                </a:moveTo>
                <a:lnTo>
                  <a:pt x="0" y="0"/>
                </a:lnTo>
                <a:lnTo>
                  <a:pt x="432054" y="432054"/>
                </a:lnTo>
                <a:lnTo>
                  <a:pt x="0" y="864108"/>
                </a:lnTo>
                <a:lnTo>
                  <a:pt x="1728977" y="864108"/>
                </a:lnTo>
                <a:lnTo>
                  <a:pt x="2161032" y="432054"/>
                </a:lnTo>
                <a:lnTo>
                  <a:pt x="1728977" y="0"/>
                </a:lnTo>
                <a:close/>
              </a:path>
            </a:pathLst>
          </a:custGeom>
          <a:solidFill>
            <a:srgbClr val="FF12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45386" y="2431543"/>
            <a:ext cx="2161540" cy="864235"/>
          </a:xfrm>
          <a:custGeom>
            <a:avLst/>
            <a:gdLst/>
            <a:ahLst/>
            <a:cxnLst/>
            <a:rect l="l" t="t" r="r" b="b"/>
            <a:pathLst>
              <a:path w="2161540" h="864235">
                <a:moveTo>
                  <a:pt x="0" y="0"/>
                </a:moveTo>
                <a:lnTo>
                  <a:pt x="1728977" y="0"/>
                </a:lnTo>
                <a:lnTo>
                  <a:pt x="2161032" y="432054"/>
                </a:lnTo>
                <a:lnTo>
                  <a:pt x="1728977" y="864108"/>
                </a:lnTo>
                <a:lnTo>
                  <a:pt x="0" y="864108"/>
                </a:lnTo>
                <a:lnTo>
                  <a:pt x="432054" y="432054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53436" y="2668310"/>
            <a:ext cx="1159510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515" marR="5080" indent="-44450">
              <a:lnSpc>
                <a:spcPts val="1450"/>
              </a:lnSpc>
            </a:pP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aculty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ri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en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400" spc="-2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elop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ent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826002" y="2504695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1434846" y="0"/>
                </a:moveTo>
                <a:lnTo>
                  <a:pt x="0" y="0"/>
                </a:lnTo>
                <a:lnTo>
                  <a:pt x="358902" y="358901"/>
                </a:lnTo>
                <a:lnTo>
                  <a:pt x="0" y="717803"/>
                </a:lnTo>
                <a:lnTo>
                  <a:pt x="1434846" y="717803"/>
                </a:lnTo>
                <a:lnTo>
                  <a:pt x="1793748" y="358901"/>
                </a:lnTo>
                <a:lnTo>
                  <a:pt x="1434846" y="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26002" y="2504695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0" y="0"/>
                </a:moveTo>
                <a:lnTo>
                  <a:pt x="1434846" y="0"/>
                </a:lnTo>
                <a:lnTo>
                  <a:pt x="1793748" y="358901"/>
                </a:lnTo>
                <a:lnTo>
                  <a:pt x="1434846" y="717803"/>
                </a:lnTo>
                <a:lnTo>
                  <a:pt x="0" y="717803"/>
                </a:lnTo>
                <a:lnTo>
                  <a:pt x="358902" y="358901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236848" y="2772623"/>
            <a:ext cx="9836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200" dirty="0">
                <a:latin typeface="Arial"/>
                <a:cs typeface="Arial"/>
              </a:rPr>
              <a:t>Focus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G</a:t>
            </a:r>
            <a:r>
              <a:rPr sz="1200" spc="-5" dirty="0">
                <a:latin typeface="Arial"/>
                <a:cs typeface="Arial"/>
              </a:rPr>
              <a:t>r</a:t>
            </a:r>
            <a:r>
              <a:rPr sz="1200" dirty="0">
                <a:latin typeface="Arial"/>
                <a:cs typeface="Arial"/>
              </a:rPr>
              <a:t>o</a:t>
            </a:r>
            <a:r>
              <a:rPr sz="1200" spc="5" dirty="0">
                <a:latin typeface="Arial"/>
                <a:cs typeface="Arial"/>
              </a:rPr>
              <a:t>u</a:t>
            </a:r>
            <a:r>
              <a:rPr sz="1200" dirty="0">
                <a:latin typeface="Arial"/>
                <a:cs typeface="Arial"/>
              </a:rPr>
              <a:t>ps</a:t>
            </a:r>
          </a:p>
        </p:txBody>
      </p:sp>
      <p:sp>
        <p:nvSpPr>
          <p:cNvPr id="9" name="object 9"/>
          <p:cNvSpPr/>
          <p:nvPr/>
        </p:nvSpPr>
        <p:spPr>
          <a:xfrm>
            <a:off x="5368291" y="2504695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1434846" y="0"/>
                </a:moveTo>
                <a:lnTo>
                  <a:pt x="0" y="0"/>
                </a:lnTo>
                <a:lnTo>
                  <a:pt x="358901" y="358901"/>
                </a:lnTo>
                <a:lnTo>
                  <a:pt x="0" y="717803"/>
                </a:lnTo>
                <a:lnTo>
                  <a:pt x="1434846" y="717803"/>
                </a:lnTo>
                <a:lnTo>
                  <a:pt x="1793748" y="358901"/>
                </a:lnTo>
                <a:lnTo>
                  <a:pt x="1434846" y="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368291" y="2504695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0" y="0"/>
                </a:moveTo>
                <a:lnTo>
                  <a:pt x="1434846" y="0"/>
                </a:lnTo>
                <a:lnTo>
                  <a:pt x="1793748" y="358901"/>
                </a:lnTo>
                <a:lnTo>
                  <a:pt x="1434846" y="717803"/>
                </a:lnTo>
                <a:lnTo>
                  <a:pt x="0" y="717803"/>
                </a:lnTo>
                <a:lnTo>
                  <a:pt x="358901" y="358901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763260" y="2772623"/>
            <a:ext cx="101917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200" spc="-5" dirty="0">
                <a:latin typeface="Arial"/>
                <a:cs typeface="Arial"/>
              </a:rPr>
              <a:t>C</a:t>
            </a:r>
            <a:r>
              <a:rPr sz="1200" dirty="0">
                <a:latin typeface="Arial"/>
                <a:cs typeface="Arial"/>
              </a:rPr>
              <a:t>luster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Pa</a:t>
            </a:r>
            <a:r>
              <a:rPr sz="1200" spc="5" dirty="0">
                <a:latin typeface="Arial"/>
                <a:cs typeface="Arial"/>
              </a:rPr>
              <a:t>n</a:t>
            </a:r>
            <a:r>
              <a:rPr sz="1200" dirty="0">
                <a:latin typeface="Arial"/>
                <a:cs typeface="Arial"/>
              </a:rPr>
              <a:t>els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912103" y="2504695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1434846" y="0"/>
                </a:moveTo>
                <a:lnTo>
                  <a:pt x="0" y="0"/>
                </a:lnTo>
                <a:lnTo>
                  <a:pt x="358901" y="358901"/>
                </a:lnTo>
                <a:lnTo>
                  <a:pt x="0" y="717803"/>
                </a:lnTo>
                <a:lnTo>
                  <a:pt x="1434846" y="717803"/>
                </a:lnTo>
                <a:lnTo>
                  <a:pt x="1793748" y="358901"/>
                </a:lnTo>
                <a:lnTo>
                  <a:pt x="1434846" y="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912103" y="2504695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0" y="0"/>
                </a:moveTo>
                <a:lnTo>
                  <a:pt x="1434846" y="0"/>
                </a:lnTo>
                <a:lnTo>
                  <a:pt x="1793748" y="358901"/>
                </a:lnTo>
                <a:lnTo>
                  <a:pt x="1434846" y="717803"/>
                </a:lnTo>
                <a:lnTo>
                  <a:pt x="0" y="717803"/>
                </a:lnTo>
                <a:lnTo>
                  <a:pt x="358901" y="358901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396354" y="2694130"/>
            <a:ext cx="839469" cy="33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1920">
              <a:lnSpc>
                <a:spcPts val="1250"/>
              </a:lnSpc>
            </a:pPr>
            <a:r>
              <a:rPr sz="1200" dirty="0">
                <a:latin typeface="Arial"/>
                <a:cs typeface="Arial"/>
              </a:rPr>
              <a:t>Ca</a:t>
            </a:r>
            <a:r>
              <a:rPr sz="1200" spc="5" dirty="0">
                <a:latin typeface="Arial"/>
                <a:cs typeface="Arial"/>
              </a:rPr>
              <a:t>m</a:t>
            </a:r>
            <a:r>
              <a:rPr sz="1200" dirty="0">
                <a:latin typeface="Arial"/>
                <a:cs typeface="Arial"/>
              </a:rPr>
              <a:t>pus D</a:t>
            </a:r>
            <a:r>
              <a:rPr sz="1200" spc="-5" dirty="0">
                <a:latin typeface="Arial"/>
                <a:cs typeface="Arial"/>
              </a:rPr>
              <a:t>i</a:t>
            </a:r>
            <a:r>
              <a:rPr sz="1200" dirty="0">
                <a:latin typeface="Arial"/>
                <a:cs typeface="Arial"/>
              </a:rPr>
              <a:t>scussio</a:t>
            </a:r>
            <a:r>
              <a:rPr sz="1200" spc="5" dirty="0">
                <a:latin typeface="Arial"/>
                <a:cs typeface="Arial"/>
              </a:rPr>
              <a:t>n</a:t>
            </a:r>
            <a:r>
              <a:rPr sz="1200" dirty="0">
                <a:latin typeface="Arial"/>
                <a:cs typeface="Arial"/>
              </a:rPr>
              <a:t>s</a:t>
            </a:r>
          </a:p>
        </p:txBody>
      </p:sp>
      <p:sp>
        <p:nvSpPr>
          <p:cNvPr id="15" name="object 15"/>
          <p:cNvSpPr/>
          <p:nvPr/>
        </p:nvSpPr>
        <p:spPr>
          <a:xfrm>
            <a:off x="1945386" y="3416046"/>
            <a:ext cx="2161540" cy="866140"/>
          </a:xfrm>
          <a:custGeom>
            <a:avLst/>
            <a:gdLst/>
            <a:ahLst/>
            <a:cxnLst/>
            <a:rect l="l" t="t" r="r" b="b"/>
            <a:pathLst>
              <a:path w="2161540" h="866139">
                <a:moveTo>
                  <a:pt x="1728215" y="0"/>
                </a:moveTo>
                <a:lnTo>
                  <a:pt x="0" y="0"/>
                </a:lnTo>
                <a:lnTo>
                  <a:pt x="432816" y="432815"/>
                </a:lnTo>
                <a:lnTo>
                  <a:pt x="0" y="865631"/>
                </a:lnTo>
                <a:lnTo>
                  <a:pt x="1728215" y="865631"/>
                </a:lnTo>
                <a:lnTo>
                  <a:pt x="2161032" y="432815"/>
                </a:lnTo>
                <a:lnTo>
                  <a:pt x="1728215" y="0"/>
                </a:lnTo>
                <a:close/>
              </a:path>
            </a:pathLst>
          </a:custGeom>
          <a:solidFill>
            <a:srgbClr val="FF12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945386" y="3416046"/>
            <a:ext cx="2161540" cy="866140"/>
          </a:xfrm>
          <a:custGeom>
            <a:avLst/>
            <a:gdLst/>
            <a:ahLst/>
            <a:cxnLst/>
            <a:rect l="l" t="t" r="r" b="b"/>
            <a:pathLst>
              <a:path w="2161540" h="866139">
                <a:moveTo>
                  <a:pt x="0" y="0"/>
                </a:moveTo>
                <a:lnTo>
                  <a:pt x="1728215" y="0"/>
                </a:lnTo>
                <a:lnTo>
                  <a:pt x="2161032" y="432815"/>
                </a:lnTo>
                <a:lnTo>
                  <a:pt x="1728215" y="865631"/>
                </a:lnTo>
                <a:lnTo>
                  <a:pt x="0" y="865631"/>
                </a:lnTo>
                <a:lnTo>
                  <a:pt x="432816" y="432815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490012" y="3746032"/>
            <a:ext cx="1085850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Endorsement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826002" y="3490721"/>
            <a:ext cx="1793875" cy="716280"/>
          </a:xfrm>
          <a:custGeom>
            <a:avLst/>
            <a:gdLst/>
            <a:ahLst/>
            <a:cxnLst/>
            <a:rect l="l" t="t" r="r" b="b"/>
            <a:pathLst>
              <a:path w="1793875" h="716279">
                <a:moveTo>
                  <a:pt x="1435608" y="0"/>
                </a:moveTo>
                <a:lnTo>
                  <a:pt x="0" y="0"/>
                </a:lnTo>
                <a:lnTo>
                  <a:pt x="358140" y="358139"/>
                </a:lnTo>
                <a:lnTo>
                  <a:pt x="0" y="716279"/>
                </a:lnTo>
                <a:lnTo>
                  <a:pt x="1435608" y="716279"/>
                </a:lnTo>
                <a:lnTo>
                  <a:pt x="1793748" y="358139"/>
                </a:lnTo>
                <a:lnTo>
                  <a:pt x="1435608" y="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826002" y="3490721"/>
            <a:ext cx="1793875" cy="716280"/>
          </a:xfrm>
          <a:custGeom>
            <a:avLst/>
            <a:gdLst/>
            <a:ahLst/>
            <a:cxnLst/>
            <a:rect l="l" t="t" r="r" b="b"/>
            <a:pathLst>
              <a:path w="1793875" h="716279">
                <a:moveTo>
                  <a:pt x="0" y="0"/>
                </a:moveTo>
                <a:lnTo>
                  <a:pt x="1435608" y="0"/>
                </a:lnTo>
                <a:lnTo>
                  <a:pt x="1793748" y="358139"/>
                </a:lnTo>
                <a:lnTo>
                  <a:pt x="1435608" y="716279"/>
                </a:lnTo>
                <a:lnTo>
                  <a:pt x="0" y="716279"/>
                </a:lnTo>
                <a:lnTo>
                  <a:pt x="358140" y="358139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271899" y="3600910"/>
            <a:ext cx="915035" cy="494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905" algn="ctr">
              <a:lnSpc>
                <a:spcPct val="86400"/>
              </a:lnSpc>
            </a:pPr>
            <a:r>
              <a:rPr sz="1200" spc="-25" dirty="0">
                <a:latin typeface="Arial"/>
                <a:cs typeface="Arial"/>
              </a:rPr>
              <a:t>V</a:t>
            </a:r>
            <a:r>
              <a:rPr sz="1200" dirty="0">
                <a:latin typeface="Arial"/>
                <a:cs typeface="Arial"/>
              </a:rPr>
              <a:t>ia </a:t>
            </a:r>
            <a:r>
              <a:rPr sz="1200" spc="-5" dirty="0">
                <a:latin typeface="Arial"/>
                <a:cs typeface="Arial"/>
              </a:rPr>
              <a:t>C</a:t>
            </a:r>
            <a:r>
              <a:rPr sz="1200" dirty="0">
                <a:latin typeface="Arial"/>
                <a:cs typeface="Arial"/>
              </a:rPr>
              <a:t>AO/Pro</a:t>
            </a:r>
            <a:r>
              <a:rPr sz="1200" spc="-15" dirty="0">
                <a:latin typeface="Arial"/>
                <a:cs typeface="Arial"/>
              </a:rPr>
              <a:t>v</a:t>
            </a:r>
            <a:r>
              <a:rPr sz="1200" dirty="0">
                <a:latin typeface="Arial"/>
                <a:cs typeface="Arial"/>
              </a:rPr>
              <a:t>ost o</a:t>
            </a:r>
            <a:r>
              <a:rPr sz="1200" spc="-10" dirty="0">
                <a:latin typeface="Arial"/>
                <a:cs typeface="Arial"/>
              </a:rPr>
              <a:t>f</a:t>
            </a:r>
            <a:r>
              <a:rPr sz="1200" spc="10" dirty="0">
                <a:latin typeface="Arial"/>
                <a:cs typeface="Arial"/>
              </a:rPr>
              <a:t>f</a:t>
            </a:r>
            <a:r>
              <a:rPr sz="1200" dirty="0">
                <a:latin typeface="Arial"/>
                <a:cs typeface="Arial"/>
              </a:rPr>
              <a:t>ice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368291" y="3490721"/>
            <a:ext cx="1793875" cy="716280"/>
          </a:xfrm>
          <a:custGeom>
            <a:avLst/>
            <a:gdLst/>
            <a:ahLst/>
            <a:cxnLst/>
            <a:rect l="l" t="t" r="r" b="b"/>
            <a:pathLst>
              <a:path w="1793875" h="716279">
                <a:moveTo>
                  <a:pt x="1435608" y="0"/>
                </a:moveTo>
                <a:lnTo>
                  <a:pt x="0" y="0"/>
                </a:lnTo>
                <a:lnTo>
                  <a:pt x="358139" y="358139"/>
                </a:lnTo>
                <a:lnTo>
                  <a:pt x="0" y="716279"/>
                </a:lnTo>
                <a:lnTo>
                  <a:pt x="1435608" y="716279"/>
                </a:lnTo>
                <a:lnTo>
                  <a:pt x="1793748" y="358139"/>
                </a:lnTo>
                <a:lnTo>
                  <a:pt x="1435608" y="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368291" y="3490721"/>
            <a:ext cx="1793875" cy="716280"/>
          </a:xfrm>
          <a:custGeom>
            <a:avLst/>
            <a:gdLst/>
            <a:ahLst/>
            <a:cxnLst/>
            <a:rect l="l" t="t" r="r" b="b"/>
            <a:pathLst>
              <a:path w="1793875" h="716279">
                <a:moveTo>
                  <a:pt x="0" y="0"/>
                </a:moveTo>
                <a:lnTo>
                  <a:pt x="1435608" y="0"/>
                </a:lnTo>
                <a:lnTo>
                  <a:pt x="1793748" y="358139"/>
                </a:lnTo>
                <a:lnTo>
                  <a:pt x="1435608" y="716279"/>
                </a:lnTo>
                <a:lnTo>
                  <a:pt x="0" y="716279"/>
                </a:lnTo>
                <a:lnTo>
                  <a:pt x="358139" y="358139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815077" y="3679904"/>
            <a:ext cx="915035" cy="33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6520" marR="5080" indent="-83820">
              <a:lnSpc>
                <a:spcPts val="1250"/>
              </a:lnSpc>
            </a:pPr>
            <a:r>
              <a:rPr sz="1200" dirty="0">
                <a:latin typeface="Arial"/>
                <a:cs typeface="Arial"/>
              </a:rPr>
              <a:t>Colla</a:t>
            </a:r>
            <a:r>
              <a:rPr sz="1200" spc="5" dirty="0">
                <a:latin typeface="Arial"/>
                <a:cs typeface="Arial"/>
              </a:rPr>
              <a:t>b</a:t>
            </a:r>
            <a:r>
              <a:rPr sz="1200" dirty="0">
                <a:latin typeface="Arial"/>
                <a:cs typeface="Arial"/>
              </a:rPr>
              <a:t>orati</a:t>
            </a:r>
            <a:r>
              <a:rPr sz="1200" spc="-15" dirty="0">
                <a:latin typeface="Arial"/>
                <a:cs typeface="Arial"/>
              </a:rPr>
              <a:t>v</a:t>
            </a:r>
            <a:r>
              <a:rPr sz="1200" dirty="0">
                <a:latin typeface="Arial"/>
                <a:cs typeface="Arial"/>
              </a:rPr>
              <a:t>e Res</a:t>
            </a:r>
            <a:r>
              <a:rPr sz="1200" spc="5" dirty="0">
                <a:latin typeface="Arial"/>
                <a:cs typeface="Arial"/>
              </a:rPr>
              <a:t>o</a:t>
            </a:r>
            <a:r>
              <a:rPr sz="1200" dirty="0">
                <a:latin typeface="Arial"/>
                <a:cs typeface="Arial"/>
              </a:rPr>
              <a:t>lution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912103" y="3490721"/>
            <a:ext cx="1793875" cy="716280"/>
          </a:xfrm>
          <a:custGeom>
            <a:avLst/>
            <a:gdLst/>
            <a:ahLst/>
            <a:cxnLst/>
            <a:rect l="l" t="t" r="r" b="b"/>
            <a:pathLst>
              <a:path w="1793875" h="716279">
                <a:moveTo>
                  <a:pt x="1435607" y="0"/>
                </a:moveTo>
                <a:lnTo>
                  <a:pt x="0" y="0"/>
                </a:lnTo>
                <a:lnTo>
                  <a:pt x="358139" y="358139"/>
                </a:lnTo>
                <a:lnTo>
                  <a:pt x="0" y="716279"/>
                </a:lnTo>
                <a:lnTo>
                  <a:pt x="1435607" y="716279"/>
                </a:lnTo>
                <a:lnTo>
                  <a:pt x="1793748" y="358139"/>
                </a:lnTo>
                <a:lnTo>
                  <a:pt x="1435607" y="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912103" y="3490721"/>
            <a:ext cx="1793875" cy="716280"/>
          </a:xfrm>
          <a:custGeom>
            <a:avLst/>
            <a:gdLst/>
            <a:ahLst/>
            <a:cxnLst/>
            <a:rect l="l" t="t" r="r" b="b"/>
            <a:pathLst>
              <a:path w="1793875" h="716279">
                <a:moveTo>
                  <a:pt x="0" y="0"/>
                </a:moveTo>
                <a:lnTo>
                  <a:pt x="1435607" y="0"/>
                </a:lnTo>
                <a:lnTo>
                  <a:pt x="1793748" y="358139"/>
                </a:lnTo>
                <a:lnTo>
                  <a:pt x="1435607" y="716279"/>
                </a:lnTo>
                <a:lnTo>
                  <a:pt x="0" y="716279"/>
                </a:lnTo>
                <a:lnTo>
                  <a:pt x="358139" y="358139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437501" y="3679904"/>
            <a:ext cx="755650" cy="33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200" marR="5080" indent="-64135">
              <a:lnSpc>
                <a:spcPts val="1250"/>
              </a:lnSpc>
            </a:pPr>
            <a:r>
              <a:rPr sz="1200" dirty="0">
                <a:latin typeface="Arial"/>
                <a:cs typeface="Arial"/>
              </a:rPr>
              <a:t>Ch</a:t>
            </a:r>
            <a:r>
              <a:rPr sz="1200" spc="5" dirty="0">
                <a:latin typeface="Arial"/>
                <a:cs typeface="Arial"/>
              </a:rPr>
              <a:t>a</a:t>
            </a:r>
            <a:r>
              <a:rPr sz="1200" dirty="0">
                <a:latin typeface="Arial"/>
                <a:cs typeface="Arial"/>
              </a:rPr>
              <a:t>ncel</a:t>
            </a:r>
            <a:r>
              <a:rPr sz="1200" spc="-5" dirty="0">
                <a:latin typeface="Arial"/>
                <a:cs typeface="Arial"/>
              </a:rPr>
              <a:t>l</a:t>
            </a:r>
            <a:r>
              <a:rPr sz="1200" dirty="0">
                <a:latin typeface="Arial"/>
                <a:cs typeface="Arial"/>
              </a:rPr>
              <a:t>or Appro</a:t>
            </a:r>
            <a:r>
              <a:rPr sz="1200" spc="-15" dirty="0">
                <a:latin typeface="Arial"/>
                <a:cs typeface="Arial"/>
              </a:rPr>
              <a:t>v</a:t>
            </a:r>
            <a:r>
              <a:rPr sz="1200" dirty="0">
                <a:latin typeface="Arial"/>
                <a:cs typeface="Arial"/>
              </a:rPr>
              <a:t>al</a:t>
            </a:r>
          </a:p>
        </p:txBody>
      </p:sp>
      <p:sp>
        <p:nvSpPr>
          <p:cNvPr id="27" name="object 27"/>
          <p:cNvSpPr/>
          <p:nvPr/>
        </p:nvSpPr>
        <p:spPr>
          <a:xfrm>
            <a:off x="1945386" y="4402074"/>
            <a:ext cx="2161540" cy="864235"/>
          </a:xfrm>
          <a:custGeom>
            <a:avLst/>
            <a:gdLst/>
            <a:ahLst/>
            <a:cxnLst/>
            <a:rect l="l" t="t" r="r" b="b"/>
            <a:pathLst>
              <a:path w="2161540" h="864235">
                <a:moveTo>
                  <a:pt x="1728977" y="0"/>
                </a:moveTo>
                <a:lnTo>
                  <a:pt x="0" y="0"/>
                </a:lnTo>
                <a:lnTo>
                  <a:pt x="432054" y="432053"/>
                </a:lnTo>
                <a:lnTo>
                  <a:pt x="0" y="864107"/>
                </a:lnTo>
                <a:lnTo>
                  <a:pt x="1728977" y="864107"/>
                </a:lnTo>
                <a:lnTo>
                  <a:pt x="2161032" y="432053"/>
                </a:lnTo>
                <a:lnTo>
                  <a:pt x="1728977" y="0"/>
                </a:lnTo>
                <a:close/>
              </a:path>
            </a:pathLst>
          </a:custGeom>
          <a:solidFill>
            <a:srgbClr val="FF120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45386" y="4402074"/>
            <a:ext cx="2161540" cy="864235"/>
          </a:xfrm>
          <a:custGeom>
            <a:avLst/>
            <a:gdLst/>
            <a:ahLst/>
            <a:cxnLst/>
            <a:rect l="l" t="t" r="r" b="b"/>
            <a:pathLst>
              <a:path w="2161540" h="864235">
                <a:moveTo>
                  <a:pt x="0" y="0"/>
                </a:moveTo>
                <a:lnTo>
                  <a:pt x="1728977" y="0"/>
                </a:lnTo>
                <a:lnTo>
                  <a:pt x="2161032" y="432053"/>
                </a:lnTo>
                <a:lnTo>
                  <a:pt x="1728977" y="864107"/>
                </a:lnTo>
                <a:lnTo>
                  <a:pt x="0" y="864107"/>
                </a:lnTo>
                <a:lnTo>
                  <a:pt x="432054" y="432053"/>
                </a:lnTo>
                <a:lnTo>
                  <a:pt x="0" y="0"/>
                </a:lnTo>
                <a:close/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410764" y="4732060"/>
            <a:ext cx="1244600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ple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entation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826002" y="4475227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1434846" y="0"/>
                </a:moveTo>
                <a:lnTo>
                  <a:pt x="0" y="0"/>
                </a:lnTo>
                <a:lnTo>
                  <a:pt x="358902" y="358901"/>
                </a:lnTo>
                <a:lnTo>
                  <a:pt x="0" y="717804"/>
                </a:lnTo>
                <a:lnTo>
                  <a:pt x="1434846" y="717804"/>
                </a:lnTo>
                <a:lnTo>
                  <a:pt x="1793748" y="358901"/>
                </a:lnTo>
                <a:lnTo>
                  <a:pt x="1434846" y="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826002" y="4475227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0" y="0"/>
                </a:moveTo>
                <a:lnTo>
                  <a:pt x="1434846" y="0"/>
                </a:lnTo>
                <a:lnTo>
                  <a:pt x="1793748" y="358901"/>
                </a:lnTo>
                <a:lnTo>
                  <a:pt x="1434846" y="717804"/>
                </a:lnTo>
                <a:lnTo>
                  <a:pt x="0" y="717804"/>
                </a:lnTo>
                <a:lnTo>
                  <a:pt x="358902" y="358901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320667" y="4586939"/>
            <a:ext cx="815340" cy="4366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905" algn="ctr">
              <a:lnSpc>
                <a:spcPct val="86300"/>
              </a:lnSpc>
            </a:pPr>
            <a:r>
              <a:rPr sz="1100" b="1" dirty="0">
                <a:solidFill>
                  <a:srgbClr val="00B050"/>
                </a:solidFill>
                <a:latin typeface="Arial"/>
                <a:cs typeface="Arial"/>
              </a:rPr>
              <a:t>I</a:t>
            </a:r>
            <a:r>
              <a:rPr sz="1100" b="1" spc="5" dirty="0">
                <a:solidFill>
                  <a:srgbClr val="00B050"/>
                </a:solidFill>
                <a:latin typeface="Arial"/>
                <a:cs typeface="Arial"/>
              </a:rPr>
              <a:t>n</a:t>
            </a:r>
            <a:r>
              <a:rPr sz="1100" b="1" dirty="0">
                <a:solidFill>
                  <a:srgbClr val="00B050"/>
                </a:solidFill>
                <a:latin typeface="Arial"/>
                <a:cs typeface="Arial"/>
              </a:rPr>
              <a:t>stit</a:t>
            </a:r>
            <a:r>
              <a:rPr sz="1100" b="1" spc="5" dirty="0">
                <a:solidFill>
                  <a:srgbClr val="00B050"/>
                </a:solidFill>
                <a:latin typeface="Arial"/>
                <a:cs typeface="Arial"/>
              </a:rPr>
              <a:t>u</a:t>
            </a:r>
            <a:r>
              <a:rPr sz="1100" b="1" dirty="0">
                <a:solidFill>
                  <a:srgbClr val="00B050"/>
                </a:solidFill>
                <a:latin typeface="Arial"/>
                <a:cs typeface="Arial"/>
              </a:rPr>
              <a:t>tional </a:t>
            </a:r>
            <a:r>
              <a:rPr sz="1100" b="1" spc="-125" dirty="0">
                <a:solidFill>
                  <a:srgbClr val="00B050"/>
                </a:solidFill>
                <a:latin typeface="Arial"/>
                <a:cs typeface="Arial"/>
              </a:rPr>
              <a:t>T</a:t>
            </a:r>
            <a:r>
              <a:rPr sz="1100" b="1" dirty="0">
                <a:solidFill>
                  <a:srgbClr val="00B050"/>
                </a:solidFill>
                <a:latin typeface="Arial"/>
                <a:cs typeface="Arial"/>
              </a:rPr>
              <a:t>e</a:t>
            </a:r>
            <a:r>
              <a:rPr sz="1100" b="1" spc="5" dirty="0">
                <a:solidFill>
                  <a:srgbClr val="00B050"/>
                </a:solidFill>
                <a:latin typeface="Arial"/>
                <a:cs typeface="Arial"/>
              </a:rPr>
              <a:t>m</a:t>
            </a:r>
            <a:r>
              <a:rPr sz="1100" b="1" dirty="0">
                <a:solidFill>
                  <a:srgbClr val="00B050"/>
                </a:solidFill>
                <a:latin typeface="Arial"/>
                <a:cs typeface="Arial"/>
              </a:rPr>
              <a:t>plate Sub</a:t>
            </a:r>
            <a:r>
              <a:rPr sz="1100" b="1" spc="5" dirty="0">
                <a:solidFill>
                  <a:srgbClr val="00B050"/>
                </a:solidFill>
                <a:latin typeface="Arial"/>
                <a:cs typeface="Arial"/>
              </a:rPr>
              <a:t>m</a:t>
            </a:r>
            <a:r>
              <a:rPr sz="1100" b="1" dirty="0">
                <a:solidFill>
                  <a:srgbClr val="00B050"/>
                </a:solidFill>
                <a:latin typeface="Arial"/>
                <a:cs typeface="Arial"/>
              </a:rPr>
              <a:t>iss</a:t>
            </a:r>
            <a:r>
              <a:rPr sz="1100" b="1" spc="-5" dirty="0">
                <a:solidFill>
                  <a:srgbClr val="00B050"/>
                </a:solidFill>
                <a:latin typeface="Arial"/>
                <a:cs typeface="Arial"/>
              </a:rPr>
              <a:t>i</a:t>
            </a:r>
            <a:r>
              <a:rPr sz="1100" b="1" dirty="0">
                <a:solidFill>
                  <a:srgbClr val="00B050"/>
                </a:solidFill>
                <a:latin typeface="Arial"/>
                <a:cs typeface="Arial"/>
              </a:rPr>
              <a:t>on</a:t>
            </a:r>
          </a:p>
        </p:txBody>
      </p:sp>
      <p:sp>
        <p:nvSpPr>
          <p:cNvPr id="33" name="object 33"/>
          <p:cNvSpPr/>
          <p:nvPr/>
        </p:nvSpPr>
        <p:spPr>
          <a:xfrm>
            <a:off x="5368291" y="4475227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1434846" y="0"/>
                </a:moveTo>
                <a:lnTo>
                  <a:pt x="0" y="0"/>
                </a:lnTo>
                <a:lnTo>
                  <a:pt x="358901" y="358901"/>
                </a:lnTo>
                <a:lnTo>
                  <a:pt x="0" y="717804"/>
                </a:lnTo>
                <a:lnTo>
                  <a:pt x="1434846" y="717804"/>
                </a:lnTo>
                <a:lnTo>
                  <a:pt x="1793748" y="358901"/>
                </a:lnTo>
                <a:lnTo>
                  <a:pt x="1434846" y="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368291" y="4475227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0" y="0"/>
                </a:moveTo>
                <a:lnTo>
                  <a:pt x="1434846" y="0"/>
                </a:lnTo>
                <a:lnTo>
                  <a:pt x="1793748" y="358901"/>
                </a:lnTo>
                <a:lnTo>
                  <a:pt x="1434846" y="717804"/>
                </a:lnTo>
                <a:lnTo>
                  <a:pt x="0" y="717804"/>
                </a:lnTo>
                <a:lnTo>
                  <a:pt x="358901" y="358901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5872989" y="4665931"/>
            <a:ext cx="799465" cy="336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5080" indent="-26034">
              <a:lnSpc>
                <a:spcPts val="1250"/>
              </a:lnSpc>
            </a:pPr>
            <a:r>
              <a:rPr sz="1200" dirty="0">
                <a:latin typeface="Arial"/>
                <a:cs typeface="Arial"/>
              </a:rPr>
              <a:t>I</a:t>
            </a:r>
            <a:r>
              <a:rPr sz="1200" spc="5" dirty="0">
                <a:latin typeface="Arial"/>
                <a:cs typeface="Arial"/>
              </a:rPr>
              <a:t>n</a:t>
            </a:r>
            <a:r>
              <a:rPr sz="1200" dirty="0">
                <a:latin typeface="Arial"/>
                <a:cs typeface="Arial"/>
              </a:rPr>
              <a:t>stit</a:t>
            </a:r>
            <a:r>
              <a:rPr sz="1200" spc="5" dirty="0">
                <a:latin typeface="Arial"/>
                <a:cs typeface="Arial"/>
              </a:rPr>
              <a:t>u</a:t>
            </a:r>
            <a:r>
              <a:rPr sz="1200" dirty="0">
                <a:latin typeface="Arial"/>
                <a:cs typeface="Arial"/>
              </a:rPr>
              <a:t>tional Res</a:t>
            </a:r>
            <a:r>
              <a:rPr sz="1200" spc="5" dirty="0">
                <a:latin typeface="Arial"/>
                <a:cs typeface="Arial"/>
              </a:rPr>
              <a:t>o</a:t>
            </a:r>
            <a:r>
              <a:rPr sz="1200" dirty="0">
                <a:latin typeface="Arial"/>
                <a:cs typeface="Arial"/>
              </a:rPr>
              <a:t>lution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912103" y="4475227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1434846" y="0"/>
                </a:moveTo>
                <a:lnTo>
                  <a:pt x="0" y="0"/>
                </a:lnTo>
                <a:lnTo>
                  <a:pt x="358901" y="358901"/>
                </a:lnTo>
                <a:lnTo>
                  <a:pt x="0" y="717804"/>
                </a:lnTo>
                <a:lnTo>
                  <a:pt x="1434846" y="717804"/>
                </a:lnTo>
                <a:lnTo>
                  <a:pt x="1793748" y="358901"/>
                </a:lnTo>
                <a:lnTo>
                  <a:pt x="1434846" y="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912103" y="4475227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0" y="0"/>
                </a:moveTo>
                <a:lnTo>
                  <a:pt x="1434846" y="0"/>
                </a:lnTo>
                <a:lnTo>
                  <a:pt x="1793748" y="358901"/>
                </a:lnTo>
                <a:lnTo>
                  <a:pt x="1434846" y="717804"/>
                </a:lnTo>
                <a:lnTo>
                  <a:pt x="0" y="717804"/>
                </a:lnTo>
                <a:lnTo>
                  <a:pt x="358901" y="358901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7320154" y="4744925"/>
            <a:ext cx="99123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200" dirty="0">
                <a:latin typeface="Arial"/>
                <a:cs typeface="Arial"/>
              </a:rPr>
              <a:t>F</a:t>
            </a:r>
            <a:r>
              <a:rPr sz="1200" spc="-5" dirty="0">
                <a:latin typeface="Arial"/>
                <a:cs typeface="Arial"/>
              </a:rPr>
              <a:t>i</a:t>
            </a:r>
            <a:r>
              <a:rPr sz="1200" dirty="0">
                <a:latin typeface="Arial"/>
                <a:cs typeface="Arial"/>
              </a:rPr>
              <a:t>nal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Appro</a:t>
            </a:r>
            <a:r>
              <a:rPr sz="1200" spc="-15" dirty="0">
                <a:latin typeface="Arial"/>
                <a:cs typeface="Arial"/>
              </a:rPr>
              <a:t>v</a:t>
            </a:r>
            <a:r>
              <a:rPr sz="1200" dirty="0">
                <a:latin typeface="Arial"/>
                <a:cs typeface="Arial"/>
              </a:rPr>
              <a:t>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8454391" y="4475227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1434845" y="0"/>
                </a:moveTo>
                <a:lnTo>
                  <a:pt x="0" y="0"/>
                </a:lnTo>
                <a:lnTo>
                  <a:pt x="358901" y="358901"/>
                </a:lnTo>
                <a:lnTo>
                  <a:pt x="0" y="717804"/>
                </a:lnTo>
                <a:lnTo>
                  <a:pt x="1434845" y="717804"/>
                </a:lnTo>
                <a:lnTo>
                  <a:pt x="1793748" y="358901"/>
                </a:lnTo>
                <a:lnTo>
                  <a:pt x="1434845" y="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454391" y="4475227"/>
            <a:ext cx="179387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0" y="0"/>
                </a:moveTo>
                <a:lnTo>
                  <a:pt x="1434845" y="0"/>
                </a:lnTo>
                <a:lnTo>
                  <a:pt x="1793748" y="358901"/>
                </a:lnTo>
                <a:lnTo>
                  <a:pt x="1434845" y="717804"/>
                </a:lnTo>
                <a:lnTo>
                  <a:pt x="0" y="717804"/>
                </a:lnTo>
                <a:lnTo>
                  <a:pt x="358901" y="358901"/>
                </a:lnTo>
                <a:lnTo>
                  <a:pt x="0" y="0"/>
                </a:lnTo>
                <a:close/>
              </a:path>
            </a:pathLst>
          </a:custGeom>
          <a:ln w="25908">
            <a:solidFill>
              <a:srgbClr val="FF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8816086" y="4744925"/>
            <a:ext cx="10852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200" dirty="0">
                <a:latin typeface="Arial"/>
                <a:cs typeface="Arial"/>
              </a:rPr>
              <a:t>Co</a:t>
            </a:r>
            <a:r>
              <a:rPr sz="1200" spc="5" dirty="0">
                <a:latin typeface="Arial"/>
                <a:cs typeface="Arial"/>
              </a:rPr>
              <a:t>mm</a:t>
            </a:r>
            <a:r>
              <a:rPr sz="1200" dirty="0">
                <a:latin typeface="Arial"/>
                <a:cs typeface="Arial"/>
              </a:rPr>
              <a:t>unicat</a:t>
            </a:r>
            <a:r>
              <a:rPr sz="1200" spc="-15" dirty="0">
                <a:latin typeface="Arial"/>
                <a:cs typeface="Arial"/>
              </a:rPr>
              <a:t>i</a:t>
            </a:r>
            <a:r>
              <a:rPr sz="1200" spc="-10" dirty="0">
                <a:latin typeface="Arial"/>
                <a:cs typeface="Arial"/>
              </a:rPr>
              <a:t>o</a:t>
            </a:r>
            <a:r>
              <a:rPr sz="1200" dirty="0">
                <a:latin typeface="Arial"/>
                <a:cs typeface="Arial"/>
              </a:rPr>
              <a:t>n</a:t>
            </a:r>
            <a:endParaRPr sz="1200">
              <a:latin typeface="Arial"/>
              <a:cs typeface="Arial"/>
            </a:endParaRPr>
          </a:p>
        </p:txBody>
      </p:sp>
      <p:sp>
        <p:nvSpPr>
          <p:cNvPr id="42" name="object 12"/>
          <p:cNvSpPr/>
          <p:nvPr/>
        </p:nvSpPr>
        <p:spPr>
          <a:xfrm>
            <a:off x="8454391" y="2503312"/>
            <a:ext cx="1809495" cy="718185"/>
          </a:xfrm>
          <a:custGeom>
            <a:avLst/>
            <a:gdLst/>
            <a:ahLst/>
            <a:cxnLst/>
            <a:rect l="l" t="t" r="r" b="b"/>
            <a:pathLst>
              <a:path w="1793875" h="718185">
                <a:moveTo>
                  <a:pt x="1434846" y="0"/>
                </a:moveTo>
                <a:lnTo>
                  <a:pt x="0" y="0"/>
                </a:lnTo>
                <a:lnTo>
                  <a:pt x="358901" y="358901"/>
                </a:lnTo>
                <a:lnTo>
                  <a:pt x="0" y="717803"/>
                </a:lnTo>
                <a:lnTo>
                  <a:pt x="1434846" y="717803"/>
                </a:lnTo>
                <a:lnTo>
                  <a:pt x="1793748" y="358901"/>
                </a:lnTo>
                <a:lnTo>
                  <a:pt x="1434846" y="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Complete Except Health and 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Safety</a:t>
            </a:r>
            <a:endParaRPr sz="12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bject 24"/>
          <p:cNvSpPr/>
          <p:nvPr/>
        </p:nvSpPr>
        <p:spPr>
          <a:xfrm>
            <a:off x="8461755" y="3490721"/>
            <a:ext cx="1793875" cy="716280"/>
          </a:xfrm>
          <a:custGeom>
            <a:avLst/>
            <a:gdLst/>
            <a:ahLst/>
            <a:cxnLst/>
            <a:rect l="l" t="t" r="r" b="b"/>
            <a:pathLst>
              <a:path w="1793875" h="716279">
                <a:moveTo>
                  <a:pt x="1435607" y="0"/>
                </a:moveTo>
                <a:lnTo>
                  <a:pt x="0" y="0"/>
                </a:lnTo>
                <a:lnTo>
                  <a:pt x="358139" y="358139"/>
                </a:lnTo>
                <a:lnTo>
                  <a:pt x="0" y="716279"/>
                </a:lnTo>
                <a:lnTo>
                  <a:pt x="1435607" y="716279"/>
                </a:lnTo>
                <a:lnTo>
                  <a:pt x="1793748" y="358139"/>
                </a:lnTo>
                <a:lnTo>
                  <a:pt x="1435607" y="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>
            <a:pPr algn="ctr"/>
            <a:r>
              <a:rPr lang="en-US" sz="12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Business, Social &amp; Behavioral Science, Humanities, Arts, Math, Science</a:t>
            </a:r>
            <a:endParaRPr sz="1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70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401949"/>
            <a:ext cx="9905998" cy="1258409"/>
          </a:xfrm>
        </p:spPr>
        <p:txBody>
          <a:bodyPr/>
          <a:lstStyle/>
          <a:p>
            <a:pPr algn="ctr"/>
            <a:r>
              <a:rPr lang="en-US" dirty="0" smtClean="0"/>
              <a:t>Current timeline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2673737"/>
              </p:ext>
            </p:extLst>
          </p:nvPr>
        </p:nvGraphicFramePr>
        <p:xfrm>
          <a:off x="3192379" y="2454116"/>
          <a:ext cx="4953000" cy="2640330"/>
        </p:xfrm>
        <a:graphic>
          <a:graphicData uri="http://schemas.openxmlformats.org/drawingml/2006/table">
            <a:tbl>
              <a:tblPr/>
              <a:tblGrid>
                <a:gridCol w="4953000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F0"/>
                          </a:solidFill>
                          <a:effectLst/>
                          <a:hlinkClick r:id="rId2"/>
                        </a:rPr>
                        <a:t>Anthropology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  <a:effectLst/>
                        </a:rPr>
                        <a:t>                                        Submitted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hlinkClick r:id="rId3"/>
                        </a:rPr>
                        <a:t>Economics</a:t>
                      </a:r>
                      <a:r>
                        <a:rPr lang="en-US" dirty="0" smtClean="0">
                          <a:effectLst/>
                        </a:rPr>
                        <a:t>                                             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  <a:effectLst/>
                        </a:rPr>
                        <a:t>Submitted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hlinkClick r:id="rId4"/>
                        </a:rPr>
                        <a:t>Geography</a:t>
                      </a:r>
                      <a:r>
                        <a:rPr lang="en-US" dirty="0" smtClean="0">
                          <a:effectLst/>
                        </a:rPr>
                        <a:t>                                          </a:t>
                      </a:r>
                      <a:r>
                        <a:rPr lang="en-US" baseline="0" dirty="0" smtClean="0">
                          <a:effectLst/>
                        </a:rPr>
                        <a:t> In Process</a:t>
                      </a:r>
                      <a:endParaRPr lang="en-US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hlinkClick r:id="rId5"/>
                        </a:rPr>
                        <a:t>Political </a:t>
                      </a:r>
                      <a:r>
                        <a:rPr lang="en-US" dirty="0" smtClean="0">
                          <a:effectLst/>
                          <a:hlinkClick r:id="rId5"/>
                        </a:rPr>
                        <a:t>Science</a:t>
                      </a:r>
                      <a:r>
                        <a:rPr lang="en-US" dirty="0" smtClean="0">
                          <a:effectLst/>
                        </a:rPr>
                        <a:t>                                     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  <a:effectLst/>
                        </a:rPr>
                        <a:t>Submitted</a:t>
                      </a:r>
                      <a:endParaRPr lang="en-US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hlinkClick r:id="rId6"/>
                        </a:rPr>
                        <a:t>Psychology (AA to BA</a:t>
                      </a:r>
                      <a:r>
                        <a:rPr lang="en-US" dirty="0" smtClean="0">
                          <a:effectLst/>
                          <a:hlinkClick r:id="rId6"/>
                        </a:rPr>
                        <a:t>)</a:t>
                      </a:r>
                      <a:r>
                        <a:rPr lang="en-US" dirty="0" smtClean="0">
                          <a:effectLst/>
                        </a:rPr>
                        <a:t>                            In</a:t>
                      </a:r>
                      <a:r>
                        <a:rPr lang="en-US" baseline="0" dirty="0" smtClean="0">
                          <a:effectLst/>
                        </a:rPr>
                        <a:t> Process</a:t>
                      </a:r>
                      <a:endParaRPr lang="en-US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hlinkClick r:id="rId7"/>
                        </a:rPr>
                        <a:t>Psychology (AS to BS</a:t>
                      </a:r>
                      <a:r>
                        <a:rPr lang="en-US" dirty="0" smtClean="0">
                          <a:effectLst/>
                          <a:hlinkClick r:id="rId7"/>
                        </a:rPr>
                        <a:t>)</a:t>
                      </a:r>
                      <a:r>
                        <a:rPr lang="en-US" dirty="0" smtClean="0">
                          <a:effectLst/>
                        </a:rPr>
                        <a:t>                             In Process</a:t>
                      </a:r>
                      <a:endParaRPr lang="en-US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hlinkClick r:id="rId8"/>
                        </a:rPr>
                        <a:t>Sociology</a:t>
                      </a:r>
                      <a:r>
                        <a:rPr lang="en-US" dirty="0" smtClean="0">
                          <a:effectLst/>
                        </a:rPr>
                        <a:t>                                              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  <a:effectLst/>
                        </a:rPr>
                        <a:t>Submitted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hlinkClick r:id="rId9"/>
                        </a:rPr>
                        <a:t>Social </a:t>
                      </a:r>
                      <a:r>
                        <a:rPr lang="en-US" dirty="0" smtClean="0">
                          <a:effectLst/>
                          <a:hlinkClick r:id="rId9"/>
                        </a:rPr>
                        <a:t>Work</a:t>
                      </a:r>
                      <a:r>
                        <a:rPr lang="en-US" dirty="0" smtClean="0">
                          <a:effectLst/>
                        </a:rPr>
                        <a:t>                                           In Process</a:t>
                      </a:r>
                      <a:endParaRPr lang="en-US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392" tIns="0" rIns="25392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Social and Behavioral Sciences - Due September 14, 2018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33614" y="1872571"/>
            <a:ext cx="56755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Social and Behavioral Sciences - Due September 14,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27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401949"/>
            <a:ext cx="9905998" cy="1258409"/>
          </a:xfrm>
        </p:spPr>
        <p:txBody>
          <a:bodyPr/>
          <a:lstStyle/>
          <a:p>
            <a:pPr algn="ctr"/>
            <a:r>
              <a:rPr lang="en-US" dirty="0" smtClean="0"/>
              <a:t>Current timeline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9943272"/>
              </p:ext>
            </p:extLst>
          </p:nvPr>
        </p:nvGraphicFramePr>
        <p:xfrm>
          <a:off x="3192379" y="2454116"/>
          <a:ext cx="4953000" cy="2640330"/>
        </p:xfrm>
        <a:graphic>
          <a:graphicData uri="http://schemas.openxmlformats.org/drawingml/2006/table">
            <a:tbl>
              <a:tblPr/>
              <a:tblGrid>
                <a:gridCol w="4953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Humanities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effectLst/>
                        </a:rPr>
                        <a:t>English</a:t>
                      </a:r>
                      <a:r>
                        <a:rPr lang="en-US" baseline="0" dirty="0" smtClean="0">
                          <a:solidFill>
                            <a:srgbClr val="FFC000"/>
                          </a:solidFill>
                          <a:effectLst/>
                        </a:rPr>
                        <a:t>                                                   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effectLst/>
                        </a:rPr>
                        <a:t>In Process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effectLst/>
                        </a:rPr>
                        <a:t>History</a:t>
                      </a:r>
                      <a:r>
                        <a:rPr lang="en-US" dirty="0" smtClean="0">
                          <a:effectLst/>
                        </a:rPr>
                        <a:t>                                                  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  <a:effectLst/>
                        </a:rPr>
                        <a:t>Submitted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effectLst/>
                        </a:rPr>
                        <a:t>Philosophy</a:t>
                      </a:r>
                      <a:r>
                        <a:rPr lang="en-US" dirty="0" smtClean="0">
                          <a:effectLst/>
                        </a:rPr>
                        <a:t>                                      </a:t>
                      </a:r>
                      <a:r>
                        <a:rPr lang="en-US" baseline="0" dirty="0" smtClean="0">
                          <a:effectLst/>
                        </a:rPr>
                        <a:t>       </a:t>
                      </a:r>
                      <a:r>
                        <a:rPr lang="en-US" baseline="0" dirty="0" smtClean="0">
                          <a:solidFill>
                            <a:srgbClr val="00B0F0"/>
                          </a:solidFill>
                          <a:effectLst/>
                        </a:rPr>
                        <a:t>Submitted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  <a:effectLst/>
                        </a:rPr>
                        <a:t>Fine and Performing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  <a:effectLst/>
                        </a:rPr>
                        <a:t> Arts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  <a:effectLst/>
                        </a:rPr>
                        <a:t>                                    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effectLst/>
                        </a:rPr>
                        <a:t>Art History                                             </a:t>
                      </a:r>
                      <a:r>
                        <a:rPr lang="en-US" dirty="0" smtClean="0">
                          <a:effectLst/>
                        </a:rPr>
                        <a:t>In</a:t>
                      </a:r>
                      <a:r>
                        <a:rPr lang="en-US" baseline="0" dirty="0" smtClean="0">
                          <a:effectLst/>
                        </a:rPr>
                        <a:t> Process</a:t>
                      </a:r>
                      <a:endParaRPr lang="en-US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effectLst/>
                        </a:rPr>
                        <a:t>Music                                                     </a:t>
                      </a:r>
                      <a:r>
                        <a:rPr lang="en-US" dirty="0" smtClean="0">
                          <a:effectLst/>
                        </a:rPr>
                        <a:t>In Process</a:t>
                      </a:r>
                      <a:endParaRPr lang="en-US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effectLst/>
                        </a:rPr>
                        <a:t>Theatre</a:t>
                      </a:r>
                      <a:r>
                        <a:rPr lang="en-US" dirty="0" smtClean="0">
                          <a:effectLst/>
                        </a:rPr>
                        <a:t>                                                 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effectLst/>
                        </a:rPr>
                        <a:t>In Process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effectLst/>
                        </a:rPr>
                        <a:t>Studio/Fine Arts                                     </a:t>
                      </a:r>
                      <a:r>
                        <a:rPr lang="en-US" baseline="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  <a:r>
                        <a:rPr lang="en-US" dirty="0" smtClean="0">
                          <a:effectLst/>
                        </a:rPr>
                        <a:t>In Process</a:t>
                      </a:r>
                      <a:endParaRPr lang="en-US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392" tIns="0" rIns="25392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Social and Behavioral Sciences - Due September 14, 2018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33614" y="1872571"/>
            <a:ext cx="6447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Humanities and Fine and Performing Arts - </a:t>
            </a:r>
            <a:r>
              <a:rPr lang="en-US" b="1" dirty="0"/>
              <a:t>Due </a:t>
            </a:r>
            <a:r>
              <a:rPr lang="en-US" b="1" dirty="0" smtClean="0"/>
              <a:t>October 12, </a:t>
            </a:r>
            <a:r>
              <a:rPr lang="en-US" b="1" dirty="0"/>
              <a:t>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78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401949"/>
            <a:ext cx="9905998" cy="1258409"/>
          </a:xfrm>
        </p:spPr>
        <p:txBody>
          <a:bodyPr/>
          <a:lstStyle/>
          <a:p>
            <a:pPr algn="ctr"/>
            <a:r>
              <a:rPr lang="en-US" dirty="0" smtClean="0"/>
              <a:t>Current timeline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9369119"/>
              </p:ext>
            </p:extLst>
          </p:nvPr>
        </p:nvGraphicFramePr>
        <p:xfrm>
          <a:off x="3192379" y="2454116"/>
          <a:ext cx="4953000" cy="1760220"/>
        </p:xfrm>
        <a:graphic>
          <a:graphicData uri="http://schemas.openxmlformats.org/drawingml/2006/table">
            <a:tbl>
              <a:tblPr/>
              <a:tblGrid>
                <a:gridCol w="49530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Biology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Chemistry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Geology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Mathematics (AS to BA)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Mathematices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(AS to BS)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Physics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392" tIns="0" rIns="25392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Social and Behavioral Sciences - Due September 14, 2018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67162" y="1692975"/>
            <a:ext cx="4254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Math and Sciences - </a:t>
            </a:r>
            <a:r>
              <a:rPr lang="en-US" b="1" dirty="0"/>
              <a:t>Due </a:t>
            </a:r>
            <a:r>
              <a:rPr lang="en-US" b="1" dirty="0" smtClean="0"/>
              <a:t>October 26, </a:t>
            </a:r>
            <a:r>
              <a:rPr lang="en-US" b="1" dirty="0"/>
              <a:t>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24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370</TotalTime>
  <Words>706</Words>
  <Application>Microsoft Office PowerPoint</Application>
  <PresentationFormat>Widescreen</PresentationFormat>
  <Paragraphs>112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Tw Cen MT</vt:lpstr>
      <vt:lpstr>Circuit</vt:lpstr>
      <vt:lpstr>    Ohio Guaranteed pathways and ODHE General education forum updates WSU Faculty Senate September 10, 2018 Carl Brun carl.brun@wright.edu ext 2155</vt:lpstr>
      <vt:lpstr>My Role with ODHE</vt:lpstr>
      <vt:lpstr>Thank you!!!</vt:lpstr>
      <vt:lpstr>PowerPoint Presentation</vt:lpstr>
      <vt:lpstr>PowerPoint Presentation</vt:lpstr>
      <vt:lpstr>Process</vt:lpstr>
      <vt:lpstr>Current timeline</vt:lpstr>
      <vt:lpstr>Current timeline</vt:lpstr>
      <vt:lpstr>Current timeline</vt:lpstr>
      <vt:lpstr>Thank you all for working on the OGTPs</vt:lpstr>
      <vt:lpstr>Oatn general education steering committee </vt:lpstr>
      <vt:lpstr>Draft GE Principles from odhe forum</vt:lpstr>
      <vt:lpstr>General Education academy</vt:lpstr>
      <vt:lpstr>Contact me at carl.brun@wright.edu, ext 2155 for Questions about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WSUadm</dc:creator>
  <cp:lastModifiedBy>Carl Brun</cp:lastModifiedBy>
  <cp:revision>19</cp:revision>
  <cp:lastPrinted>2018-03-08T15:19:54Z</cp:lastPrinted>
  <dcterms:created xsi:type="dcterms:W3CDTF">2018-03-06T19:20:09Z</dcterms:created>
  <dcterms:modified xsi:type="dcterms:W3CDTF">2018-08-27T20:35:49Z</dcterms:modified>
</cp:coreProperties>
</file>