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4" r:id="rId2"/>
    <p:sldMasterId id="2147483672" r:id="rId3"/>
    <p:sldMasterId id="2147483680" r:id="rId4"/>
    <p:sldMasterId id="2147483736" r:id="rId5"/>
    <p:sldMasterId id="2147483688" r:id="rId6"/>
    <p:sldMasterId id="2147483713" r:id="rId7"/>
  </p:sldMasterIdLst>
  <p:sldIdLst>
    <p:sldId id="283" r:id="rId8"/>
    <p:sldId id="309" r:id="rId9"/>
    <p:sldId id="278" r:id="rId10"/>
    <p:sldId id="310" r:id="rId11"/>
    <p:sldId id="280" r:id="rId12"/>
    <p:sldId id="281" r:id="rId13"/>
    <p:sldId id="28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6937"/>
    <a:srgbClr val="CD9E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5" autoAdjust="0"/>
    <p:restoredTop sz="92275" autoAdjust="0"/>
  </p:normalViewPr>
  <p:slideViewPr>
    <p:cSldViewPr snapToGrid="0" snapToObjects="1">
      <p:cViewPr varScale="1">
        <p:scale>
          <a:sx n="116" d="100"/>
          <a:sy n="116" d="100"/>
        </p:scale>
        <p:origin x="16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01517"/>
            <a:ext cx="8229600" cy="1470025"/>
          </a:xfr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4257292"/>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77623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4709109" y="753259"/>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709109" y="2426569"/>
            <a:ext cx="4016350"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978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10/16/2019</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4709109" y="1488271"/>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8903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10/16/2019</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895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58904"/>
            <a:ext cx="5562600" cy="1470025"/>
          </a:xfrm>
        </p:spPr>
        <p:txBody>
          <a:bodyPr>
            <a:normAutofit/>
          </a:bodyPr>
          <a:lstStyle>
            <a:lvl1pPr algn="l">
              <a:defRPr sz="35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4534A80-8F0F-8B4A-B1EE-DA8BDE36D262}"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03454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34A80-8F0F-8B4A-B1EE-DA8BDE36D262}" type="datetimeFigureOut">
              <a:rPr lang="en-US" smtClean="0"/>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37539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051516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212795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504037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2130425"/>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600450"/>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5916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84764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25913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7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768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37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768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17281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129"/>
            <a:ext cx="8229600" cy="1143000"/>
          </a:xfr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10/16/2019</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9005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504386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713823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8744"/>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1067704"/>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98258"/>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23178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1014069"/>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00926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853019"/>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2130457"/>
            <a:ext cx="8229600" cy="4087464"/>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12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250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104250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66725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088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69666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604869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75"/>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5933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83787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950362"/>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420387"/>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89985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3632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10/16/2019</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755392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56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53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656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53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5721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752684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494664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88"/>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423248"/>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53802"/>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018333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50917"/>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464386"/>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7655"/>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304170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36260"/>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590253"/>
            <a:ext cx="8229600" cy="42856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994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752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40752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46331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15000"/>
            <a:ext cx="8229600" cy="1470025"/>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0775"/>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018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42516"/>
            <a:ext cx="8229599" cy="114300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10/16/2019</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37235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10/16/2019</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51257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327644" y="2426569"/>
            <a:ext cx="3031592"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10/16/2019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139143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63FDA4-5734-0949-BDA6-D0D6FDC31663}" type="datetimeFigureOut">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9555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10/16/2019</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791888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D24543-DE0D-2249-9D6A-916A21ACF412}" type="datetimeFigureOut">
              <a:rPr lang="en-US" smtClean="0"/>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B8E2FD69-6208-BE4A-B8A8-AF0081759ED9}" type="slidenum">
              <a:rPr lang="en-US" smtClean="0"/>
              <a:pPr/>
              <a:t>‹#›</a:t>
            </a:fld>
            <a:endParaRPr lang="en-US"/>
          </a:p>
        </p:txBody>
      </p:sp>
      <p:pic>
        <p:nvPicPr>
          <p:cNvPr id="7" name="Picture 6" descr="powerpoint-0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65779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FA1A-A022-D649-8AD9-9F30A5C06CF5}" type="datetimeFigureOut">
              <a:rPr lang="en-US" smtClean="0"/>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7A361-AE56-CD4A-B91B-4241634854C6}" type="slidenum">
              <a:rPr lang="en-US" smtClean="0"/>
              <a:t>‹#›</a:t>
            </a:fld>
            <a:endParaRPr lang="en-US"/>
          </a:p>
        </p:txBody>
      </p:sp>
      <p:pic>
        <p:nvPicPr>
          <p:cNvPr id="7" name="Picture 6" descr="powerpoint-0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577203"/>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C63FDA4-5734-0949-BDA6-D0D6FDC31663}" type="datetimeFigureOut">
              <a:rPr lang="en-US" smtClean="0"/>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D8AB15-73F2-6A4F-B882-FCD5E5C83B55}" type="slidenum">
              <a:rPr lang="en-US" smtClean="0"/>
              <a:pPr/>
              <a:t>‹#›</a:t>
            </a:fld>
            <a:endParaRPr lang="en-US"/>
          </a:p>
        </p:txBody>
      </p:sp>
      <p:pic>
        <p:nvPicPr>
          <p:cNvPr id="7" name="Picture 6" descr="powerpoint-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8204321"/>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56F9B4-387C-D346-B378-FCBE2DEF1520}" type="datetimeFigureOut">
              <a:rPr lang="en-US" smtClean="0"/>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0C54124-DEB3-A044-A6A6-99CE06F3CDD8}" type="slidenum">
              <a:rPr lang="en-US" smtClean="0"/>
              <a:pPr/>
              <a:t>‹#›</a:t>
            </a:fld>
            <a:endParaRPr lang="en-US"/>
          </a:p>
        </p:txBody>
      </p:sp>
      <p:pic>
        <p:nvPicPr>
          <p:cNvPr id="8" name="Picture 7" descr="powerpoint-0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750900"/>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4534A80-8F0F-8B4A-B1EE-DA8BDE36D262}" type="datetimeFigureOut">
              <a:rPr lang="en-US" smtClean="0"/>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BDBB472-D40B-B948-A0B6-260DEB7BCBE0}" type="slidenum">
              <a:rPr lang="en-US" smtClean="0"/>
              <a:pPr/>
              <a:t>‹#›</a:t>
            </a:fld>
            <a:endParaRPr lang="en-US"/>
          </a:p>
        </p:txBody>
      </p:sp>
      <p:pic>
        <p:nvPicPr>
          <p:cNvPr id="7" name="Picture 6" descr="powerpoint-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735300"/>
      </p:ext>
    </p:extLst>
  </p:cSld>
  <p:clrMap bg1="lt1" tx1="dk1" bg2="lt2" tx2="dk2" accent1="accent1" accent2="accent2" accent3="accent3" accent4="accent4" accent5="accent5" accent6="accent6" hlink="hlink" folHlink="folHlink"/>
  <p:sldLayoutIdLst>
    <p:sldLayoutId id="2147483737" r:id="rId1"/>
    <p:sldLayoutId id="2147483743" r:id="rId2"/>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9458C6-6EA7-0747-AD3E-29AE00637213}" type="datetimeFigureOut">
              <a:rPr lang="en-US" smtClean="0"/>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59E8A03-9FD3-E846-B7D6-1BC2DFA4AAD7}" type="slidenum">
              <a:rPr lang="en-US" smtClean="0"/>
              <a:pPr/>
              <a:t>‹#›</a:t>
            </a:fld>
            <a:endParaRPr lang="en-US"/>
          </a:p>
        </p:txBody>
      </p:sp>
      <p:pic>
        <p:nvPicPr>
          <p:cNvPr id="8" name="Picture 7" descr="powerpoint-07.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1722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43CACD-E90F-B945-A583-CAB10D8D8394}" type="datetimeFigureOut">
              <a:rPr lang="en-US" smtClean="0"/>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32821AE-27C5-2448-940B-495755ADA723}" type="slidenum">
              <a:rPr lang="en-US" smtClean="0"/>
              <a:pPr/>
              <a:t>‹#›</a:t>
            </a:fld>
            <a:endParaRPr lang="en-US"/>
          </a:p>
        </p:txBody>
      </p:sp>
      <p:pic>
        <p:nvPicPr>
          <p:cNvPr id="7" name="Picture 6" descr="powerpoint-0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76556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hlcommission.org/Criteria-Eligibility-and-Candidacy/glossary-new-criteria-for-accreditation.html"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hyperlink" Target="https://www.wright.edu/sites/www.wright.edu/files/page/attachments/Final-ARC-Report-2018.02.12.pdf"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D1156E-AE5C-D443-95D2-2E78C863F572}"/>
              </a:ext>
            </a:extLst>
          </p:cNvPr>
          <p:cNvSpPr txBox="1">
            <a:spLocks/>
          </p:cNvSpPr>
          <p:nvPr/>
        </p:nvSpPr>
        <p:spPr>
          <a:xfrm>
            <a:off x="-66675" y="852853"/>
            <a:ext cx="8791575" cy="10772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US" dirty="0"/>
              <a:t>HLC Criterion</a:t>
            </a:r>
          </a:p>
        </p:txBody>
      </p:sp>
      <p:sp>
        <p:nvSpPr>
          <p:cNvPr id="5" name="Subtitle 2">
            <a:extLst>
              <a:ext uri="{FF2B5EF4-FFF2-40B4-BE49-F238E27FC236}">
                <a16:creationId xmlns:a16="http://schemas.microsoft.com/office/drawing/2014/main" id="{C46811C3-78D5-554B-A276-142233C55BA5}"/>
              </a:ext>
            </a:extLst>
          </p:cNvPr>
          <p:cNvSpPr txBox="1">
            <a:spLocks/>
          </p:cNvSpPr>
          <p:nvPr/>
        </p:nvSpPr>
        <p:spPr>
          <a:xfrm>
            <a:off x="144340" y="1756534"/>
            <a:ext cx="8791575" cy="4860097"/>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400" dirty="0"/>
          </a:p>
          <a:p>
            <a:pPr marL="457200" indent="-457200">
              <a:buFont typeface="+mj-lt"/>
              <a:buAutoNum type="arabicPeriod"/>
            </a:pPr>
            <a:r>
              <a:rPr lang="en-US" sz="2900" dirty="0"/>
              <a:t>Mission - The institution’s mission is clear and articulated publicly; it guides the institution’s operations.</a:t>
            </a:r>
          </a:p>
          <a:p>
            <a:pPr marL="457200" indent="-457200">
              <a:buFont typeface="+mj-lt"/>
              <a:buAutoNum type="arabicPeriod"/>
            </a:pPr>
            <a:r>
              <a:rPr lang="en-US" sz="2900" dirty="0"/>
              <a:t>Integrity - The institution acts with integrity; its conduct is ethical and responsible.</a:t>
            </a:r>
          </a:p>
          <a:p>
            <a:pPr marL="457200" indent="-457200">
              <a:buFont typeface="+mj-lt"/>
              <a:buAutoNum type="arabicPeriod"/>
            </a:pPr>
            <a:r>
              <a:rPr lang="en-US" sz="2900" dirty="0"/>
              <a:t>High quality education - The institution provides high quality education, </a:t>
            </a:r>
            <a:r>
              <a:rPr lang="en-US" sz="2900" u="sng" dirty="0">
                <a:hlinkClick r:id="rId2">
                  <a:extLst>
                    <a:ext uri="{A12FA001-AC4F-418D-AE19-62706E023703}">
                      <ahyp:hlinkClr xmlns:ahyp="http://schemas.microsoft.com/office/drawing/2018/hyperlinkcolor" xmlns="" val="tx"/>
                    </a:ext>
                  </a:extLst>
                </a:hlinkClick>
              </a:rPr>
              <a:t>wherever and however its offerings are delivered</a:t>
            </a:r>
            <a:r>
              <a:rPr lang="en-US" sz="2900" dirty="0"/>
              <a:t>.</a:t>
            </a:r>
          </a:p>
          <a:p>
            <a:pPr marL="457200" indent="-457200">
              <a:buFont typeface="+mj-lt"/>
              <a:buAutoNum type="arabicPeriod"/>
            </a:pPr>
            <a:r>
              <a:rPr lang="en-US" sz="2900" dirty="0"/>
              <a:t>Evaluation - The institution demonstrates responsibility for the quality of its educational programs, learning environments, and support services, and it evaluates their effectiveness for student learning through processes designed to promote continuous improvement.</a:t>
            </a:r>
          </a:p>
          <a:p>
            <a:pPr marL="457200" indent="-457200">
              <a:buFont typeface="+mj-lt"/>
              <a:buAutoNum type="arabicPeriod"/>
            </a:pPr>
            <a:r>
              <a:rPr lang="en-US" sz="2900" dirty="0"/>
              <a:t>Resources and Planning - The institution’s resources, structures, and processes are sufficient to fulfill its mission, improve the quality of its educational offerings, and respond to future challenges and opportunities. The institution plans for the future.</a:t>
            </a:r>
          </a:p>
          <a:p>
            <a:endParaRPr lang="en-US" sz="2400" dirty="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226677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822B-898E-954A-81F7-FF190F70ED61}"/>
              </a:ext>
            </a:extLst>
          </p:cNvPr>
          <p:cNvSpPr>
            <a:spLocks noGrp="1"/>
          </p:cNvSpPr>
          <p:nvPr>
            <p:ph type="title"/>
          </p:nvPr>
        </p:nvSpPr>
        <p:spPr/>
        <p:txBody>
          <a:bodyPr/>
          <a:lstStyle/>
          <a:p>
            <a:r>
              <a:rPr lang="en-US" dirty="0"/>
              <a:t>HLC 4 year report </a:t>
            </a:r>
          </a:p>
        </p:txBody>
      </p:sp>
      <p:sp>
        <p:nvSpPr>
          <p:cNvPr id="3" name="Content Placeholder 2">
            <a:extLst>
              <a:ext uri="{FF2B5EF4-FFF2-40B4-BE49-F238E27FC236}">
                <a16:creationId xmlns:a16="http://schemas.microsoft.com/office/drawing/2014/main" id="{8F94A621-DABB-874E-8067-141CAAF7AED1}"/>
              </a:ext>
            </a:extLst>
          </p:cNvPr>
          <p:cNvSpPr>
            <a:spLocks noGrp="1"/>
          </p:cNvSpPr>
          <p:nvPr>
            <p:ph idx="1"/>
          </p:nvPr>
        </p:nvSpPr>
        <p:spPr>
          <a:xfrm>
            <a:off x="457200" y="1706538"/>
            <a:ext cx="8229600" cy="4131141"/>
          </a:xfrm>
        </p:spPr>
        <p:txBody>
          <a:bodyPr/>
          <a:lstStyle/>
          <a:p>
            <a:r>
              <a:rPr lang="en-US" dirty="0"/>
              <a:t>DUE: June 29</a:t>
            </a:r>
            <a:r>
              <a:rPr lang="en-US"/>
              <a:t>, </a:t>
            </a:r>
            <a:r>
              <a:rPr lang="en-US" smtClean="0"/>
              <a:t>2020</a:t>
            </a:r>
            <a:endParaRPr lang="en-US" dirty="0"/>
          </a:p>
          <a:p>
            <a:endParaRPr lang="en-US" dirty="0"/>
          </a:p>
        </p:txBody>
      </p:sp>
      <p:sp>
        <p:nvSpPr>
          <p:cNvPr id="4" name="Subtitle 2">
            <a:extLst>
              <a:ext uri="{FF2B5EF4-FFF2-40B4-BE49-F238E27FC236}">
                <a16:creationId xmlns:a16="http://schemas.microsoft.com/office/drawing/2014/main" id="{E472D820-9511-8143-A769-0C29C1A52D8F}"/>
              </a:ext>
            </a:extLst>
          </p:cNvPr>
          <p:cNvSpPr txBox="1">
            <a:spLocks/>
          </p:cNvSpPr>
          <p:nvPr/>
        </p:nvSpPr>
        <p:spPr>
          <a:xfrm>
            <a:off x="457200" y="2324832"/>
            <a:ext cx="8791575" cy="422127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5 Criterion co-leads established – Dean, Administration, faculty serve as co-leads</a:t>
            </a:r>
          </a:p>
          <a:p>
            <a:pPr lvl="1">
              <a:buFont typeface="Arial" panose="020B0604020202020204" pitchFamily="34" charset="0"/>
              <a:buChar char="•"/>
            </a:pPr>
            <a:r>
              <a:rPr lang="en-US" b="1" dirty="0"/>
              <a:t>Criterion 1 </a:t>
            </a:r>
            <a:r>
              <a:rPr lang="en-US" dirty="0"/>
              <a:t>– Mission:  Bright, Doom, &amp; Caron</a:t>
            </a:r>
          </a:p>
          <a:p>
            <a:pPr lvl="1">
              <a:buFont typeface="Arial" panose="020B0604020202020204" pitchFamily="34" charset="0"/>
              <a:buChar char="•"/>
            </a:pPr>
            <a:r>
              <a:rPr lang="en-US" b="1" dirty="0"/>
              <a:t>Criterion 2 </a:t>
            </a:r>
            <a:r>
              <a:rPr lang="en-US" dirty="0"/>
              <a:t>– Integrity:  Bowling, Tittle, &amp; Traynor</a:t>
            </a:r>
          </a:p>
          <a:p>
            <a:pPr lvl="1">
              <a:buFont typeface="Arial" panose="020B0604020202020204" pitchFamily="34" charset="0"/>
              <a:buChar char="•"/>
            </a:pPr>
            <a:r>
              <a:rPr lang="en-US" b="1" dirty="0"/>
              <a:t>Criterion 3 </a:t>
            </a:r>
            <a:r>
              <a:rPr lang="en-US" dirty="0"/>
              <a:t>– Teaching &amp; Learning: Quality, Resources, &amp; support:  </a:t>
            </a:r>
            <a:r>
              <a:rPr lang="en-US" dirty="0" err="1"/>
              <a:t>Carrafiello</a:t>
            </a:r>
            <a:r>
              <a:rPr lang="en-US" dirty="0"/>
              <a:t>, Dickstein, &amp; </a:t>
            </a:r>
            <a:r>
              <a:rPr lang="en-US" dirty="0" err="1"/>
              <a:t>Leaman</a:t>
            </a:r>
            <a:endParaRPr lang="en-US" dirty="0"/>
          </a:p>
          <a:p>
            <a:pPr lvl="1">
              <a:buFont typeface="Arial" panose="020B0604020202020204" pitchFamily="34" charset="0"/>
              <a:buChar char="•"/>
            </a:pPr>
            <a:r>
              <a:rPr lang="en-US" b="1" dirty="0"/>
              <a:t>Criterion 4 </a:t>
            </a:r>
            <a:r>
              <a:rPr lang="en-US" dirty="0"/>
              <a:t>– Teaching &amp; Learning:  Evaluation &amp; Improvement: Kelly, </a:t>
            </a:r>
            <a:r>
              <a:rPr lang="en-US" dirty="0" err="1"/>
              <a:t>LitTell</a:t>
            </a:r>
            <a:r>
              <a:rPr lang="en-US" dirty="0"/>
              <a:t>, &amp; Milligan</a:t>
            </a:r>
          </a:p>
          <a:p>
            <a:pPr lvl="1">
              <a:buFont typeface="Arial" panose="020B0604020202020204" pitchFamily="34" charset="0"/>
              <a:buChar char="•"/>
            </a:pPr>
            <a:r>
              <a:rPr lang="en-US" b="1" dirty="0"/>
              <a:t>Criterion 5 </a:t>
            </a:r>
            <a:r>
              <a:rPr lang="en-US" dirty="0"/>
              <a:t>– Institutional effectiveness, resources, &amp; planning:  Patel, Branson, &amp; </a:t>
            </a:r>
            <a:r>
              <a:rPr lang="en-US" dirty="0" err="1"/>
              <a:t>Keferl</a:t>
            </a:r>
            <a:endParaRPr lang="en-US" dirty="0"/>
          </a:p>
          <a:p>
            <a:endParaRPr lang="en-US" dirty="0"/>
          </a:p>
        </p:txBody>
      </p:sp>
    </p:spTree>
    <p:extLst>
      <p:ext uri="{BB962C8B-B14F-4D97-AF65-F5344CB8AC3E}">
        <p14:creationId xmlns:p14="http://schemas.microsoft.com/office/powerpoint/2010/main" val="5697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47C7270-9944-4C4A-91EE-98715D68F54D}"/>
              </a:ext>
            </a:extLst>
          </p:cNvPr>
          <p:cNvGraphicFramePr>
            <a:graphicFrameLocks noGrp="1"/>
          </p:cNvGraphicFramePr>
          <p:nvPr>
            <p:extLst>
              <p:ext uri="{D42A27DB-BD31-4B8C-83A1-F6EECF244321}">
                <p14:modId xmlns:p14="http://schemas.microsoft.com/office/powerpoint/2010/main" val="3487446577"/>
              </p:ext>
            </p:extLst>
          </p:nvPr>
        </p:nvGraphicFramePr>
        <p:xfrm>
          <a:off x="263768" y="1283731"/>
          <a:ext cx="8546124" cy="5477554"/>
        </p:xfrm>
        <a:graphic>
          <a:graphicData uri="http://schemas.openxmlformats.org/drawingml/2006/table">
            <a:tbl>
              <a:tblPr firstRow="1" firstCol="1" bandRow="1">
                <a:tableStyleId>{5C22544A-7EE6-4342-B048-85BDC9FD1C3A}</a:tableStyleId>
              </a:tblPr>
              <a:tblGrid>
                <a:gridCol w="4273062">
                  <a:extLst>
                    <a:ext uri="{9D8B030D-6E8A-4147-A177-3AD203B41FA5}">
                      <a16:colId xmlns:a16="http://schemas.microsoft.com/office/drawing/2014/main" val="288036618"/>
                    </a:ext>
                  </a:extLst>
                </a:gridCol>
                <a:gridCol w="4273062">
                  <a:extLst>
                    <a:ext uri="{9D8B030D-6E8A-4147-A177-3AD203B41FA5}">
                      <a16:colId xmlns:a16="http://schemas.microsoft.com/office/drawing/2014/main" val="1277607958"/>
                    </a:ext>
                  </a:extLst>
                </a:gridCol>
              </a:tblGrid>
              <a:tr h="912926">
                <a:tc>
                  <a:txBody>
                    <a:bodyPr/>
                    <a:lstStyle/>
                    <a:p>
                      <a:pPr marL="0" marR="0" algn="just">
                        <a:spcBef>
                          <a:spcPts val="0"/>
                        </a:spcBef>
                        <a:spcAft>
                          <a:spcPts val="0"/>
                        </a:spcAft>
                      </a:pPr>
                      <a:r>
                        <a:rPr lang="en-US" sz="1100" dirty="0">
                          <a:effectLst/>
                        </a:rPr>
                        <a:t>October, 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rgbClr val="026937"/>
                    </a:solidFill>
                  </a:tcPr>
                </a:tc>
                <a:tc>
                  <a:txBody>
                    <a:bodyPr/>
                    <a:lstStyle/>
                    <a:p>
                      <a:pPr marL="0" marR="0" algn="just">
                        <a:spcBef>
                          <a:spcPts val="0"/>
                        </a:spcBef>
                        <a:spcAft>
                          <a:spcPts val="0"/>
                        </a:spcAft>
                      </a:pPr>
                      <a:r>
                        <a:rPr lang="en-US" sz="1100" b="1" dirty="0">
                          <a:solidFill>
                            <a:schemeClr val="tx1"/>
                          </a:solidFill>
                          <a:effectLst/>
                        </a:rPr>
                        <a:t>Program Review Plan and Program Review Template to be shared with chairs and program directors.  Program directors to begin program review process. </a:t>
                      </a:r>
                      <a:r>
                        <a:rPr kumimoji="0" lang="en-US" sz="1100" b="1" i="0" u="none" strike="noStrike" kern="1200" cap="none" spc="0" normalizeH="0" baseline="0" noProof="0" dirty="0">
                          <a:ln>
                            <a:noFill/>
                          </a:ln>
                          <a:solidFill>
                            <a:schemeClr val="tx1"/>
                          </a:solidFill>
                          <a:effectLst/>
                          <a:uLnTx/>
                          <a:uFillTx/>
                          <a:latin typeface="+mn-lt"/>
                          <a:ea typeface="+mn-ea"/>
                          <a:cs typeface="+mn-cs"/>
                        </a:rPr>
                        <a:t>Quantitative data provided to all program directors.</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chemeClr val="bg1"/>
                    </a:solidFill>
                  </a:tcPr>
                </a:tc>
                <a:extLst>
                  <a:ext uri="{0D108BD9-81ED-4DB2-BD59-A6C34878D82A}">
                    <a16:rowId xmlns:a16="http://schemas.microsoft.com/office/drawing/2014/main" val="453907434"/>
                  </a:ext>
                </a:extLst>
              </a:tr>
              <a:tr h="912926">
                <a:tc>
                  <a:txBody>
                    <a:bodyPr/>
                    <a:lstStyle/>
                    <a:p>
                      <a:pPr marL="0" marR="0" algn="just">
                        <a:spcBef>
                          <a:spcPts val="0"/>
                        </a:spcBef>
                        <a:spcAft>
                          <a:spcPts val="0"/>
                        </a:spcAft>
                      </a:pPr>
                      <a:r>
                        <a:rPr lang="en-US" sz="1100">
                          <a:effectLst/>
                        </a:rPr>
                        <a:t>By November 22, 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rgbClr val="026937"/>
                    </a:solidFill>
                  </a:tcPr>
                </a:tc>
                <a:tc>
                  <a:txBody>
                    <a:bodyPr/>
                    <a:lstStyle/>
                    <a:p>
                      <a:pPr marL="0" marR="0" algn="just">
                        <a:spcBef>
                          <a:spcPts val="0"/>
                        </a:spcBef>
                        <a:spcAft>
                          <a:spcPts val="0"/>
                        </a:spcAft>
                      </a:pPr>
                      <a:r>
                        <a:rPr lang="en-US" sz="1100" b="1" dirty="0">
                          <a:solidFill>
                            <a:schemeClr val="tx1"/>
                          </a:solidFill>
                          <a:effectLst/>
                        </a:rPr>
                        <a:t>Departments, units, and interdisciplinary programs verify programs to be reviewed.  Quantitative data provided to all program directors.</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chemeClr val="bg1"/>
                    </a:solidFill>
                  </a:tcPr>
                </a:tc>
                <a:extLst>
                  <a:ext uri="{0D108BD9-81ED-4DB2-BD59-A6C34878D82A}">
                    <a16:rowId xmlns:a16="http://schemas.microsoft.com/office/drawing/2014/main" val="1354979559"/>
                  </a:ext>
                </a:extLst>
              </a:tr>
              <a:tr h="668101">
                <a:tc>
                  <a:txBody>
                    <a:bodyPr/>
                    <a:lstStyle/>
                    <a:p>
                      <a:pPr marL="0" marR="0" algn="just">
                        <a:spcBef>
                          <a:spcPts val="0"/>
                        </a:spcBef>
                        <a:spcAft>
                          <a:spcPts val="0"/>
                        </a:spcAft>
                      </a:pPr>
                      <a:r>
                        <a:rPr lang="en-US" sz="1100">
                          <a:effectLst/>
                        </a:rPr>
                        <a:t>December, 2019 – February, 2020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rgbClr val="026937"/>
                    </a:solidFill>
                  </a:tcPr>
                </a:tc>
                <a:tc>
                  <a:txBody>
                    <a:bodyPr/>
                    <a:lstStyle/>
                    <a:p>
                      <a:pPr marL="0" marR="0" algn="just">
                        <a:spcBef>
                          <a:spcPts val="0"/>
                        </a:spcBef>
                        <a:spcAft>
                          <a:spcPts val="0"/>
                        </a:spcAft>
                      </a:pPr>
                      <a:r>
                        <a:rPr lang="en-US" sz="1100" b="1" dirty="0">
                          <a:solidFill>
                            <a:schemeClr val="tx1"/>
                          </a:solidFill>
                          <a:effectLst/>
                        </a:rPr>
                        <a:t>Departments, units, and interdisciplinary programs complete Program Review Template and discuss</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chemeClr val="bg1"/>
                    </a:solidFill>
                  </a:tcPr>
                </a:tc>
                <a:extLst>
                  <a:ext uri="{0D108BD9-81ED-4DB2-BD59-A6C34878D82A}">
                    <a16:rowId xmlns:a16="http://schemas.microsoft.com/office/drawing/2014/main" val="213641119"/>
                  </a:ext>
                </a:extLst>
              </a:tr>
              <a:tr h="1157750">
                <a:tc>
                  <a:txBody>
                    <a:bodyPr/>
                    <a:lstStyle/>
                    <a:p>
                      <a:pPr marL="0" marR="0" algn="just">
                        <a:spcBef>
                          <a:spcPts val="0"/>
                        </a:spcBef>
                        <a:spcAft>
                          <a:spcPts val="0"/>
                        </a:spcAft>
                      </a:pPr>
                      <a:r>
                        <a:rPr lang="en-US" sz="1100">
                          <a:effectLst/>
                        </a:rPr>
                        <a:t>By February 7, 2020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rgbClr val="026937"/>
                    </a:solidFill>
                  </a:tcPr>
                </a:tc>
                <a:tc>
                  <a:txBody>
                    <a:bodyPr/>
                    <a:lstStyle/>
                    <a:p>
                      <a:pPr marL="0" marR="0" algn="just">
                        <a:spcBef>
                          <a:spcPts val="0"/>
                        </a:spcBef>
                        <a:spcAft>
                          <a:spcPts val="0"/>
                        </a:spcAft>
                      </a:pPr>
                      <a:r>
                        <a:rPr lang="en-US" sz="1100" b="1" dirty="0">
                          <a:solidFill>
                            <a:schemeClr val="tx1"/>
                          </a:solidFill>
                          <a:effectLst/>
                        </a:rPr>
                        <a:t>Departments, units, and interdisciplinary programs submit Program Review to the College Dean and Ad hoc College Program Review Committee.   Graduate programs also submit Program Review to the Dean of the Graduate School.</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chemeClr val="bg1"/>
                    </a:solidFill>
                  </a:tcPr>
                </a:tc>
                <a:extLst>
                  <a:ext uri="{0D108BD9-81ED-4DB2-BD59-A6C34878D82A}">
                    <a16:rowId xmlns:a16="http://schemas.microsoft.com/office/drawing/2014/main" val="4193544533"/>
                  </a:ext>
                </a:extLst>
              </a:tr>
              <a:tr h="1157750">
                <a:tc>
                  <a:txBody>
                    <a:bodyPr/>
                    <a:lstStyle/>
                    <a:p>
                      <a:pPr marL="0" marR="0" algn="just">
                        <a:spcBef>
                          <a:spcPts val="0"/>
                        </a:spcBef>
                        <a:spcAft>
                          <a:spcPts val="0"/>
                        </a:spcAft>
                      </a:pPr>
                      <a:r>
                        <a:rPr lang="en-US" sz="1100">
                          <a:effectLst/>
                        </a:rPr>
                        <a:t>By March 6, 2020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rgbClr val="026937"/>
                    </a:solidFill>
                  </a:tcPr>
                </a:tc>
                <a:tc>
                  <a:txBody>
                    <a:bodyPr/>
                    <a:lstStyle/>
                    <a:p>
                      <a:pPr marL="0" marR="0" algn="just">
                        <a:spcBef>
                          <a:spcPts val="0"/>
                        </a:spcBef>
                        <a:spcAft>
                          <a:spcPts val="0"/>
                        </a:spcAft>
                      </a:pPr>
                      <a:r>
                        <a:rPr lang="en-US" sz="1100" b="1" dirty="0">
                          <a:solidFill>
                            <a:schemeClr val="tx1"/>
                          </a:solidFill>
                          <a:effectLst/>
                        </a:rPr>
                        <a:t>Deans submit reviews and recommendations for programs within their College to the Provost.  The Provost, working with deans, begins review of all materials and develops preliminary recommendations for all academic programs. </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chemeClr val="bg1"/>
                    </a:solidFill>
                  </a:tcPr>
                </a:tc>
                <a:extLst>
                  <a:ext uri="{0D108BD9-81ED-4DB2-BD59-A6C34878D82A}">
                    <a16:rowId xmlns:a16="http://schemas.microsoft.com/office/drawing/2014/main" val="2009269801"/>
                  </a:ext>
                </a:extLst>
              </a:tr>
              <a:tr h="668101">
                <a:tc>
                  <a:txBody>
                    <a:bodyPr/>
                    <a:lstStyle/>
                    <a:p>
                      <a:pPr marL="0" marR="0" algn="just">
                        <a:spcBef>
                          <a:spcPts val="0"/>
                        </a:spcBef>
                        <a:spcAft>
                          <a:spcPts val="0"/>
                        </a:spcAft>
                      </a:pPr>
                      <a:r>
                        <a:rPr lang="en-US" sz="1100" dirty="0">
                          <a:effectLst/>
                        </a:rPr>
                        <a:t>By April 3,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rgbClr val="026937"/>
                    </a:solidFill>
                  </a:tcPr>
                </a:tc>
                <a:tc>
                  <a:txBody>
                    <a:bodyPr/>
                    <a:lstStyle/>
                    <a:p>
                      <a:pPr marL="0" marR="0" algn="just">
                        <a:spcBef>
                          <a:spcPts val="0"/>
                        </a:spcBef>
                        <a:spcAft>
                          <a:spcPts val="0"/>
                        </a:spcAft>
                      </a:pPr>
                      <a:r>
                        <a:rPr lang="en-US" sz="1100" b="1" dirty="0">
                          <a:solidFill>
                            <a:schemeClr val="tx1"/>
                          </a:solidFill>
                          <a:effectLst/>
                        </a:rPr>
                        <a:t>The Provost submits final recommendations to the President.</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96" marR="61096" marT="61096" marB="61096" anchor="ctr">
                    <a:solidFill>
                      <a:schemeClr val="bg1"/>
                    </a:solidFill>
                  </a:tcPr>
                </a:tc>
                <a:extLst>
                  <a:ext uri="{0D108BD9-81ED-4DB2-BD59-A6C34878D82A}">
                    <a16:rowId xmlns:a16="http://schemas.microsoft.com/office/drawing/2014/main" val="2867919521"/>
                  </a:ext>
                </a:extLst>
              </a:tr>
            </a:tbl>
          </a:graphicData>
        </a:graphic>
      </p:graphicFrame>
      <p:sp>
        <p:nvSpPr>
          <p:cNvPr id="4" name="Rectangle 1">
            <a:extLst>
              <a:ext uri="{FF2B5EF4-FFF2-40B4-BE49-F238E27FC236}">
                <a16:creationId xmlns:a16="http://schemas.microsoft.com/office/drawing/2014/main" id="{D8C5B0AE-5522-784B-8F5E-4B8FB6587DBE}"/>
              </a:ext>
            </a:extLst>
          </p:cNvPr>
          <p:cNvSpPr>
            <a:spLocks noChangeArrowheads="1"/>
          </p:cNvSpPr>
          <p:nvPr/>
        </p:nvSpPr>
        <p:spPr bwMode="auto">
          <a:xfrm>
            <a:off x="1009650" y="1446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33897773-BB8F-4346-974B-492BAF1C6E5C}"/>
              </a:ext>
            </a:extLst>
          </p:cNvPr>
          <p:cNvSpPr txBox="1"/>
          <p:nvPr/>
        </p:nvSpPr>
        <p:spPr>
          <a:xfrm>
            <a:off x="263768" y="914399"/>
            <a:ext cx="7638708" cy="369332"/>
          </a:xfrm>
          <a:prstGeom prst="rect">
            <a:avLst/>
          </a:prstGeom>
          <a:noFill/>
        </p:spPr>
        <p:txBody>
          <a:bodyPr wrap="square" rtlCol="0">
            <a:spAutoFit/>
          </a:bodyPr>
          <a:lstStyle/>
          <a:p>
            <a:r>
              <a:rPr lang="en-US" dirty="0"/>
              <a:t>Program Review Timetable</a:t>
            </a:r>
          </a:p>
        </p:txBody>
      </p:sp>
    </p:spTree>
    <p:extLst>
      <p:ext uri="{BB962C8B-B14F-4D97-AF65-F5344CB8AC3E}">
        <p14:creationId xmlns:p14="http://schemas.microsoft.com/office/powerpoint/2010/main" val="304071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9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0D779-1EC7-0E49-B221-7B5ADB069CB1}"/>
              </a:ext>
            </a:extLst>
          </p:cNvPr>
          <p:cNvSpPr>
            <a:spLocks noGrp="1"/>
          </p:cNvSpPr>
          <p:nvPr>
            <p:ph type="title"/>
          </p:nvPr>
        </p:nvSpPr>
        <p:spPr/>
        <p:txBody>
          <a:bodyPr/>
          <a:lstStyle/>
          <a:p>
            <a:r>
              <a:rPr lang="en-US" dirty="0"/>
              <a:t>Health College</a:t>
            </a:r>
          </a:p>
        </p:txBody>
      </p:sp>
      <p:sp>
        <p:nvSpPr>
          <p:cNvPr id="3" name="Content Placeholder 2">
            <a:extLst>
              <a:ext uri="{FF2B5EF4-FFF2-40B4-BE49-F238E27FC236}">
                <a16:creationId xmlns:a16="http://schemas.microsoft.com/office/drawing/2014/main" id="{9668809A-75BE-3949-8350-B4D602BD8D4C}"/>
              </a:ext>
            </a:extLst>
          </p:cNvPr>
          <p:cNvSpPr>
            <a:spLocks noGrp="1"/>
          </p:cNvSpPr>
          <p:nvPr>
            <p:ph idx="1"/>
          </p:nvPr>
        </p:nvSpPr>
        <p:spPr/>
        <p:txBody>
          <a:bodyPr/>
          <a:lstStyle/>
          <a:p>
            <a:r>
              <a:rPr lang="en-US" dirty="0">
                <a:hlinkClick r:id="rId2"/>
              </a:rPr>
              <a:t>https://www.wright.edu/sites/www.wright.edu/files/page/attachments/Final-ARC-Report-2018.02.12.pdf</a:t>
            </a:r>
            <a:endParaRPr lang="en-US" dirty="0"/>
          </a:p>
          <a:p>
            <a:endParaRPr lang="en-US" dirty="0"/>
          </a:p>
          <a:p>
            <a:r>
              <a:rPr lang="en-US" dirty="0"/>
              <a:t>21 questions raised</a:t>
            </a:r>
          </a:p>
        </p:txBody>
      </p:sp>
    </p:spTree>
    <p:extLst>
      <p:ext uri="{BB962C8B-B14F-4D97-AF65-F5344CB8AC3E}">
        <p14:creationId xmlns:p14="http://schemas.microsoft.com/office/powerpoint/2010/main" val="152961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C861-8D85-E147-925B-DE4BF9257D79}"/>
              </a:ext>
            </a:extLst>
          </p:cNvPr>
          <p:cNvSpPr>
            <a:spLocks noGrp="1"/>
          </p:cNvSpPr>
          <p:nvPr>
            <p:ph type="title"/>
          </p:nvPr>
        </p:nvSpPr>
        <p:spPr/>
        <p:txBody>
          <a:bodyPr>
            <a:normAutofit fontScale="90000"/>
          </a:bodyPr>
          <a:lstStyle/>
          <a:p>
            <a:r>
              <a:rPr lang="en-US" dirty="0"/>
              <a:t>Faculty meetings with HC Steering Group</a:t>
            </a:r>
          </a:p>
        </p:txBody>
      </p:sp>
      <p:sp>
        <p:nvSpPr>
          <p:cNvPr id="3" name="Content Placeholder 2">
            <a:extLst>
              <a:ext uri="{FF2B5EF4-FFF2-40B4-BE49-F238E27FC236}">
                <a16:creationId xmlns:a16="http://schemas.microsoft.com/office/drawing/2014/main" id="{5714073A-A70D-434D-8C84-0A7A35502E22}"/>
              </a:ext>
            </a:extLst>
          </p:cNvPr>
          <p:cNvSpPr>
            <a:spLocks noGrp="1"/>
          </p:cNvSpPr>
          <p:nvPr>
            <p:ph idx="1"/>
          </p:nvPr>
        </p:nvSpPr>
        <p:spPr/>
        <p:txBody>
          <a:bodyPr>
            <a:normAutofit lnSpcReduction="10000"/>
          </a:bodyPr>
          <a:lstStyle/>
          <a:p>
            <a:r>
              <a:rPr lang="en-US" dirty="0"/>
              <a:t>KNH program faculty met with the steering committee last Friday. </a:t>
            </a:r>
          </a:p>
          <a:p>
            <a:r>
              <a:rPr lang="en-US" dirty="0"/>
              <a:t>The DHS program faculty meet with the committee this Friday. </a:t>
            </a:r>
          </a:p>
          <a:p>
            <a:r>
              <a:rPr lang="en-US" dirty="0"/>
              <a:t>The LDR folks meet at the next </a:t>
            </a:r>
            <a:r>
              <a:rPr lang="en-US" dirty="0" err="1"/>
              <a:t>mtg</a:t>
            </a:r>
            <a:r>
              <a:rPr lang="en-US" dirty="0"/>
              <a:t> set for 10/31, </a:t>
            </a:r>
          </a:p>
          <a:p>
            <a:r>
              <a:rPr lang="en-US" dirty="0"/>
              <a:t>TED meets with the committee the first week of Nov. </a:t>
            </a:r>
          </a:p>
        </p:txBody>
      </p:sp>
    </p:spTree>
    <p:extLst>
      <p:ext uri="{BB962C8B-B14F-4D97-AF65-F5344CB8AC3E}">
        <p14:creationId xmlns:p14="http://schemas.microsoft.com/office/powerpoint/2010/main" val="324005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3B1B-CF88-2F48-A417-9FAE20330140}"/>
              </a:ext>
            </a:extLst>
          </p:cNvPr>
          <p:cNvSpPr>
            <a:spLocks noGrp="1"/>
          </p:cNvSpPr>
          <p:nvPr>
            <p:ph type="title"/>
          </p:nvPr>
        </p:nvSpPr>
        <p:spPr>
          <a:xfrm>
            <a:off x="79131" y="736220"/>
            <a:ext cx="8229600" cy="1143000"/>
          </a:xfrm>
        </p:spPr>
        <p:txBody>
          <a:bodyPr>
            <a:normAutofit/>
          </a:bodyPr>
          <a:lstStyle/>
          <a:p>
            <a:r>
              <a:rPr lang="en-US" sz="2400" dirty="0"/>
              <a:t>Working Group Timeline (Subject to Alteration)</a:t>
            </a:r>
          </a:p>
        </p:txBody>
      </p:sp>
      <p:graphicFrame>
        <p:nvGraphicFramePr>
          <p:cNvPr id="5" name="Table 4">
            <a:extLst>
              <a:ext uri="{FF2B5EF4-FFF2-40B4-BE49-F238E27FC236}">
                <a16:creationId xmlns:a16="http://schemas.microsoft.com/office/drawing/2014/main" id="{822B3061-E822-CC4A-980C-844F15293992}"/>
              </a:ext>
            </a:extLst>
          </p:cNvPr>
          <p:cNvGraphicFramePr>
            <a:graphicFrameLocks noGrp="1"/>
          </p:cNvGraphicFramePr>
          <p:nvPr>
            <p:extLst>
              <p:ext uri="{D42A27DB-BD31-4B8C-83A1-F6EECF244321}">
                <p14:modId xmlns:p14="http://schemas.microsoft.com/office/powerpoint/2010/main" val="2799736869"/>
              </p:ext>
            </p:extLst>
          </p:nvPr>
        </p:nvGraphicFramePr>
        <p:xfrm>
          <a:off x="1348154" y="2223477"/>
          <a:ext cx="6096000" cy="3845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27492862"/>
                    </a:ext>
                  </a:extLst>
                </a:gridCol>
                <a:gridCol w="3048000">
                  <a:extLst>
                    <a:ext uri="{9D8B030D-6E8A-4147-A177-3AD203B41FA5}">
                      <a16:colId xmlns:a16="http://schemas.microsoft.com/office/drawing/2014/main" val="20390438"/>
                    </a:ext>
                  </a:extLst>
                </a:gridCol>
              </a:tblGrid>
              <a:tr h="370840">
                <a:tc>
                  <a:txBody>
                    <a:bodyPr/>
                    <a:lstStyle/>
                    <a:p>
                      <a:r>
                        <a:rPr lang="en-US" dirty="0">
                          <a:solidFill>
                            <a:schemeClr val="bg1"/>
                          </a:solidFill>
                        </a:rPr>
                        <a:t>Oct-Jan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6937"/>
                    </a:solidFill>
                  </a:tcPr>
                </a:tc>
                <a:tc>
                  <a:txBody>
                    <a:bodyPr/>
                    <a:lstStyle/>
                    <a:p>
                      <a:pPr marL="285750" indent="-285750">
                        <a:buFont typeface="Arial" panose="020B0604020202020204" pitchFamily="34" charset="0"/>
                        <a:buChar char="•"/>
                      </a:pPr>
                      <a:r>
                        <a:rPr lang="en-US" b="0" dirty="0">
                          <a:solidFill>
                            <a:schemeClr val="tx1"/>
                          </a:solidFill>
                        </a:rPr>
                        <a:t>Departments not previously included in the conversations have a voice.</a:t>
                      </a:r>
                    </a:p>
                    <a:p>
                      <a:pPr marL="285750" indent="-285750">
                        <a:buFont typeface="Arial" panose="020B0604020202020204" pitchFamily="34" charset="0"/>
                        <a:buChar char="•"/>
                      </a:pPr>
                      <a:r>
                        <a:rPr lang="en-US" b="0" dirty="0">
                          <a:solidFill>
                            <a:schemeClr val="tx1"/>
                          </a:solidFill>
                        </a:rPr>
                        <a:t>Steering group work on answers to questions raised in first report</a:t>
                      </a:r>
                    </a:p>
                    <a:p>
                      <a:pPr marL="285750" indent="-285750">
                        <a:buFont typeface="Arial" panose="020B0604020202020204" pitchFamily="34" charset="0"/>
                        <a:buChar char="•"/>
                      </a:pPr>
                      <a:r>
                        <a:rPr lang="en-US" b="0" dirty="0">
                          <a:solidFill>
                            <a:schemeClr val="tx1"/>
                          </a:solidFill>
                        </a:rPr>
                        <a:t>Provide report to Campus Community and Provost</a:t>
                      </a:r>
                    </a:p>
                    <a:p>
                      <a:pPr marL="285750" indent="-285750">
                        <a:buFont typeface="Arial" panose="020B0604020202020204" pitchFamily="34" charset="0"/>
                        <a:buChar char="•"/>
                      </a:pP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8923406"/>
                  </a:ext>
                </a:extLst>
              </a:tr>
              <a:tr h="370840">
                <a:tc>
                  <a:txBody>
                    <a:bodyPr/>
                    <a:lstStyle/>
                    <a:p>
                      <a:r>
                        <a:rPr lang="en-US" dirty="0">
                          <a:solidFill>
                            <a:schemeClr val="bg1"/>
                          </a:solidFill>
                        </a:rPr>
                        <a:t>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6937"/>
                    </a:solidFill>
                  </a:tcPr>
                </a:tc>
                <a:tc>
                  <a:txBody>
                    <a:bodyPr/>
                    <a:lstStyle/>
                    <a:p>
                      <a:pPr marL="285750" indent="-285750">
                        <a:buFont typeface="Arial" panose="020B0604020202020204" pitchFamily="34" charset="0"/>
                        <a:buChar char="•"/>
                      </a:pPr>
                      <a:r>
                        <a:rPr lang="en-US" dirty="0"/>
                        <a:t>Early Jan hold an open forum and online portal to gather campus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5313047"/>
                  </a:ext>
                </a:extLst>
              </a:tr>
              <a:tr h="370840">
                <a:tc>
                  <a:txBody>
                    <a:bodyPr/>
                    <a:lstStyle/>
                    <a:p>
                      <a:r>
                        <a:rPr lang="en-US" dirty="0">
                          <a:solidFill>
                            <a:schemeClr val="bg1"/>
                          </a:solidFill>
                        </a:rPr>
                        <a:t>Feb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6937"/>
                    </a:solidFill>
                  </a:tcPr>
                </a:tc>
                <a:tc>
                  <a:txBody>
                    <a:bodyPr/>
                    <a:lstStyle/>
                    <a:p>
                      <a:r>
                        <a:rPr lang="en-US" dirty="0"/>
                        <a:t>Begin Governance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3298027"/>
                  </a:ext>
                </a:extLst>
              </a:tr>
            </a:tbl>
          </a:graphicData>
        </a:graphic>
      </p:graphicFrame>
    </p:spTree>
    <p:extLst>
      <p:ext uri="{BB962C8B-B14F-4D97-AF65-F5344CB8AC3E}">
        <p14:creationId xmlns:p14="http://schemas.microsoft.com/office/powerpoint/2010/main" val="3591180612"/>
      </p:ext>
    </p:extLst>
  </p:cSld>
  <p:clrMapOvr>
    <a:masterClrMapping/>
  </p:clrMapOvr>
</p:sld>
</file>

<file path=ppt/theme/theme1.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StandardScreenTemplates" id="{8312222E-A223-1A4F-87FA-8E5CDB80A84A}" vid="{9ED3FF71-FAEB-6143-B9DB-A1C0F942AEE3}"/>
    </a:ext>
  </a:extLst>
</a:theme>
</file>

<file path=ppt/theme/theme2.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StandardScreenTemplates" id="{8312222E-A223-1A4F-87FA-8E5CDB80A84A}" vid="{C64285A1-BDC0-EF46-AB6E-65523D74B667}"/>
    </a:ext>
  </a:extLst>
</a:theme>
</file>

<file path=ppt/theme/theme3.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StandardScreenTemplates" id="{8312222E-A223-1A4F-87FA-8E5CDB80A84A}" vid="{CB97B199-A9BC-9A46-806C-E74755616BD2}"/>
    </a:ext>
  </a:extLst>
</a:theme>
</file>

<file path=ppt/theme/theme4.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StandardScreenTemplates" id="{8312222E-A223-1A4F-87FA-8E5CDB80A84A}" vid="{F664080E-9FA7-004C-86AB-3D8C22BCD4E3}"/>
    </a:ext>
  </a:extLst>
</a:theme>
</file>

<file path=ppt/theme/theme5.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StandardScreenTemplates" id="{8312222E-A223-1A4F-87FA-8E5CDB80A84A}" vid="{900AD49C-89DD-0944-94A6-06540E49824D}"/>
    </a:ext>
  </a:extLst>
</a:theme>
</file>

<file path=ppt/theme/theme6.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StandardScreenTemplates" id="{8312222E-A223-1A4F-87FA-8E5CDB80A84A}" vid="{4DE3B6FC-3E83-2A41-85F7-48291692DBEA}"/>
    </a:ext>
  </a:extLst>
</a:theme>
</file>

<file path=ppt/theme/theme7.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StandardScreenTemplates" id="{8312222E-A223-1A4F-87FA-8E5CDB80A84A}" vid="{FD5E59D6-825B-D946-9D81-E4C852EA50FD}"/>
    </a:ext>
  </a:extLst>
</a:theme>
</file>

<file path=docProps/app.xml><?xml version="1.0" encoding="utf-8"?>
<Properties xmlns="http://schemas.openxmlformats.org/officeDocument/2006/extended-properties" xmlns:vt="http://schemas.openxmlformats.org/officeDocument/2006/docPropsVTypes">
  <Template>author slide, and ending slide)</Template>
  <TotalTime>79</TotalTime>
  <Words>440</Words>
  <Application>Microsoft Office PowerPoint</Application>
  <PresentationFormat>On-screen Show (4:3)</PresentationFormat>
  <Paragraphs>47</Paragraphs>
  <Slides>7</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7</vt:i4>
      </vt:variant>
    </vt:vector>
  </HeadingPairs>
  <TitlesOfParts>
    <vt:vector size="17" baseType="lpstr">
      <vt:lpstr>Arial</vt:lpstr>
      <vt:lpstr>Calibri</vt:lpstr>
      <vt:lpstr>Times New Roman</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1 (includes different content layouts)</vt:lpstr>
      <vt:lpstr>Inside Slide Option 2 (includes different content layouts)</vt:lpstr>
      <vt:lpstr>PowerPoint Presentation</vt:lpstr>
      <vt:lpstr>HLC 4 year report </vt:lpstr>
      <vt:lpstr>PowerPoint Presentation</vt:lpstr>
      <vt:lpstr>PowerPoint Presentation</vt:lpstr>
      <vt:lpstr>Health College</vt:lpstr>
      <vt:lpstr>Faculty meetings with HC Steering Group</vt:lpstr>
      <vt:lpstr>Working Group Timeline (Subject to Alteration)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Sue</dc:creator>
  <cp:lastModifiedBy>WSUadm</cp:lastModifiedBy>
  <cp:revision>6</cp:revision>
  <dcterms:created xsi:type="dcterms:W3CDTF">2019-10-14T16:24:53Z</dcterms:created>
  <dcterms:modified xsi:type="dcterms:W3CDTF">2019-10-16T16:34:03Z</dcterms:modified>
</cp:coreProperties>
</file>