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8"/>
  </p:notesMasterIdLst>
  <p:sldIdLst>
    <p:sldId id="267" r:id="rId8"/>
    <p:sldId id="336" r:id="rId9"/>
    <p:sldId id="337" r:id="rId10"/>
    <p:sldId id="344" r:id="rId11"/>
    <p:sldId id="345" r:id="rId12"/>
    <p:sldId id="347" r:id="rId13"/>
    <p:sldId id="348" r:id="rId14"/>
    <p:sldId id="349" r:id="rId15"/>
    <p:sldId id="351" r:id="rId16"/>
    <p:sldId id="350" r:id="rId17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277" autoAdjust="0"/>
  </p:normalViewPr>
  <p:slideViewPr>
    <p:cSldViewPr snapToGrid="0" snapToObjects="1">
      <p:cViewPr varScale="1">
        <p:scale>
          <a:sx n="106" d="100"/>
          <a:sy n="10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4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9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649853"/>
            <a:ext cx="303159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April 22, 2019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27"/>
            <a:ext cx="8229600" cy="7566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Commencement 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46646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rgbClr val="CD9E52"/>
                </a:solidFill>
              </a:rPr>
              <a:t>Saturday, May 4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rgbClr val="CD9E52"/>
                </a:solidFill>
              </a:rPr>
              <a:t>10 a.m.</a:t>
            </a:r>
          </a:p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rgbClr val="CD9E52"/>
                </a:solidFill>
              </a:rPr>
              <a:t>Wright State Nutter Center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400" dirty="0" smtClean="0"/>
              <a:t>2,082 graduates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400" dirty="0" smtClean="0"/>
              <a:t>22 associate degrees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400" dirty="0" smtClean="0"/>
              <a:t>1,457 bachelor’s degrees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400" dirty="0" smtClean="0"/>
              <a:t>592 master’s degrees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400" dirty="0" smtClean="0"/>
              <a:t>32 doctoral degrees</a:t>
            </a:r>
          </a:p>
        </p:txBody>
      </p:sp>
    </p:spTree>
    <p:extLst>
      <p:ext uri="{BB962C8B-B14F-4D97-AF65-F5344CB8AC3E}">
        <p14:creationId xmlns:p14="http://schemas.microsoft.com/office/powerpoint/2010/main" val="160081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297"/>
            <a:ext cx="8229600" cy="999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</a:t>
            </a:r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2400" b="1" dirty="0" smtClean="0">
                <a:solidFill>
                  <a:srgbClr val="CD9E52"/>
                </a:solidFill>
              </a:rPr>
              <a:t>Honored for excellence in disaster nursing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4" name="Picture 2" descr="http://webapp2.wright.edu/web1/newsroom/files/2018/09/Sharon-Farra1-9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36" y="2233576"/>
            <a:ext cx="3540928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2700" b="1" dirty="0" smtClean="0">
                <a:solidFill>
                  <a:srgbClr val="CD9E52"/>
                </a:solidFill>
              </a:rPr>
              <a:t>$2.7 million in federal grant money</a:t>
            </a:r>
            <a:endParaRPr lang="en-US" sz="2700" b="1" dirty="0">
              <a:solidFill>
                <a:srgbClr val="CD9E52"/>
              </a:solidFill>
            </a:endParaRPr>
          </a:p>
        </p:txBody>
      </p:sp>
      <p:pic>
        <p:nvPicPr>
          <p:cNvPr id="1026" name="Picture 2" descr="http://webapp2.wright.edu/web1/newsroom/files/2019/03/Mark-Rich-Andrew-Voss-21013_009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0" y="2381694"/>
            <a:ext cx="5793486" cy="36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25032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2700" b="1" dirty="0" smtClean="0">
                <a:solidFill>
                  <a:srgbClr val="CD9E52"/>
                </a:solidFill>
              </a:rPr>
              <a:t>40 years of Model UN excellence </a:t>
            </a:r>
            <a:endParaRPr lang="en-US" sz="2700" b="1" dirty="0">
              <a:solidFill>
                <a:srgbClr val="CD9E52"/>
              </a:solidFill>
            </a:endParaRPr>
          </a:p>
        </p:txBody>
      </p:sp>
      <p:pic>
        <p:nvPicPr>
          <p:cNvPr id="2050" name="Picture 2" descr="http://webapp2.wright.edu/web1/newsroom/files/2019/04/Model-UN-Team-Photo-with-Schrader-Opening-508x3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374106"/>
            <a:ext cx="48387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2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25032"/>
            <a:ext cx="8229600" cy="10309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</a:t>
            </a:r>
            <a:r>
              <a:rPr lang="en-US" sz="4000" b="1" dirty="0">
                <a:solidFill>
                  <a:srgbClr val="026937"/>
                </a:solidFill>
              </a:rPr>
              <a:t/>
            </a:r>
            <a:br>
              <a:rPr lang="en-US" sz="4000" b="1" dirty="0">
                <a:solidFill>
                  <a:srgbClr val="026937"/>
                </a:solidFill>
              </a:rPr>
            </a:br>
            <a:r>
              <a:rPr lang="en-US" sz="2400" b="1" dirty="0" smtClean="0">
                <a:solidFill>
                  <a:srgbClr val="CD9E52"/>
                </a:solidFill>
              </a:rPr>
              <a:t>SOPP marks 40th anniversary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3074" name="Picture 2" descr="uke E. Ellis Human Development Institu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49" y="2159148"/>
            <a:ext cx="6216897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25032"/>
            <a:ext cx="8229600" cy="10309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</a:t>
            </a:r>
            <a:r>
              <a:rPr lang="en-US" sz="4000" b="1" dirty="0" smtClean="0">
                <a:solidFill>
                  <a:srgbClr val="026937"/>
                </a:solidFill>
              </a:rPr>
              <a:t/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2400" b="1" dirty="0" smtClean="0">
                <a:solidFill>
                  <a:srgbClr val="CD9E52"/>
                </a:solidFill>
              </a:rPr>
              <a:t>ArtsGala celebrates 20th year 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4098" name="Picture 2" descr="mage may contain: one or more people and in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87" y="2230120"/>
            <a:ext cx="5514585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Enrollment Update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95"/>
            <a:ext cx="8229600" cy="4827181"/>
          </a:xfrm>
        </p:spPr>
        <p:txBody>
          <a:bodyPr>
            <a:normAutofit lnSpcReduction="10000"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600" b="1" dirty="0" smtClean="0">
                <a:solidFill>
                  <a:srgbClr val="CD9E52"/>
                </a:solidFill>
              </a:rPr>
              <a:t>Direct from High School Students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Applications up 7.5%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Admits up 5.5%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Admits are up outside of Raider Country:</a:t>
            </a:r>
          </a:p>
          <a:p>
            <a:pPr lvl="1"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200" dirty="0" smtClean="0"/>
              <a:t>Cuyahoga County (Cleveland)</a:t>
            </a:r>
          </a:p>
          <a:p>
            <a:pPr lvl="1"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200" dirty="0" smtClean="0"/>
              <a:t>Franklin County (Columbus)</a:t>
            </a:r>
          </a:p>
          <a:p>
            <a:pPr lvl="1"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200" dirty="0" smtClean="0"/>
              <a:t>Hamilton County (Cincinnati)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446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Enrollment Update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95"/>
            <a:ext cx="8229600" cy="4827181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600" b="1" dirty="0" smtClean="0">
                <a:solidFill>
                  <a:srgbClr val="CD9E52"/>
                </a:solidFill>
              </a:rPr>
              <a:t>New Transfer Students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Applications down 11%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Admits down 5.7% </a:t>
            </a:r>
          </a:p>
          <a:p>
            <a:pPr marL="0" indent="0" defTabSz="91440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sz="2600" b="1" dirty="0" smtClean="0">
                <a:solidFill>
                  <a:srgbClr val="CD9E52"/>
                </a:solidFill>
              </a:rPr>
              <a:t>Current </a:t>
            </a:r>
            <a:r>
              <a:rPr lang="en-US" sz="2600" b="1" dirty="0">
                <a:solidFill>
                  <a:srgbClr val="CD9E52"/>
                </a:solidFill>
              </a:rPr>
              <a:t>Students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Summer tuition and fees down 17.9%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600" dirty="0" smtClean="0"/>
              <a:t>28% decrease in current students with balances due</a:t>
            </a:r>
          </a:p>
        </p:txBody>
      </p:sp>
    </p:spTree>
    <p:extLst>
      <p:ext uri="{BB962C8B-B14F-4D97-AF65-F5344CB8AC3E}">
        <p14:creationId xmlns:p14="http://schemas.microsoft.com/office/powerpoint/2010/main" val="154891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45" y="62200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Enrollment Update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1616149"/>
            <a:ext cx="8793125" cy="5156427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600" b="1" dirty="0" smtClean="0">
                <a:solidFill>
                  <a:srgbClr val="CD9E52"/>
                </a:solidFill>
              </a:rPr>
              <a:t>Planning and Initiatives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Developing a comprehensive, coordinated enrollment management plan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Expanding online offerings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Improving transfer student admission processes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Creating additional articulation agreements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Optimizing use and awarding of scholarships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Developing continuing education and micro-credentials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Marketing programs in new ways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915489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162</Words>
  <Application>Microsoft Office PowerPoint</Application>
  <PresentationFormat>On-screen Show (4:3)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Faculty Achievements Honored for excellence in disaster nursing</vt:lpstr>
      <vt:lpstr>Faculty Achievements $2.7 million in federal grant money</vt:lpstr>
      <vt:lpstr>Faculty Achievements 40 years of Model UN excellence </vt:lpstr>
      <vt:lpstr>Faculty Achievements SOPP marks 40th anniversary</vt:lpstr>
      <vt:lpstr>Faculty Achievements ArtsGala celebrates 20th year </vt:lpstr>
      <vt:lpstr>Enrollment Update</vt:lpstr>
      <vt:lpstr>Enrollment Update</vt:lpstr>
      <vt:lpstr>Enrollment Update</vt:lpstr>
      <vt:lpstr>Commencement 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Teresa M. Bedwell</cp:lastModifiedBy>
  <cp:revision>246</cp:revision>
  <cp:lastPrinted>2017-12-11T17:52:56Z</cp:lastPrinted>
  <dcterms:created xsi:type="dcterms:W3CDTF">2016-09-27T14:33:50Z</dcterms:created>
  <dcterms:modified xsi:type="dcterms:W3CDTF">2019-04-22T16:12:59Z</dcterms:modified>
</cp:coreProperties>
</file>