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4" r:id="rId2"/>
  </p:sldMasterIdLst>
  <p:notesMasterIdLst>
    <p:notesMasterId r:id="rId15"/>
  </p:notesMasterIdLst>
  <p:sldIdLst>
    <p:sldId id="257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70" r:id="rId11"/>
    <p:sldId id="271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6E379-C64B-9448-ABF1-30257C1EB704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E239E-B120-2A4F-8BB1-8F6D1ACC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50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E239E-B120-2A4F-8BB1-8F6D1ACC8F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02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68375"/>
            <a:ext cx="82296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2415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5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6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8744"/>
            <a:ext cx="3008313" cy="1619513"/>
          </a:xfrm>
        </p:spPr>
        <p:txBody>
          <a:bodyPr anchor="b">
            <a:noAutofit/>
          </a:bodyPr>
          <a:lstStyle>
            <a:lvl1pPr algn="l">
              <a:defRPr sz="32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7704"/>
            <a:ext cx="5111750" cy="5050871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8258"/>
            <a:ext cx="3008313" cy="3520318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84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14069"/>
            <a:ext cx="5486400" cy="3713506"/>
          </a:xfrm>
        </p:spPr>
        <p:txBody>
          <a:bodyPr/>
          <a:lstStyle>
            <a:lvl1pPr marL="0" indent="0">
              <a:buNone/>
              <a:defRPr sz="3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050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853019"/>
            <a:ext cx="82296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130457"/>
            <a:ext cx="8229600" cy="4087464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7063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42501"/>
            <a:ext cx="2057400" cy="5083662"/>
          </a:xfrm>
        </p:spPr>
        <p:txBody>
          <a:bodyPr vert="eaVert"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42501"/>
            <a:ext cx="6019800" cy="5083662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7200" y="1809519"/>
            <a:ext cx="82296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94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16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825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520"/>
            <a:ext cx="82296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27957"/>
            <a:ext cx="8229600" cy="4131141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978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001000" cy="1470025"/>
          </a:xfrm>
        </p:spPr>
        <p:txBody>
          <a:bodyPr/>
          <a:lstStyle>
            <a:lvl1pPr algn="l"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360045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2925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27957"/>
            <a:ext cx="40386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27957"/>
            <a:ext cx="40386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847640"/>
            <a:ext cx="82296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2610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7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76875"/>
            <a:ext cx="4040188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37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76875"/>
            <a:ext cx="4041775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850520"/>
            <a:ext cx="82296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844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850520"/>
            <a:ext cx="82296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6155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BD2BA-2883-FD40-805C-007EC2993B7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50AA8-8DCB-AE4B-9C05-A61ED8CA681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8" name="Picture 7" descr="powerpoint-01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01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 descr="powerpoint-07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222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Wright State </a:t>
            </a:r>
            <a:br>
              <a:rPr lang="en-US" dirty="0"/>
            </a:br>
            <a:r>
              <a:rPr lang="en-US" dirty="0"/>
              <a:t>Faculty Senate Meeting</a:t>
            </a:r>
            <a:br>
              <a:rPr lang="en-US" dirty="0"/>
            </a:br>
            <a:r>
              <a:rPr lang="en-US" dirty="0"/>
              <a:t>April 20, 2020</a:t>
            </a:r>
          </a:p>
        </p:txBody>
      </p:sp>
    </p:spTree>
    <p:extLst>
      <p:ext uri="{BB962C8B-B14F-4D97-AF65-F5344CB8AC3E}">
        <p14:creationId xmlns:p14="http://schemas.microsoft.com/office/powerpoint/2010/main" val="3545166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1915"/>
            <a:ext cx="8229600" cy="5177184"/>
          </a:xfrm>
        </p:spPr>
        <p:txBody>
          <a:bodyPr/>
          <a:lstStyle/>
          <a:p>
            <a:r>
              <a:rPr lang="en-US" dirty="0"/>
              <a:t>Enrollment projections see a further decline </a:t>
            </a:r>
          </a:p>
          <a:p>
            <a:pPr lvl="1"/>
            <a:r>
              <a:rPr lang="en-US" dirty="0"/>
              <a:t>At present that is at 13.4%</a:t>
            </a:r>
          </a:p>
          <a:p>
            <a:pPr lvl="1"/>
            <a:r>
              <a:rPr lang="en-US" dirty="0"/>
              <a:t>Equates to an additional loss of $13 million</a:t>
            </a:r>
          </a:p>
        </p:txBody>
      </p:sp>
    </p:spTree>
    <p:extLst>
      <p:ext uri="{BB962C8B-B14F-4D97-AF65-F5344CB8AC3E}">
        <p14:creationId xmlns:p14="http://schemas.microsoft.com/office/powerpoint/2010/main" val="851407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354"/>
            <a:ext cx="8229600" cy="516457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CARE ACT Stimulus Money</a:t>
            </a:r>
          </a:p>
          <a:p>
            <a:pPr lvl="1"/>
            <a:r>
              <a:rPr lang="en-US" dirty="0"/>
              <a:t>Wright State $10.14million</a:t>
            </a:r>
          </a:p>
          <a:p>
            <a:pPr lvl="1"/>
            <a:r>
              <a:rPr lang="en-US" dirty="0"/>
              <a:t>50% has been released and is only to be used to directly assist students, however all IUC universities are awaiting final exact language clarifications from the federal government.</a:t>
            </a:r>
          </a:p>
          <a:p>
            <a:pPr lvl="1"/>
            <a:r>
              <a:rPr lang="en-US" dirty="0"/>
              <a:t>50% has yet to be released and there has been no information received from the federal government as to what will be approved to be used for</a:t>
            </a:r>
          </a:p>
          <a:p>
            <a:pPr lvl="1"/>
            <a:r>
              <a:rPr lang="en-US" dirty="0"/>
              <a:t>Either way we have been advised by the IUC that the state may reduce any further funding by the amount received. Therefore there may be NO NET GAIN</a:t>
            </a:r>
          </a:p>
        </p:txBody>
      </p:sp>
    </p:spTree>
    <p:extLst>
      <p:ext uri="{BB962C8B-B14F-4D97-AF65-F5344CB8AC3E}">
        <p14:creationId xmlns:p14="http://schemas.microsoft.com/office/powerpoint/2010/main" val="894945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595"/>
            <a:ext cx="8229600" cy="51615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State has advised us</a:t>
            </a:r>
          </a:p>
          <a:p>
            <a:r>
              <a:rPr lang="en-US" dirty="0"/>
              <a:t>	To prepare for a 5% reduction in the remaining years state share of instruction </a:t>
            </a:r>
          </a:p>
          <a:p>
            <a:pPr lvl="1"/>
            <a:r>
              <a:rPr lang="en-US" dirty="0"/>
              <a:t>Approx. $8-9 million</a:t>
            </a:r>
          </a:p>
          <a:p>
            <a:r>
              <a:rPr lang="en-US" dirty="0"/>
              <a:t>Prepare for a 20% reduction to next years state share of instruction</a:t>
            </a:r>
          </a:p>
          <a:p>
            <a:pPr lvl="1"/>
            <a:r>
              <a:rPr lang="en-US" dirty="0"/>
              <a:t>Approx. $17 million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886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you!!!!!!!!!!!!!!!!!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Rapid Mobilization</a:t>
            </a:r>
          </a:p>
          <a:p>
            <a:r>
              <a:rPr lang="en-US" dirty="0"/>
              <a:t>Conversion of 1500 face to face classes to remote learning</a:t>
            </a:r>
          </a:p>
          <a:p>
            <a:r>
              <a:rPr lang="en-US" dirty="0"/>
              <a:t>Thank you to faculty and CTL staff who held workshops and assisted colleagues moving to a digital format</a:t>
            </a:r>
          </a:p>
          <a:p>
            <a:r>
              <a:rPr lang="en-US" dirty="0"/>
              <a:t>Thank you to </a:t>
            </a:r>
            <a:r>
              <a:rPr lang="en-US" dirty="0" err="1"/>
              <a:t>CaTs</a:t>
            </a:r>
            <a:r>
              <a:rPr lang="en-US" dirty="0"/>
              <a:t> who made equipment available to faculty, students and staff.</a:t>
            </a:r>
          </a:p>
        </p:txBody>
      </p:sp>
    </p:spTree>
    <p:extLst>
      <p:ext uri="{BB962C8B-B14F-4D97-AF65-F5344CB8AC3E}">
        <p14:creationId xmlns:p14="http://schemas.microsoft.com/office/powerpoint/2010/main" val="8561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SU OPUAC Stats Fall 19 Weeks Prior 2020-04-14 (1)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31" t="10535" r="19540" b="47185"/>
          <a:stretch/>
        </p:blipFill>
        <p:spPr>
          <a:xfrm>
            <a:off x="1520733" y="895998"/>
            <a:ext cx="6584621" cy="59620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895998"/>
            <a:ext cx="1928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Undergraduate Fall Enrollment</a:t>
            </a:r>
          </a:p>
        </p:txBody>
      </p:sp>
    </p:spTree>
    <p:extLst>
      <p:ext uri="{BB962C8B-B14F-4D97-AF65-F5344CB8AC3E}">
        <p14:creationId xmlns:p14="http://schemas.microsoft.com/office/powerpoint/2010/main" val="3361601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d Enrollment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7" t="5487" r="10159" b="63875"/>
          <a:stretch/>
        </p:blipFill>
        <p:spPr>
          <a:xfrm>
            <a:off x="326658" y="1411192"/>
            <a:ext cx="8651964" cy="399837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2454" y="1050554"/>
            <a:ext cx="4342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Graduate Fall Enrollment </a:t>
            </a:r>
          </a:p>
        </p:txBody>
      </p:sp>
    </p:spTree>
    <p:extLst>
      <p:ext uri="{BB962C8B-B14F-4D97-AF65-F5344CB8AC3E}">
        <p14:creationId xmlns:p14="http://schemas.microsoft.com/office/powerpoint/2010/main" val="3371750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1625"/>
            <a:ext cx="8229600" cy="52374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Recruitment</a:t>
            </a:r>
          </a:p>
          <a:p>
            <a:r>
              <a:rPr lang="en-US" dirty="0"/>
              <a:t>We have altered strategies around recruitment</a:t>
            </a:r>
          </a:p>
          <a:p>
            <a:r>
              <a:rPr lang="en-US" dirty="0"/>
              <a:t>Reaching out to students that have applied and admitted </a:t>
            </a:r>
          </a:p>
          <a:p>
            <a:r>
              <a:rPr lang="en-US" dirty="0"/>
              <a:t>We want to let our region know that we are here to support them and that we remain committed to providing you with a high quality education at one of the lowest price points in the state for a 4 year education</a:t>
            </a:r>
          </a:p>
        </p:txBody>
      </p:sp>
    </p:spTree>
    <p:extLst>
      <p:ext uri="{BB962C8B-B14F-4D97-AF65-F5344CB8AC3E}">
        <p14:creationId xmlns:p14="http://schemas.microsoft.com/office/powerpoint/2010/main" val="4032056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1545"/>
            <a:ext cx="8229600" cy="49475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Relationships </a:t>
            </a:r>
          </a:p>
          <a:p>
            <a:r>
              <a:rPr lang="en-US" dirty="0"/>
              <a:t>Of course many of our medical faculty, medical and nursing graduates are on the front lines in not only our regions hospitals, but hospitals across the nation. </a:t>
            </a:r>
          </a:p>
          <a:p>
            <a:r>
              <a:rPr lang="en-US" dirty="0"/>
              <a:t>We have worked with State regulatory boards to assisting our new graduates in nursing to be able to gain immediate temporary licenses.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8999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3033"/>
            <a:ext cx="8229600" cy="5036065"/>
          </a:xfrm>
        </p:spPr>
        <p:txBody>
          <a:bodyPr/>
          <a:lstStyle/>
          <a:p>
            <a:r>
              <a:rPr lang="en-US" dirty="0"/>
              <a:t>We have been working with the Greater Dayton area hospital association as they plan to activate the emergency management plan to utilize the Nutter center as an overflow care facility</a:t>
            </a:r>
          </a:p>
          <a:p>
            <a:r>
              <a:rPr lang="en-US" dirty="0"/>
              <a:t>Foodbank Distribution at Nutter Center Tomorrow 10am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458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1099"/>
            <a:ext cx="8229600" cy="50579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Wright State Foundation </a:t>
            </a:r>
            <a:r>
              <a:rPr lang="en-US"/>
              <a:t>has started </a:t>
            </a:r>
            <a:r>
              <a:rPr lang="en-US" dirty="0"/>
              <a:t>up the Wright State Student Emergency Relief campaign</a:t>
            </a:r>
          </a:p>
          <a:p>
            <a:r>
              <a:rPr lang="en-US" dirty="0"/>
              <a:t>Support students who are adversely affected by COVID-19</a:t>
            </a:r>
          </a:p>
          <a:p>
            <a:r>
              <a:rPr lang="en-US" dirty="0"/>
              <a:t>As of right now they have raised over $50K and I want to thank our alumni, faculty, staff, community partners, parents and students who have all contributed to the fund.</a:t>
            </a:r>
          </a:p>
        </p:txBody>
      </p:sp>
    </p:spTree>
    <p:extLst>
      <p:ext uri="{BB962C8B-B14F-4D97-AF65-F5344CB8AC3E}">
        <p14:creationId xmlns:p14="http://schemas.microsoft.com/office/powerpoint/2010/main" val="685169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3520"/>
            <a:ext cx="8229600" cy="442173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Current structural budget deficit</a:t>
            </a:r>
          </a:p>
          <a:p>
            <a:pPr lvl="1"/>
            <a:r>
              <a:rPr lang="en-US" dirty="0"/>
              <a:t>Approx. $8million in any given year</a:t>
            </a:r>
          </a:p>
          <a:p>
            <a:pPr lvl="1"/>
            <a:r>
              <a:rPr lang="en-US" dirty="0"/>
              <a:t>This has been offset in the past 2 years through one time savings &amp; not funding critical needs.</a:t>
            </a:r>
          </a:p>
          <a:p>
            <a:r>
              <a:rPr lang="en-US" dirty="0"/>
              <a:t>All surpluses in the past couple of years have been obtained by one time savings.</a:t>
            </a:r>
          </a:p>
          <a:p>
            <a:r>
              <a:rPr lang="en-US" dirty="0"/>
              <a:t>The VRIP was an attempt to reduce some of our fixed costs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850520"/>
            <a:ext cx="8229600" cy="1143000"/>
          </a:xfrm>
        </p:spPr>
        <p:txBody>
          <a:bodyPr/>
          <a:lstStyle/>
          <a:p>
            <a:r>
              <a:rPr lang="en-US" dirty="0"/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33742746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 Option 1 (includes title slide, title/author slide, and ending slid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right-State-University-PowerPoint-StandardScreenTemplates" id="{8312222E-A223-1A4F-87FA-8E5CDB80A84A}" vid="{DBEBC73D-18F4-F343-9AD8-2CF0057F996B}"/>
    </a:ext>
  </a:extLst>
</a:theme>
</file>

<file path=ppt/theme/theme2.xml><?xml version="1.0" encoding="utf-8"?>
<a:theme xmlns:a="http://schemas.openxmlformats.org/drawingml/2006/main" name="Inside Slide Option 1 (includes different content layout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right-State-University-PowerPoint-StandardScreenTemplates" id="{8312222E-A223-1A4F-87FA-8E5CDB80A84A}" vid="{4DE3B6FC-3E83-2A41-85F7-48291692DBE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495</Words>
  <Application>Microsoft Office PowerPoint</Application>
  <PresentationFormat>On-screen Show (4:3)</PresentationFormat>
  <Paragraphs>41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Cover Slide Option 1 (includes title slide, title/author slide, and ending slide)</vt:lpstr>
      <vt:lpstr>Inside Slide Option 1 (includes different content layouts)</vt:lpstr>
      <vt:lpstr>Wright State  Faculty Senate Meeting April 20, 2020</vt:lpstr>
      <vt:lpstr>Thank you!!!!!!!!!!!!!!!!!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Budget</vt:lpstr>
      <vt:lpstr>PowerPoint Presentation</vt:lpstr>
      <vt:lpstr>PowerPoint Presentation</vt:lpstr>
      <vt:lpstr>PowerPoint Presentation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Wright State  Faculty Senate Meeting April 20, 2020</dc:title>
  <dc:creator>Name</dc:creator>
  <cp:lastModifiedBy>w100bfn</cp:lastModifiedBy>
  <cp:revision>14</cp:revision>
  <dcterms:created xsi:type="dcterms:W3CDTF">2020-04-19T15:23:46Z</dcterms:created>
  <dcterms:modified xsi:type="dcterms:W3CDTF">2020-04-20T16:59:07Z</dcterms:modified>
</cp:coreProperties>
</file>