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0" d="100"/>
          <a:sy n="80" d="100"/>
        </p:scale>
        <p:origin x="60"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5C9E2-22C4-4019-8D63-348E093C65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A3E203-6909-4523-843A-550496C64D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DA05DE-7DB5-458E-AE0B-ADC04D503F33}"/>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5" name="Footer Placeholder 4">
            <a:extLst>
              <a:ext uri="{FF2B5EF4-FFF2-40B4-BE49-F238E27FC236}">
                <a16:creationId xmlns:a16="http://schemas.microsoft.com/office/drawing/2014/main" id="{8E9EE55F-394C-40E7-956E-9CF7F96664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DBBB97-2460-4820-8888-996549CD0959}"/>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778590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563D7-085E-4B68-ABC9-7729FCC62E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7D77130-5971-4A74-A763-2F64418503D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98C405-8B3D-44BD-B053-2D7E7948634C}"/>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5" name="Footer Placeholder 4">
            <a:extLst>
              <a:ext uri="{FF2B5EF4-FFF2-40B4-BE49-F238E27FC236}">
                <a16:creationId xmlns:a16="http://schemas.microsoft.com/office/drawing/2014/main" id="{D7E710AD-F3E2-4315-A269-47E77BA7FC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285ACF-89B6-4102-AFCE-BED6CA74D26B}"/>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2727838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90B980-75F8-4110-9F0E-E6C2A12A96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D1DFCB-5654-4357-9176-BFE4ED21122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A9E2FF-37AD-4EFC-ABA4-66A50A238042}"/>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5" name="Footer Placeholder 4">
            <a:extLst>
              <a:ext uri="{FF2B5EF4-FFF2-40B4-BE49-F238E27FC236}">
                <a16:creationId xmlns:a16="http://schemas.microsoft.com/office/drawing/2014/main" id="{D0B6EDA7-620E-4FD2-B167-5261BD9DE0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8B31E8-81B8-4B34-99D9-E1BC6B4DEE05}"/>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3248879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78A03-0B16-463D-8F1D-E965F1AB39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B52CF6-507A-4A2F-9E06-DF4FA0CE2C4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AFA355-1B0C-4539-94F2-BE70130E699D}"/>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5" name="Footer Placeholder 4">
            <a:extLst>
              <a:ext uri="{FF2B5EF4-FFF2-40B4-BE49-F238E27FC236}">
                <a16:creationId xmlns:a16="http://schemas.microsoft.com/office/drawing/2014/main" id="{0226293E-ABB8-4115-BF48-7F68B42424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7D0FAD-5662-4595-8716-9113E7809311}"/>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4223799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27853-4E5C-4A24-A04E-A7D8D15F84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7E1C28-63A1-43EC-9C01-E6D1DC6773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1E1A241-0B5A-4568-B138-EDB1E5074DE8}"/>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5" name="Footer Placeholder 4">
            <a:extLst>
              <a:ext uri="{FF2B5EF4-FFF2-40B4-BE49-F238E27FC236}">
                <a16:creationId xmlns:a16="http://schemas.microsoft.com/office/drawing/2014/main" id="{D7563F8C-F6B6-4673-8E4F-E2F5D55701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EB0450-A75A-43B3-AD6C-FA37E34787F2}"/>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1389447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A8F18-1261-4CC9-B1F6-192A2E8C8E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3DABC0-ABBE-47F6-8972-5D918412610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CCB7B3-62BA-416F-9C8F-F3EAA1BF990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FC3E4D-FADC-46C0-9C63-7710E299E717}"/>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6" name="Footer Placeholder 5">
            <a:extLst>
              <a:ext uri="{FF2B5EF4-FFF2-40B4-BE49-F238E27FC236}">
                <a16:creationId xmlns:a16="http://schemas.microsoft.com/office/drawing/2014/main" id="{ADE5EAF0-B43C-45D1-8040-C9BD46B69D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21FBEB-2910-4F0F-8B58-EC56AFEE59C4}"/>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3353812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4BB51-2115-4F62-B441-D6FCE12A65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A3874A-BAD1-4F9A-9EFC-DC9E2B80C3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A32EB05-DFAB-414F-9424-CBE17CE0E4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5D1793-6749-43DF-B928-98938422C1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9A21BB-AD8C-4922-B79A-14FB5CA95D6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1F71BC-89DD-42DB-8D1D-C3BC792B54CC}"/>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8" name="Footer Placeholder 7">
            <a:extLst>
              <a:ext uri="{FF2B5EF4-FFF2-40B4-BE49-F238E27FC236}">
                <a16:creationId xmlns:a16="http://schemas.microsoft.com/office/drawing/2014/main" id="{3AE6E664-9D7D-4AD0-9E43-E2188CFFDD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386623-F931-4D9C-8A09-718C6EFD7CFA}"/>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271717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20919-508B-431D-A9EF-553C906F84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BBC649-F227-4773-BBCD-7F79691F7113}"/>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4" name="Footer Placeholder 3">
            <a:extLst>
              <a:ext uri="{FF2B5EF4-FFF2-40B4-BE49-F238E27FC236}">
                <a16:creationId xmlns:a16="http://schemas.microsoft.com/office/drawing/2014/main" id="{28D7C6D2-2064-4A89-AB8D-FA58985DCB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500182-5687-4342-B2D4-9A0677C1BB3E}"/>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366075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57A54A-E651-4CB9-9D99-8E171BA43D2A}"/>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3" name="Footer Placeholder 2">
            <a:extLst>
              <a:ext uri="{FF2B5EF4-FFF2-40B4-BE49-F238E27FC236}">
                <a16:creationId xmlns:a16="http://schemas.microsoft.com/office/drawing/2014/main" id="{AD5A52EB-2BFC-4036-9170-4EB677C5D9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7C1F76-0D2C-4F96-82AF-1AA8B1346BE3}"/>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46841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4A863-C0C3-46F2-9825-5BF029B243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2B7126-3948-4C31-92D2-8AF78AAF68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E5F485-D5C0-4609-B8C7-133EA9328C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3EBBC72-CD32-4525-B863-F4CFCCD06F39}"/>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6" name="Footer Placeholder 5">
            <a:extLst>
              <a:ext uri="{FF2B5EF4-FFF2-40B4-BE49-F238E27FC236}">
                <a16:creationId xmlns:a16="http://schemas.microsoft.com/office/drawing/2014/main" id="{F9F2D3DD-C566-4F55-9F65-6AC496949B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C41572-1C76-4D1A-BB25-C578FF6B57ED}"/>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2418526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332A9-A7D3-4CD9-B392-36E2912A03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15329B-7E4C-411C-B484-B6EF4C179B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AC33CC-7E3F-4BE1-985B-AE2F02E57F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F347E0-DC94-4D17-BCBB-7FE1E5FD1AE6}"/>
              </a:ext>
            </a:extLst>
          </p:cNvPr>
          <p:cNvSpPr>
            <a:spLocks noGrp="1"/>
          </p:cNvSpPr>
          <p:nvPr>
            <p:ph type="dt" sz="half" idx="10"/>
          </p:nvPr>
        </p:nvSpPr>
        <p:spPr/>
        <p:txBody>
          <a:bodyPr/>
          <a:lstStyle/>
          <a:p>
            <a:fld id="{55733B34-2907-4896-A386-116C5468C015}" type="datetimeFigureOut">
              <a:rPr lang="en-US" smtClean="0"/>
              <a:t>4/20/2020</a:t>
            </a:fld>
            <a:endParaRPr lang="en-US"/>
          </a:p>
        </p:txBody>
      </p:sp>
      <p:sp>
        <p:nvSpPr>
          <p:cNvPr id="6" name="Footer Placeholder 5">
            <a:extLst>
              <a:ext uri="{FF2B5EF4-FFF2-40B4-BE49-F238E27FC236}">
                <a16:creationId xmlns:a16="http://schemas.microsoft.com/office/drawing/2014/main" id="{9183525A-7D83-4199-8F11-8C8743174E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C3363F-75AA-4DCF-883F-3D4A3D55CDF1}"/>
              </a:ext>
            </a:extLst>
          </p:cNvPr>
          <p:cNvSpPr>
            <a:spLocks noGrp="1"/>
          </p:cNvSpPr>
          <p:nvPr>
            <p:ph type="sldNum" sz="quarter" idx="12"/>
          </p:nvPr>
        </p:nvSpPr>
        <p:spPr/>
        <p:txBody>
          <a:bodyPr/>
          <a:lstStyle/>
          <a:p>
            <a:fld id="{D34DC96B-57B9-4B6D-9457-20B3E047669B}" type="slidenum">
              <a:rPr lang="en-US" smtClean="0"/>
              <a:t>‹#›</a:t>
            </a:fld>
            <a:endParaRPr lang="en-US"/>
          </a:p>
        </p:txBody>
      </p:sp>
    </p:spTree>
    <p:extLst>
      <p:ext uri="{BB962C8B-B14F-4D97-AF65-F5344CB8AC3E}">
        <p14:creationId xmlns:p14="http://schemas.microsoft.com/office/powerpoint/2010/main" val="2382477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FD3246-0EED-49AD-A56C-DBA5128AB0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6EAE15-8C29-4FA4-9300-18976EBBED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62C3CA-61CA-4FD9-9B05-899A0C215A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733B34-2907-4896-A386-116C5468C015}" type="datetimeFigureOut">
              <a:rPr lang="en-US" smtClean="0"/>
              <a:t>4/20/2020</a:t>
            </a:fld>
            <a:endParaRPr lang="en-US"/>
          </a:p>
        </p:txBody>
      </p:sp>
      <p:sp>
        <p:nvSpPr>
          <p:cNvPr id="5" name="Footer Placeholder 4">
            <a:extLst>
              <a:ext uri="{FF2B5EF4-FFF2-40B4-BE49-F238E27FC236}">
                <a16:creationId xmlns:a16="http://schemas.microsoft.com/office/drawing/2014/main" id="{22545530-042F-49BB-9586-C7D6248FEC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486F45B-732B-4D3F-82D4-03BF771E1F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DC96B-57B9-4B6D-9457-20B3E047669B}" type="slidenum">
              <a:rPr lang="en-US" smtClean="0"/>
              <a:t>‹#›</a:t>
            </a:fld>
            <a:endParaRPr lang="en-US"/>
          </a:p>
        </p:txBody>
      </p:sp>
    </p:spTree>
    <p:extLst>
      <p:ext uri="{BB962C8B-B14F-4D97-AF65-F5344CB8AC3E}">
        <p14:creationId xmlns:p14="http://schemas.microsoft.com/office/powerpoint/2010/main" val="1427488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B1B5880-5A24-446C-9057-F9F050CCFF74}"/>
              </a:ext>
            </a:extLst>
          </p:cNvPr>
          <p:cNvSpPr txBox="1"/>
          <p:nvPr/>
        </p:nvSpPr>
        <p:spPr>
          <a:xfrm>
            <a:off x="532738" y="246699"/>
            <a:ext cx="10731528" cy="6555641"/>
          </a:xfrm>
          <a:prstGeom prst="rect">
            <a:avLst/>
          </a:prstGeom>
          <a:noFill/>
        </p:spPr>
        <p:txBody>
          <a:bodyPr wrap="none" rtlCol="0">
            <a:spAutoFit/>
          </a:bodyPr>
          <a:lstStyle/>
          <a:p>
            <a:r>
              <a:rPr lang="en-US" sz="2000" b="1" u="sng" dirty="0"/>
              <a:t>Provost Report – 4-20-2020</a:t>
            </a:r>
          </a:p>
          <a:p>
            <a:endParaRPr lang="en-US" sz="2000" b="1" dirty="0"/>
          </a:p>
          <a:p>
            <a:r>
              <a:rPr lang="en-US" sz="2000" b="1" u="sng" dirty="0"/>
              <a:t>Updates on Academic Affairs COVID-19 Responses</a:t>
            </a:r>
          </a:p>
          <a:p>
            <a:endParaRPr lang="en-US" dirty="0"/>
          </a:p>
          <a:p>
            <a:r>
              <a:rPr lang="en-US" dirty="0"/>
              <a:t>	</a:t>
            </a:r>
            <a:r>
              <a:rPr lang="en-US" b="1" dirty="0"/>
              <a:t>Ongoing</a:t>
            </a:r>
            <a:r>
              <a:rPr lang="en-US" dirty="0"/>
              <a:t>:  	- Remote Course Delivery</a:t>
            </a:r>
          </a:p>
          <a:p>
            <a:r>
              <a:rPr lang="en-US" dirty="0"/>
              <a:t>			- Remote Student Services – Advising, Tutoring, Counseling – Assistance of all types</a:t>
            </a:r>
          </a:p>
          <a:p>
            <a:r>
              <a:rPr lang="en-US" dirty="0"/>
              <a:t>			- P/U Grading Option – Undergraduate, Graduate	</a:t>
            </a:r>
          </a:p>
          <a:p>
            <a:r>
              <a:rPr lang="en-US" dirty="0"/>
              <a:t>			- Student Evaluations – Spring Semester</a:t>
            </a:r>
          </a:p>
          <a:p>
            <a:r>
              <a:rPr lang="en-US" dirty="0"/>
              <a:t>			- Tenure Clock Extension</a:t>
            </a:r>
          </a:p>
          <a:p>
            <a:r>
              <a:rPr lang="en-US" dirty="0"/>
              <a:t>			- Summer remote transition</a:t>
            </a:r>
          </a:p>
          <a:p>
            <a:endParaRPr lang="en-US" dirty="0"/>
          </a:p>
          <a:p>
            <a:r>
              <a:rPr lang="en-US" dirty="0"/>
              <a:t>	</a:t>
            </a:r>
            <a:r>
              <a:rPr lang="en-US" b="1" dirty="0"/>
              <a:t>In Development</a:t>
            </a:r>
            <a:r>
              <a:rPr lang="en-US" dirty="0"/>
              <a:t>:	- P/U Request Forms – Spring semester</a:t>
            </a:r>
          </a:p>
          <a:p>
            <a:r>
              <a:rPr lang="en-US" dirty="0"/>
              <a:t>			- Campus Access Process for faculty that need summer teaching items</a:t>
            </a:r>
          </a:p>
          <a:p>
            <a:r>
              <a:rPr lang="en-US" dirty="0"/>
              <a:t>			- Remote Orientation – Incoming Students</a:t>
            </a:r>
          </a:p>
          <a:p>
            <a:endParaRPr lang="en-US" dirty="0"/>
          </a:p>
          <a:p>
            <a:r>
              <a:rPr lang="en-US" dirty="0"/>
              <a:t>	</a:t>
            </a:r>
            <a:r>
              <a:rPr lang="en-US" b="1" dirty="0"/>
              <a:t>Next Items</a:t>
            </a:r>
            <a:r>
              <a:rPr lang="en-US" dirty="0"/>
              <a:t>:	- Fall Semester Contingency Planning</a:t>
            </a:r>
          </a:p>
          <a:p>
            <a:r>
              <a:rPr lang="en-US" dirty="0"/>
              <a:t>			- Campus re-opening strategies </a:t>
            </a:r>
          </a:p>
          <a:p>
            <a:r>
              <a:rPr lang="en-US" dirty="0"/>
              <a:t>				-Research Subcommittee just formed</a:t>
            </a:r>
          </a:p>
          <a:p>
            <a:endParaRPr lang="en-US" dirty="0"/>
          </a:p>
          <a:p>
            <a:r>
              <a:rPr lang="en-US" dirty="0"/>
              <a:t>	</a:t>
            </a:r>
            <a:r>
              <a:rPr lang="en-US" b="1" dirty="0"/>
              <a:t>Highlights</a:t>
            </a:r>
            <a:r>
              <a:rPr lang="en-US" dirty="0"/>
              <a:t>: 	- Faculty Response – Thank You!</a:t>
            </a:r>
          </a:p>
          <a:p>
            <a:r>
              <a:rPr lang="en-US" dirty="0"/>
              <a:t>			- </a:t>
            </a:r>
            <a:r>
              <a:rPr lang="en-US" dirty="0" err="1"/>
              <a:t>RaiderStrong</a:t>
            </a:r>
            <a:r>
              <a:rPr lang="en-US" dirty="0"/>
              <a:t> Effort – Thanks to all that participated. Amazing event</a:t>
            </a:r>
          </a:p>
          <a:p>
            <a:r>
              <a:rPr lang="en-US" dirty="0"/>
              <a:t>			- Students – Incredible patience and understanding</a:t>
            </a:r>
          </a:p>
          <a:p>
            <a:r>
              <a:rPr lang="en-US" dirty="0"/>
              <a:t> </a:t>
            </a:r>
          </a:p>
        </p:txBody>
      </p:sp>
    </p:spTree>
    <p:extLst>
      <p:ext uri="{BB962C8B-B14F-4D97-AF65-F5344CB8AC3E}">
        <p14:creationId xmlns:p14="http://schemas.microsoft.com/office/powerpoint/2010/main" val="1131904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29D7B10-833F-410D-8866-3F1266CAE5DE}"/>
              </a:ext>
            </a:extLst>
          </p:cNvPr>
          <p:cNvSpPr/>
          <p:nvPr/>
        </p:nvSpPr>
        <p:spPr>
          <a:xfrm>
            <a:off x="169628" y="181957"/>
            <a:ext cx="11534692" cy="5940088"/>
          </a:xfrm>
          <a:prstGeom prst="rect">
            <a:avLst/>
          </a:prstGeom>
        </p:spPr>
        <p:txBody>
          <a:bodyPr wrap="square">
            <a:spAutoFit/>
          </a:bodyPr>
          <a:lstStyle/>
          <a:p>
            <a:r>
              <a:rPr lang="en-US" sz="2000" b="1" dirty="0"/>
              <a:t>Updates on Provost/Faculty Initiatives:</a:t>
            </a:r>
          </a:p>
          <a:p>
            <a:endParaRPr lang="en-US" b="1" dirty="0"/>
          </a:p>
          <a:p>
            <a:r>
              <a:rPr lang="en-US" b="1" dirty="0"/>
              <a:t>New College: </a:t>
            </a:r>
            <a:r>
              <a:rPr lang="en-US" dirty="0"/>
              <a:t> 	- If this pandemic has confirmed anything, it is the critical importance of the health sciences in 			general, and the need for more front line healthcare and allied health workers in particular </a:t>
            </a:r>
          </a:p>
          <a:p>
            <a:endParaRPr lang="en-US" dirty="0"/>
          </a:p>
          <a:p>
            <a:r>
              <a:rPr lang="en-US" dirty="0"/>
              <a:t>	        	- Since the last Faculty Senate meeting, we held a Visioning Event for the college that was imaginative, 		collaborative and informative in terms of the needs of the region’s healthcare agencies</a:t>
            </a:r>
          </a:p>
          <a:p>
            <a:endParaRPr lang="en-US" dirty="0"/>
          </a:p>
          <a:p>
            <a:r>
              <a:rPr lang="en-US" dirty="0"/>
              <a:t>	        	</a:t>
            </a:r>
            <a:r>
              <a:rPr lang="en-US" b="1" dirty="0"/>
              <a:t>Next steps:   </a:t>
            </a:r>
            <a:r>
              <a:rPr lang="en-US" dirty="0"/>
              <a:t>The outcomes of that event were annotated in preparation for the next steps. COVID-19  		put the working groups on hold, but we have identified members, developed priorities and will share 		those out soon.  My hope is that people will continue to think about these priorities over the summer 		so we can resume efforts (directly or virtually) in the Fall.  Fall 2021 remains a goal</a:t>
            </a:r>
          </a:p>
          <a:p>
            <a:endParaRPr lang="en-US" dirty="0"/>
          </a:p>
          <a:p>
            <a:endParaRPr lang="en-US" dirty="0"/>
          </a:p>
          <a:p>
            <a:r>
              <a:rPr lang="en-US" b="1" dirty="0"/>
              <a:t>Searches: </a:t>
            </a:r>
            <a:r>
              <a:rPr lang="en-US" dirty="0"/>
              <a:t>        	- Most of the provost-directed searches are on hold – </a:t>
            </a:r>
          </a:p>
          <a:p>
            <a:r>
              <a:rPr lang="en-US" dirty="0"/>
              <a:t>			VP of Student Affairs, VP of Research and Innovation, Lake Dean all are on hold</a:t>
            </a:r>
          </a:p>
          <a:p>
            <a:r>
              <a:rPr lang="en-US" b="1" dirty="0"/>
              <a:t>		- </a:t>
            </a:r>
            <a:r>
              <a:rPr lang="en-US" dirty="0"/>
              <a:t>The BSOM Dean search is progressing.  Round 1 interviews are complete – referencing in progress</a:t>
            </a:r>
          </a:p>
          <a:p>
            <a:endParaRPr lang="en-US" dirty="0"/>
          </a:p>
          <a:p>
            <a:endParaRPr lang="en-US" dirty="0"/>
          </a:p>
          <a:p>
            <a:r>
              <a:rPr lang="en-US" b="1" dirty="0"/>
              <a:t>VRIP:</a:t>
            </a:r>
            <a:r>
              <a:rPr lang="en-US" dirty="0"/>
              <a:t>		- Remember April 29 deadline – Watch for updates on this</a:t>
            </a:r>
          </a:p>
          <a:p>
            <a:r>
              <a:rPr lang="en-US" dirty="0"/>
              <a:t>		- Requests for exceptions to the June 30/July 31 end dates should be made to me before the deadline</a:t>
            </a:r>
          </a:p>
        </p:txBody>
      </p:sp>
    </p:spTree>
    <p:extLst>
      <p:ext uri="{BB962C8B-B14F-4D97-AF65-F5344CB8AC3E}">
        <p14:creationId xmlns:p14="http://schemas.microsoft.com/office/powerpoint/2010/main" val="1544720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816B16D-2B00-448B-A9EC-7072330BE5F1}"/>
              </a:ext>
            </a:extLst>
          </p:cNvPr>
          <p:cNvSpPr txBox="1"/>
          <p:nvPr/>
        </p:nvSpPr>
        <p:spPr>
          <a:xfrm>
            <a:off x="200108" y="182880"/>
            <a:ext cx="11791784" cy="6463308"/>
          </a:xfrm>
          <a:prstGeom prst="rect">
            <a:avLst/>
          </a:prstGeom>
          <a:noFill/>
        </p:spPr>
        <p:txBody>
          <a:bodyPr wrap="square" rtlCol="0">
            <a:spAutoFit/>
          </a:bodyPr>
          <a:lstStyle/>
          <a:p>
            <a:r>
              <a:rPr lang="en-US" b="1" dirty="0"/>
              <a:t>Retention Initiatives:</a:t>
            </a:r>
          </a:p>
          <a:p>
            <a:r>
              <a:rPr lang="en-US" dirty="0"/>
              <a:t>		- Most of the spring plans have been placed into a holding pattern.  Tim, Seth and I are continuing to 			discuss the Campus Completion Plan, which will provide the groundwork for the Retention 			Summit as soon as we can hold it</a:t>
            </a:r>
          </a:p>
          <a:p>
            <a:r>
              <a:rPr lang="en-US" dirty="0"/>
              <a:t>		- As with the health college, hope to engage interested faculty and staff over summer with information</a:t>
            </a:r>
          </a:p>
          <a:p>
            <a:r>
              <a:rPr lang="en-US" dirty="0"/>
              <a:t>		- Faculty-led Retention Grant initiative</a:t>
            </a:r>
          </a:p>
          <a:p>
            <a:r>
              <a:rPr lang="en-US" dirty="0"/>
              <a:t>		- Stopped-Out Student initiative</a:t>
            </a:r>
          </a:p>
          <a:p>
            <a:endParaRPr lang="en-US" dirty="0"/>
          </a:p>
          <a:p>
            <a:r>
              <a:rPr lang="en-US" b="1" dirty="0"/>
              <a:t>Program Review:</a:t>
            </a:r>
          </a:p>
          <a:p>
            <a:endParaRPr lang="en-US" dirty="0"/>
          </a:p>
          <a:p>
            <a:r>
              <a:rPr lang="en-US" dirty="0"/>
              <a:t>	- Received reports from most units in early March – ~5 days before we suspended face to face courses</a:t>
            </a:r>
          </a:p>
          <a:p>
            <a:r>
              <a:rPr lang="en-US" dirty="0"/>
              <a:t>	- Constituent groups took the task seriously and provided useful analyses, helpful comments and constructive 	ideas for improvement</a:t>
            </a:r>
          </a:p>
          <a:p>
            <a:r>
              <a:rPr lang="en-US" dirty="0"/>
              <a:t>	- Highlights of the process/data to me:  </a:t>
            </a:r>
          </a:p>
          <a:p>
            <a:r>
              <a:rPr lang="en-US" dirty="0"/>
              <a:t>		- Inroads into the ability to track the employment of graduates – future SSI metric		</a:t>
            </a:r>
          </a:p>
          <a:p>
            <a:r>
              <a:rPr lang="en-US" dirty="0"/>
              <a:t>		- Opportunity to track metrics such as retention on a year by year basis</a:t>
            </a:r>
          </a:p>
          <a:p>
            <a:r>
              <a:rPr lang="en-US" dirty="0"/>
              <a:t>		- A platform on which to build (add) other student success metrics </a:t>
            </a:r>
          </a:p>
          <a:p>
            <a:r>
              <a:rPr lang="en-US" dirty="0"/>
              <a:t>		- The ability to have comprehensive data for HLC and other reports</a:t>
            </a:r>
          </a:p>
          <a:p>
            <a:r>
              <a:rPr lang="en-US" dirty="0"/>
              <a:t>		</a:t>
            </a:r>
          </a:p>
          <a:p>
            <a:r>
              <a:rPr lang="en-US" dirty="0"/>
              <a:t>	- Room for improvement:</a:t>
            </a:r>
          </a:p>
          <a:p>
            <a:r>
              <a:rPr lang="en-US" dirty="0"/>
              <a:t> 		- More program-level data, including more student success data at the program level</a:t>
            </a:r>
          </a:p>
          <a:p>
            <a:r>
              <a:rPr lang="en-US" dirty="0"/>
              <a:t>		- Cleaner way to parse faculty effort between programs</a:t>
            </a:r>
          </a:p>
          <a:p>
            <a:r>
              <a:rPr lang="en-US" dirty="0"/>
              <a:t>		- Link out of the results to raw data		</a:t>
            </a:r>
          </a:p>
        </p:txBody>
      </p:sp>
    </p:spTree>
    <p:extLst>
      <p:ext uri="{BB962C8B-B14F-4D97-AF65-F5344CB8AC3E}">
        <p14:creationId xmlns:p14="http://schemas.microsoft.com/office/powerpoint/2010/main" val="3844559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688</TotalTime>
  <Words>23</Words>
  <Application>Microsoft Office PowerPoint</Application>
  <PresentationFormat>Widescreen</PresentationFormat>
  <Paragraphs>59</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Douglas Leaman</dc:creator>
  <cp:lastModifiedBy>Douglas Leaman</cp:lastModifiedBy>
  <cp:revision>31</cp:revision>
  <dcterms:created xsi:type="dcterms:W3CDTF">2020-04-19T15:05:16Z</dcterms:created>
  <dcterms:modified xsi:type="dcterms:W3CDTF">2020-04-20T13:46:12Z</dcterms:modified>
</cp:coreProperties>
</file>