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jp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 id="2147483672" r:id="rId4"/>
    <p:sldMasterId id="2147483680" r:id="rId5"/>
    <p:sldMasterId id="2147483736" r:id="rId6"/>
    <p:sldMasterId id="2147483688" r:id="rId7"/>
    <p:sldMasterId id="2147483713" r:id="rId8"/>
    <p:sldMasterId id="2147483744" r:id="rId9"/>
    <p:sldMasterId id="2147483756" r:id="rId10"/>
  </p:sldMasterIdLst>
  <p:notesMasterIdLst>
    <p:notesMasterId r:id="rId28"/>
  </p:notesMasterIdLst>
  <p:sldIdLst>
    <p:sldId id="286" r:id="rId11"/>
    <p:sldId id="387" r:id="rId12"/>
    <p:sldId id="380" r:id="rId13"/>
    <p:sldId id="382" r:id="rId14"/>
    <p:sldId id="383" r:id="rId15"/>
    <p:sldId id="388" r:id="rId16"/>
    <p:sldId id="389" r:id="rId17"/>
    <p:sldId id="390" r:id="rId18"/>
    <p:sldId id="391" r:id="rId19"/>
    <p:sldId id="392" r:id="rId20"/>
    <p:sldId id="256" r:id="rId21"/>
    <p:sldId id="384" r:id="rId22"/>
    <p:sldId id="385" r:id="rId23"/>
    <p:sldId id="259" r:id="rId24"/>
    <p:sldId id="386" r:id="rId25"/>
    <p:sldId id="393" r:id="rId26"/>
    <p:sldId id="39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5" autoAdjust="0"/>
    <p:restoredTop sz="92277" autoAdjust="0"/>
  </p:normalViewPr>
  <p:slideViewPr>
    <p:cSldViewPr snapToGrid="0" snapToObjects="1">
      <p:cViewPr varScale="1">
        <p:scale>
          <a:sx n="83" d="100"/>
          <a:sy n="83" d="100"/>
        </p:scale>
        <p:origin x="20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3A55E-0C5C-437B-86DC-EAD314933ECC}" type="datetimeFigureOut">
              <a:rPr lang="en-US" smtClean="0"/>
              <a:t>12/7/2020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32DE3-7DD4-4930-98F7-9ADF6CDBB7A9}" type="slidenum">
              <a:rPr lang="en-US" smtClean="0"/>
              <a:t>‹#›</a:t>
            </a:fld>
            <a:endParaRPr lang="en-US"/>
          </a:p>
        </p:txBody>
      </p:sp>
    </p:spTree>
    <p:extLst>
      <p:ext uri="{BB962C8B-B14F-4D97-AF65-F5344CB8AC3E}">
        <p14:creationId xmlns:p14="http://schemas.microsoft.com/office/powerpoint/2010/main" val="82200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ＭＳ Ｐゴシック" panose="020B0600070205080204" pitchFamily="34" charset="-128"/>
              </a:defRPr>
            </a:lvl1pPr>
            <a:lvl2pPr marL="742950" indent="-285750">
              <a:defRPr>
                <a:solidFill>
                  <a:schemeClr val="tx1"/>
                </a:solidFill>
                <a:latin typeface="Century Gothic" panose="020B0502020202020204" pitchFamily="34" charset="0"/>
                <a:ea typeface="ＭＳ Ｐゴシック" panose="020B0600070205080204" pitchFamily="34" charset="-128"/>
              </a:defRPr>
            </a:lvl2pPr>
            <a:lvl3pPr marL="1143000" indent="-228600">
              <a:defRPr>
                <a:solidFill>
                  <a:schemeClr val="tx1"/>
                </a:solidFill>
                <a:latin typeface="Century Gothic" panose="020B0502020202020204" pitchFamily="34" charset="0"/>
                <a:ea typeface="ＭＳ Ｐゴシック" panose="020B0600070205080204" pitchFamily="34" charset="-128"/>
              </a:defRPr>
            </a:lvl3pPr>
            <a:lvl4pPr marL="1600200" indent="-228600">
              <a:defRPr>
                <a:solidFill>
                  <a:schemeClr val="tx1"/>
                </a:solidFill>
                <a:latin typeface="Century Gothic" panose="020B0502020202020204" pitchFamily="34" charset="0"/>
                <a:ea typeface="ＭＳ Ｐゴシック" panose="020B0600070205080204" pitchFamily="34" charset="-128"/>
              </a:defRPr>
            </a:lvl4pPr>
            <a:lvl5pPr marL="2057400" indent="-228600">
              <a:defRPr>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258376CF-4860-4667-83B7-9E1D465902F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2403" name="Rectangle 2"/>
          <p:cNvSpPr>
            <a:spLocks noGrp="1" noRot="1" noChangeAspect="1" noChangeArrowheads="1" noTextEdit="1"/>
          </p:cNvSpPr>
          <p:nvPr>
            <p:ph type="sldImg"/>
          </p:nvPr>
        </p:nvSpPr>
        <p:spPr>
          <a:xfrm>
            <a:off x="2354263" y="514350"/>
            <a:ext cx="4591050" cy="2582863"/>
          </a:xfrm>
          <a:ln/>
        </p:spPr>
      </p:sp>
      <p:sp>
        <p:nvSpPr>
          <p:cNvPr id="102404" name="Rectangle 3"/>
          <p:cNvSpPr>
            <a:spLocks noGrp="1" noChangeArrowheads="1"/>
          </p:cNvSpPr>
          <p:nvPr>
            <p:ph type="body" idx="1"/>
          </p:nvPr>
        </p:nvSpPr>
        <p:spPr>
          <a:xfrm>
            <a:off x="930275" y="3268663"/>
            <a:ext cx="7437438" cy="309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Tutoring appointments are down by about a third this semester, so student engagement, digital collaboration, and strong study habits are extremely critical in this COVID learning environment. </a:t>
            </a:r>
          </a:p>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We know that social distance = disengaged students, so rather than wait for students to contact our academic success centers for support, </a:t>
            </a:r>
          </a:p>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we are hopeful that this proactive approach will help students to study remotely, to collaborate with their classmates, and to feel connected and productive, even while at distance.</a:t>
            </a:r>
          </a:p>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This is a NSF-backed app and website that is tied to our courses integrated in Pilot. that uses gaming theory to engage students in the course material</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7903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ＭＳ Ｐゴシック" panose="020B0600070205080204" pitchFamily="34" charset="-128"/>
              </a:defRPr>
            </a:lvl1pPr>
            <a:lvl2pPr marL="742950" indent="-285750">
              <a:defRPr>
                <a:solidFill>
                  <a:schemeClr val="tx1"/>
                </a:solidFill>
                <a:latin typeface="Century Gothic" panose="020B0502020202020204" pitchFamily="34" charset="0"/>
                <a:ea typeface="ＭＳ Ｐゴシック" panose="020B0600070205080204" pitchFamily="34" charset="-128"/>
              </a:defRPr>
            </a:lvl2pPr>
            <a:lvl3pPr marL="1143000" indent="-228600">
              <a:defRPr>
                <a:solidFill>
                  <a:schemeClr val="tx1"/>
                </a:solidFill>
                <a:latin typeface="Century Gothic" panose="020B0502020202020204" pitchFamily="34" charset="0"/>
                <a:ea typeface="ＭＳ Ｐゴシック" panose="020B0600070205080204" pitchFamily="34" charset="-128"/>
              </a:defRPr>
            </a:lvl3pPr>
            <a:lvl4pPr marL="1600200" indent="-228600">
              <a:defRPr>
                <a:solidFill>
                  <a:schemeClr val="tx1"/>
                </a:solidFill>
                <a:latin typeface="Century Gothic" panose="020B0502020202020204" pitchFamily="34" charset="0"/>
                <a:ea typeface="ＭＳ Ｐゴシック" panose="020B0600070205080204" pitchFamily="34" charset="-128"/>
              </a:defRPr>
            </a:lvl4pPr>
            <a:lvl5pPr marL="2057400" indent="-228600">
              <a:defRPr>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258376CF-4860-4667-83B7-9E1D465902F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2403" name="Rectangle 2"/>
          <p:cNvSpPr>
            <a:spLocks noGrp="1" noRot="1" noChangeAspect="1" noChangeArrowheads="1" noTextEdit="1"/>
          </p:cNvSpPr>
          <p:nvPr>
            <p:ph type="sldImg"/>
          </p:nvPr>
        </p:nvSpPr>
        <p:spPr>
          <a:xfrm>
            <a:off x="2927350" y="514350"/>
            <a:ext cx="3444875" cy="2582863"/>
          </a:xfrm>
          <a:ln/>
        </p:spPr>
      </p:sp>
      <p:sp>
        <p:nvSpPr>
          <p:cNvPr id="102404" name="Rectangle 3"/>
          <p:cNvSpPr>
            <a:spLocks noGrp="1" noChangeArrowheads="1"/>
          </p:cNvSpPr>
          <p:nvPr>
            <p:ph type="body" idx="1"/>
          </p:nvPr>
        </p:nvSpPr>
        <p:spPr>
          <a:xfrm>
            <a:off x="930275" y="3268663"/>
            <a:ext cx="7437438" cy="309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Tutoring appointments are down by about a third this semester, so student engagement, digital collaboration, and strong study habits are extremely critical in this COVID learning environment. </a:t>
            </a:r>
          </a:p>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We know that social distance = disengaged students, so rather than wait for students to contact our academic success centers for support, </a:t>
            </a:r>
          </a:p>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we are hopeful that this proactive approach will help students to study remotely, to collaborate with their classmates, and to feel connected and productive, even while at distance.</a:t>
            </a:r>
          </a:p>
          <a:p>
            <a:pPr marL="285750" indent="-285750">
              <a:buFont typeface="Arial" panose="020B0604020202020204" pitchFamily="34" charset="0"/>
              <a:buChar char="•"/>
            </a:pPr>
            <a:r>
              <a:rPr lang="en-US" sz="12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This is a NSF-backed app and website that is tied to our courses integrated in Pilot. that uses gaming theory to engage students in the course material</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985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WSU use Financial Aid to pay for school?  69%</a:t>
            </a:r>
          </a:p>
        </p:txBody>
      </p:sp>
      <p:sp>
        <p:nvSpPr>
          <p:cNvPr id="4" name="Slide Number Placeholder 3"/>
          <p:cNvSpPr>
            <a:spLocks noGrp="1"/>
          </p:cNvSpPr>
          <p:nvPr>
            <p:ph type="sldNum" sz="quarter" idx="5"/>
          </p:nvPr>
        </p:nvSpPr>
        <p:spPr/>
        <p:txBody>
          <a:bodyPr/>
          <a:lstStyle/>
          <a:p>
            <a:fld id="{92732DE3-7DD4-4930-98F7-9ADF6CDBB7A9}" type="slidenum">
              <a:rPr lang="en-US" smtClean="0"/>
              <a:t>7</a:t>
            </a:fld>
            <a:endParaRPr lang="en-US"/>
          </a:p>
        </p:txBody>
      </p:sp>
    </p:spTree>
    <p:extLst>
      <p:ext uri="{BB962C8B-B14F-4D97-AF65-F5344CB8AC3E}">
        <p14:creationId xmlns:p14="http://schemas.microsoft.com/office/powerpoint/2010/main" val="367165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32DE3-7DD4-4930-98F7-9ADF6CDBB7A9}" type="slidenum">
              <a:rPr lang="en-US" smtClean="0"/>
              <a:t>9</a:t>
            </a:fld>
            <a:endParaRPr lang="en-US"/>
          </a:p>
        </p:txBody>
      </p:sp>
    </p:spTree>
    <p:extLst>
      <p:ext uri="{BB962C8B-B14F-4D97-AF65-F5344CB8AC3E}">
        <p14:creationId xmlns:p14="http://schemas.microsoft.com/office/powerpoint/2010/main" val="152456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current policy DOES not appear to comply with Federal regulations and must be changed. It does NOT supersede Federal Regulations. </a:t>
            </a:r>
          </a:p>
        </p:txBody>
      </p:sp>
      <p:sp>
        <p:nvSpPr>
          <p:cNvPr id="4" name="Slide Number Placeholder 3"/>
          <p:cNvSpPr>
            <a:spLocks noGrp="1"/>
          </p:cNvSpPr>
          <p:nvPr>
            <p:ph type="sldNum" sz="quarter" idx="5"/>
          </p:nvPr>
        </p:nvSpPr>
        <p:spPr/>
        <p:txBody>
          <a:bodyPr/>
          <a:lstStyle/>
          <a:p>
            <a:fld id="{92732DE3-7DD4-4930-98F7-9ADF6CDBB7A9}" type="slidenum">
              <a:rPr lang="en-US" smtClean="0"/>
              <a:t>10</a:t>
            </a:fld>
            <a:endParaRPr lang="en-US"/>
          </a:p>
        </p:txBody>
      </p:sp>
    </p:spTree>
    <p:extLst>
      <p:ext uri="{BB962C8B-B14F-4D97-AF65-F5344CB8AC3E}">
        <p14:creationId xmlns:p14="http://schemas.microsoft.com/office/powerpoint/2010/main" val="252905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RAPS Progress Report function allows us to create an easy way for faculty to notify both the student and registrar by clicking on the students name. </a:t>
            </a:r>
          </a:p>
        </p:txBody>
      </p:sp>
      <p:sp>
        <p:nvSpPr>
          <p:cNvPr id="4" name="Slide Number Placeholder 3"/>
          <p:cNvSpPr>
            <a:spLocks noGrp="1"/>
          </p:cNvSpPr>
          <p:nvPr>
            <p:ph type="sldNum" sz="quarter" idx="5"/>
          </p:nvPr>
        </p:nvSpPr>
        <p:spPr/>
        <p:txBody>
          <a:bodyPr/>
          <a:lstStyle/>
          <a:p>
            <a:fld id="{92732DE3-7DD4-4930-98F7-9ADF6CDBB7A9}" type="slidenum">
              <a:rPr lang="en-US" smtClean="0"/>
              <a:t>11</a:t>
            </a:fld>
            <a:endParaRPr lang="en-US"/>
          </a:p>
        </p:txBody>
      </p:sp>
    </p:spTree>
    <p:extLst>
      <p:ext uri="{BB962C8B-B14F-4D97-AF65-F5344CB8AC3E}">
        <p14:creationId xmlns:p14="http://schemas.microsoft.com/office/powerpoint/2010/main" val="198757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Receive this progress report on the first day of classes – January 11</a:t>
            </a:r>
            <a:r>
              <a:rPr lang="en-US" sz="1100" baseline="30000" dirty="0"/>
              <a:t> </a:t>
            </a:r>
            <a:r>
              <a:rPr lang="en-US" dirty="0"/>
              <a:t>and again on Jan 19. Jan 22</a:t>
            </a:r>
            <a:r>
              <a:rPr lang="en-US" baseline="30000" dirty="0"/>
              <a:t>nd</a:t>
            </a:r>
            <a:r>
              <a:rPr lang="en-US" dirty="0"/>
              <a:t> is the last day to drop with a 100%</a:t>
            </a:r>
          </a:p>
        </p:txBody>
      </p:sp>
      <p:sp>
        <p:nvSpPr>
          <p:cNvPr id="4" name="Slide Number Placeholder 3"/>
          <p:cNvSpPr>
            <a:spLocks noGrp="1"/>
          </p:cNvSpPr>
          <p:nvPr>
            <p:ph type="sldNum" sz="quarter" idx="5"/>
          </p:nvPr>
        </p:nvSpPr>
        <p:spPr/>
        <p:txBody>
          <a:bodyPr/>
          <a:lstStyle/>
          <a:p>
            <a:fld id="{92732DE3-7DD4-4930-98F7-9ADF6CDBB7A9}" type="slidenum">
              <a:rPr lang="en-US" smtClean="0"/>
              <a:t>12</a:t>
            </a:fld>
            <a:endParaRPr lang="en-US"/>
          </a:p>
        </p:txBody>
      </p:sp>
    </p:spTree>
    <p:extLst>
      <p:ext uri="{BB962C8B-B14F-4D97-AF65-F5344CB8AC3E}">
        <p14:creationId xmlns:p14="http://schemas.microsoft.com/office/powerpoint/2010/main" val="329696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current text of the email but an example. Students will be provided a link that will provide them clear directions on how to re-register should there be an error. </a:t>
            </a:r>
          </a:p>
        </p:txBody>
      </p:sp>
      <p:sp>
        <p:nvSpPr>
          <p:cNvPr id="4" name="Slide Number Placeholder 3"/>
          <p:cNvSpPr>
            <a:spLocks noGrp="1"/>
          </p:cNvSpPr>
          <p:nvPr>
            <p:ph type="sldNum" sz="quarter" idx="5"/>
          </p:nvPr>
        </p:nvSpPr>
        <p:spPr/>
        <p:txBody>
          <a:bodyPr/>
          <a:lstStyle/>
          <a:p>
            <a:fld id="{92732DE3-7DD4-4930-98F7-9ADF6CDBB7A9}" type="slidenum">
              <a:rPr lang="en-US" smtClean="0"/>
              <a:t>15</a:t>
            </a:fld>
            <a:endParaRPr lang="en-US"/>
          </a:p>
        </p:txBody>
      </p:sp>
    </p:spTree>
    <p:extLst>
      <p:ext uri="{BB962C8B-B14F-4D97-AF65-F5344CB8AC3E}">
        <p14:creationId xmlns:p14="http://schemas.microsoft.com/office/powerpoint/2010/main" val="103756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8375"/>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24150"/>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12/7/2020</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31712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12/7/2020</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12/7/2020</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12/7/2020</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12/7/2020</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809519"/>
            <a:ext cx="8229600" cy="1470025"/>
          </a:xfr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91892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84764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53019"/>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7"/>
            <a:ext cx="8229600" cy="4087464"/>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12/7/2020</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66228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6"/>
            <a:ext cx="8229600" cy="1470025"/>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942169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9647"/>
            <a:ext cx="8229600" cy="114300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225210"/>
            <a:ext cx="8229600" cy="4035285"/>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15786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4"/>
            <a:ext cx="8001000" cy="1470025"/>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6141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720511"/>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720511"/>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9652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3"/>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05376"/>
            <a:ext cx="4040188" cy="40744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65613"/>
            <a:ext cx="4041775" cy="639763"/>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205376"/>
            <a:ext cx="4041775" cy="40744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94020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79200"/>
            <a:ext cx="8229600" cy="114300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76573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51294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24536"/>
            <a:ext cx="3008313" cy="1619513"/>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13497"/>
            <a:ext cx="5111750" cy="5050871"/>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2544049"/>
            <a:ext cx="3008313" cy="352031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65253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05699"/>
            <a:ext cx="5486400" cy="566739"/>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919167"/>
            <a:ext cx="5486400" cy="3713507"/>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272437"/>
            <a:ext cx="5486400" cy="804863"/>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12478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55536"/>
            <a:ext cx="8229600" cy="114300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209530"/>
            <a:ext cx="8229600" cy="404128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35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12/7/2020</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62303"/>
            <a:ext cx="2057400" cy="5388516"/>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862303"/>
            <a:ext cx="6019800" cy="5388516"/>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625915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945803" y="2031402"/>
            <a:ext cx="7252393" cy="488916"/>
          </a:xfrm>
          <a:prstGeom prst="rect">
            <a:avLst/>
          </a:prstGeom>
        </p:spPr>
        <p:txBody>
          <a:bodyPr wrap="square" lIns="0" tIns="0" rIns="0" bIns="0">
            <a:spAutoFit/>
          </a:bodyPr>
          <a:lstStyle>
            <a:lvl1pPr>
              <a:defRPr sz="3177"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12/7/2020</a:t>
            </a:fld>
            <a:endParaRPr lang="en-US"/>
          </a:p>
        </p:txBody>
      </p:sp>
      <p:sp>
        <p:nvSpPr>
          <p:cNvPr id="6" name="Holder 6"/>
          <p:cNvSpPr>
            <a:spLocks noGrp="1"/>
          </p:cNvSpPr>
          <p:nvPr>
            <p:ph type="sldNum" sz="quarter" idx="7"/>
          </p:nvPr>
        </p:nvSpPr>
        <p:spPr/>
        <p:txBody>
          <a:bodyPr lIns="0" tIns="0" rIns="0" bIns="0"/>
          <a:lstStyle>
            <a:lvl1pPr>
              <a:defRPr sz="971" b="0" i="0">
                <a:solidFill>
                  <a:srgbClr val="7E7E7E"/>
                </a:solidFill>
                <a:latin typeface="Calibri"/>
                <a:cs typeface="Calibri"/>
              </a:defRPr>
            </a:lvl1pPr>
          </a:lstStyle>
          <a:p>
            <a:pPr marL="22413">
              <a:lnSpc>
                <a:spcPts val="1015"/>
              </a:lnSpc>
            </a:pPr>
            <a:fld id="{81D60167-4931-47E6-BA6A-407CBD079E47}" type="slidenum">
              <a:rPr lang="en-US" smtClean="0">
                <a:solidFill>
                  <a:srgbClr val="000000"/>
                </a:solidFill>
              </a:rPr>
              <a:pPr marL="22413">
                <a:lnSpc>
                  <a:spcPts val="1015"/>
                </a:lnSpc>
              </a:pPr>
              <a:t>‹#›</a:t>
            </a:fld>
            <a:r>
              <a:rPr lang="en-US">
                <a:solidFill>
                  <a:srgbClr val="000000"/>
                </a:solidFill>
              </a:rPr>
              <a:t> | </a:t>
            </a:r>
            <a:r>
              <a:rPr lang="en-US"/>
              <a:t>P a </a:t>
            </a:r>
            <a:r>
              <a:rPr lang="en-US" spc="40"/>
              <a:t>g</a:t>
            </a:r>
            <a:r>
              <a:rPr lang="en-US" spc="22"/>
              <a:t> </a:t>
            </a:r>
            <a:r>
              <a:rPr lang="en-US"/>
              <a:t>e</a:t>
            </a:r>
            <a:r>
              <a:rPr lang="en-US" spc="40"/>
              <a:t> </a:t>
            </a:r>
            <a:endParaRPr lang="en-US" spc="40" dirty="0"/>
          </a:p>
        </p:txBody>
      </p:sp>
    </p:spTree>
    <p:extLst>
      <p:ext uri="{BB962C8B-B14F-4D97-AF65-F5344CB8AC3E}">
        <p14:creationId xmlns:p14="http://schemas.microsoft.com/office/powerpoint/2010/main" val="2806384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19728" y="1311311"/>
            <a:ext cx="7504545" cy="162993"/>
          </a:xfrm>
        </p:spPr>
        <p:txBody>
          <a:bodyPr lIns="0" tIns="0" rIns="0" bIns="0"/>
          <a:lstStyle>
            <a:lvl1pPr>
              <a:defRPr sz="1059"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12/7/2020</a:t>
            </a:fld>
            <a:endParaRPr lang="en-US"/>
          </a:p>
        </p:txBody>
      </p:sp>
      <p:sp>
        <p:nvSpPr>
          <p:cNvPr id="6" name="Holder 6"/>
          <p:cNvSpPr>
            <a:spLocks noGrp="1"/>
          </p:cNvSpPr>
          <p:nvPr>
            <p:ph type="sldNum" sz="quarter" idx="7"/>
          </p:nvPr>
        </p:nvSpPr>
        <p:spPr/>
        <p:txBody>
          <a:bodyPr lIns="0" tIns="0" rIns="0" bIns="0"/>
          <a:lstStyle>
            <a:lvl1pPr>
              <a:defRPr sz="971" b="0" i="0">
                <a:solidFill>
                  <a:srgbClr val="7E7E7E"/>
                </a:solidFill>
                <a:latin typeface="Calibri"/>
                <a:cs typeface="Calibri"/>
              </a:defRPr>
            </a:lvl1pPr>
          </a:lstStyle>
          <a:p>
            <a:pPr marL="22413">
              <a:lnSpc>
                <a:spcPts val="1015"/>
              </a:lnSpc>
            </a:pPr>
            <a:fld id="{81D60167-4931-47E6-BA6A-407CBD079E47}" type="slidenum">
              <a:rPr lang="en-US" smtClean="0">
                <a:solidFill>
                  <a:srgbClr val="000000"/>
                </a:solidFill>
              </a:rPr>
              <a:pPr marL="22413">
                <a:lnSpc>
                  <a:spcPts val="1015"/>
                </a:lnSpc>
              </a:pPr>
              <a:t>‹#›</a:t>
            </a:fld>
            <a:r>
              <a:rPr lang="en-US">
                <a:solidFill>
                  <a:srgbClr val="000000"/>
                </a:solidFill>
              </a:rPr>
              <a:t> | </a:t>
            </a:r>
            <a:r>
              <a:rPr lang="en-US"/>
              <a:t>P a </a:t>
            </a:r>
            <a:r>
              <a:rPr lang="en-US" spc="40"/>
              <a:t>g</a:t>
            </a:r>
            <a:r>
              <a:rPr lang="en-US" spc="22"/>
              <a:t> </a:t>
            </a:r>
            <a:r>
              <a:rPr lang="en-US"/>
              <a:t>e</a:t>
            </a:r>
            <a:r>
              <a:rPr lang="en-US" spc="40"/>
              <a:t> </a:t>
            </a:r>
            <a:endParaRPr lang="en-US" spc="40" dirty="0"/>
          </a:p>
        </p:txBody>
      </p:sp>
    </p:spTree>
    <p:extLst>
      <p:ext uri="{BB962C8B-B14F-4D97-AF65-F5344CB8AC3E}">
        <p14:creationId xmlns:p14="http://schemas.microsoft.com/office/powerpoint/2010/main" val="323833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19728" y="1311311"/>
            <a:ext cx="7504545" cy="162993"/>
          </a:xfrm>
        </p:spPr>
        <p:txBody>
          <a:bodyPr lIns="0" tIns="0" rIns="0" bIns="0"/>
          <a:lstStyle>
            <a:lvl1pPr>
              <a:defRPr sz="1059"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12/7/2020</a:t>
            </a:fld>
            <a:endParaRPr lang="en-US"/>
          </a:p>
        </p:txBody>
      </p:sp>
      <p:sp>
        <p:nvSpPr>
          <p:cNvPr id="7" name="Holder 7"/>
          <p:cNvSpPr>
            <a:spLocks noGrp="1"/>
          </p:cNvSpPr>
          <p:nvPr>
            <p:ph type="sldNum" sz="quarter" idx="7"/>
          </p:nvPr>
        </p:nvSpPr>
        <p:spPr/>
        <p:txBody>
          <a:bodyPr lIns="0" tIns="0" rIns="0" bIns="0"/>
          <a:lstStyle>
            <a:lvl1pPr>
              <a:defRPr sz="971" b="0" i="0">
                <a:solidFill>
                  <a:srgbClr val="7E7E7E"/>
                </a:solidFill>
                <a:latin typeface="Calibri"/>
                <a:cs typeface="Calibri"/>
              </a:defRPr>
            </a:lvl1pPr>
          </a:lstStyle>
          <a:p>
            <a:pPr marL="22413">
              <a:lnSpc>
                <a:spcPts val="1015"/>
              </a:lnSpc>
            </a:pPr>
            <a:fld id="{81D60167-4931-47E6-BA6A-407CBD079E47}" type="slidenum">
              <a:rPr lang="en-US" smtClean="0">
                <a:solidFill>
                  <a:srgbClr val="000000"/>
                </a:solidFill>
              </a:rPr>
              <a:pPr marL="22413">
                <a:lnSpc>
                  <a:spcPts val="1015"/>
                </a:lnSpc>
              </a:pPr>
              <a:t>‹#›</a:t>
            </a:fld>
            <a:r>
              <a:rPr lang="en-US">
                <a:solidFill>
                  <a:srgbClr val="000000"/>
                </a:solidFill>
              </a:rPr>
              <a:t> | </a:t>
            </a:r>
            <a:r>
              <a:rPr lang="en-US"/>
              <a:t>P a </a:t>
            </a:r>
            <a:r>
              <a:rPr lang="en-US" spc="40"/>
              <a:t>g</a:t>
            </a:r>
            <a:r>
              <a:rPr lang="en-US" spc="22"/>
              <a:t> </a:t>
            </a:r>
            <a:r>
              <a:rPr lang="en-US"/>
              <a:t>e</a:t>
            </a:r>
            <a:r>
              <a:rPr lang="en-US" spc="40"/>
              <a:t> </a:t>
            </a:r>
            <a:endParaRPr lang="en-US" spc="40" dirty="0"/>
          </a:p>
        </p:txBody>
      </p:sp>
    </p:spTree>
    <p:extLst>
      <p:ext uri="{BB962C8B-B14F-4D97-AF65-F5344CB8AC3E}">
        <p14:creationId xmlns:p14="http://schemas.microsoft.com/office/powerpoint/2010/main" val="1925637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19728" y="1311311"/>
            <a:ext cx="7504545" cy="162993"/>
          </a:xfrm>
        </p:spPr>
        <p:txBody>
          <a:bodyPr lIns="0" tIns="0" rIns="0" bIns="0"/>
          <a:lstStyle>
            <a:lvl1pPr>
              <a:defRPr sz="1059"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12/7/2020</a:t>
            </a:fld>
            <a:endParaRPr lang="en-US"/>
          </a:p>
        </p:txBody>
      </p:sp>
      <p:sp>
        <p:nvSpPr>
          <p:cNvPr id="5" name="Holder 5"/>
          <p:cNvSpPr>
            <a:spLocks noGrp="1"/>
          </p:cNvSpPr>
          <p:nvPr>
            <p:ph type="sldNum" sz="quarter" idx="7"/>
          </p:nvPr>
        </p:nvSpPr>
        <p:spPr/>
        <p:txBody>
          <a:bodyPr lIns="0" tIns="0" rIns="0" bIns="0"/>
          <a:lstStyle>
            <a:lvl1pPr>
              <a:defRPr sz="971" b="0" i="0">
                <a:solidFill>
                  <a:srgbClr val="7E7E7E"/>
                </a:solidFill>
                <a:latin typeface="Calibri"/>
                <a:cs typeface="Calibri"/>
              </a:defRPr>
            </a:lvl1pPr>
          </a:lstStyle>
          <a:p>
            <a:pPr marL="22413">
              <a:lnSpc>
                <a:spcPts val="1015"/>
              </a:lnSpc>
            </a:pPr>
            <a:fld id="{81D60167-4931-47E6-BA6A-407CBD079E47}" type="slidenum">
              <a:rPr lang="en-US" smtClean="0">
                <a:solidFill>
                  <a:srgbClr val="000000"/>
                </a:solidFill>
              </a:rPr>
              <a:pPr marL="22413">
                <a:lnSpc>
                  <a:spcPts val="1015"/>
                </a:lnSpc>
              </a:pPr>
              <a:t>‹#›</a:t>
            </a:fld>
            <a:r>
              <a:rPr lang="en-US">
                <a:solidFill>
                  <a:srgbClr val="000000"/>
                </a:solidFill>
              </a:rPr>
              <a:t> | </a:t>
            </a:r>
            <a:r>
              <a:rPr lang="en-US"/>
              <a:t>P a </a:t>
            </a:r>
            <a:r>
              <a:rPr lang="en-US" spc="40"/>
              <a:t>g</a:t>
            </a:r>
            <a:r>
              <a:rPr lang="en-US" spc="22"/>
              <a:t> </a:t>
            </a:r>
            <a:r>
              <a:rPr lang="en-US"/>
              <a:t>e</a:t>
            </a:r>
            <a:r>
              <a:rPr lang="en-US" spc="40"/>
              <a:t> </a:t>
            </a:r>
            <a:endParaRPr lang="en-US" spc="40" dirty="0"/>
          </a:p>
        </p:txBody>
      </p:sp>
    </p:spTree>
    <p:extLst>
      <p:ext uri="{BB962C8B-B14F-4D97-AF65-F5344CB8AC3E}">
        <p14:creationId xmlns:p14="http://schemas.microsoft.com/office/powerpoint/2010/main" val="1423134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12/7/2020</a:t>
            </a:fld>
            <a:endParaRPr lang="en-US"/>
          </a:p>
        </p:txBody>
      </p:sp>
      <p:sp>
        <p:nvSpPr>
          <p:cNvPr id="4" name="Holder 4"/>
          <p:cNvSpPr>
            <a:spLocks noGrp="1"/>
          </p:cNvSpPr>
          <p:nvPr>
            <p:ph type="sldNum" sz="quarter" idx="7"/>
          </p:nvPr>
        </p:nvSpPr>
        <p:spPr/>
        <p:txBody>
          <a:bodyPr lIns="0" tIns="0" rIns="0" bIns="0"/>
          <a:lstStyle>
            <a:lvl1pPr>
              <a:defRPr sz="971" b="0" i="0">
                <a:solidFill>
                  <a:srgbClr val="7E7E7E"/>
                </a:solidFill>
                <a:latin typeface="Calibri"/>
                <a:cs typeface="Calibri"/>
              </a:defRPr>
            </a:lvl1pPr>
          </a:lstStyle>
          <a:p>
            <a:pPr marL="22413">
              <a:lnSpc>
                <a:spcPts val="1015"/>
              </a:lnSpc>
            </a:pPr>
            <a:fld id="{81D60167-4931-47E6-BA6A-407CBD079E47}" type="slidenum">
              <a:rPr lang="en-US" smtClean="0">
                <a:solidFill>
                  <a:srgbClr val="000000"/>
                </a:solidFill>
              </a:rPr>
              <a:pPr marL="22413">
                <a:lnSpc>
                  <a:spcPts val="1015"/>
                </a:lnSpc>
              </a:pPr>
              <a:t>‹#›</a:t>
            </a:fld>
            <a:r>
              <a:rPr lang="en-US">
                <a:solidFill>
                  <a:srgbClr val="000000"/>
                </a:solidFill>
              </a:rPr>
              <a:t> | </a:t>
            </a:r>
            <a:r>
              <a:rPr lang="en-US"/>
              <a:t>P a </a:t>
            </a:r>
            <a:r>
              <a:rPr lang="en-US" spc="40"/>
              <a:t>g</a:t>
            </a:r>
            <a:r>
              <a:rPr lang="en-US" spc="22"/>
              <a:t> </a:t>
            </a:r>
            <a:r>
              <a:rPr lang="en-US"/>
              <a:t>e</a:t>
            </a:r>
            <a:r>
              <a:rPr lang="en-US" spc="40"/>
              <a:t> </a:t>
            </a:r>
            <a:endParaRPr lang="en-US" spc="40" dirty="0"/>
          </a:p>
        </p:txBody>
      </p:sp>
    </p:spTree>
    <p:extLst>
      <p:ext uri="{BB962C8B-B14F-4D97-AF65-F5344CB8AC3E}">
        <p14:creationId xmlns:p14="http://schemas.microsoft.com/office/powerpoint/2010/main" val="49807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12/7/2020</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12/7/2020</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12/7/2020</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12/7/2020</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0.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9.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D2BA-2883-FD40-805C-007EC2993B74}"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50AA8-8DCB-AE4B-9C05-A61ED8CA6812}" type="slidenum">
              <a:rPr lang="en-US" smtClean="0"/>
              <a:t>‹#›</a:t>
            </a:fld>
            <a:endParaRPr lang="en-US"/>
          </a:p>
        </p:txBody>
      </p:sp>
      <p:pic>
        <p:nvPicPr>
          <p:cNvPr id="8" name="Picture 7" descr="powerpoint-0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371854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4647" y="6139921"/>
            <a:ext cx="7514936" cy="0"/>
          </a:xfrm>
          <a:custGeom>
            <a:avLst/>
            <a:gdLst/>
            <a:ahLst/>
            <a:cxnLst/>
            <a:rect l="l" t="t" r="r" b="b"/>
            <a:pathLst>
              <a:path w="8266430">
                <a:moveTo>
                  <a:pt x="0" y="0"/>
                </a:moveTo>
                <a:lnTo>
                  <a:pt x="8266176" y="0"/>
                </a:lnTo>
              </a:path>
            </a:pathLst>
          </a:custGeom>
          <a:ln w="6108">
            <a:solidFill>
              <a:srgbClr val="D9D9D9"/>
            </a:solidFill>
          </a:ln>
        </p:spPr>
        <p:txBody>
          <a:bodyPr wrap="square" lIns="0" tIns="0" rIns="0" bIns="0" rtlCol="0"/>
          <a:lstStyle/>
          <a:p>
            <a:endParaRPr sz="1588"/>
          </a:p>
        </p:txBody>
      </p:sp>
      <p:sp>
        <p:nvSpPr>
          <p:cNvPr id="2" name="Holder 2"/>
          <p:cNvSpPr>
            <a:spLocks noGrp="1"/>
          </p:cNvSpPr>
          <p:nvPr>
            <p:ph type="title"/>
          </p:nvPr>
        </p:nvSpPr>
        <p:spPr>
          <a:xfrm>
            <a:off x="819728" y="1311311"/>
            <a:ext cx="7504545" cy="184666"/>
          </a:xfrm>
          <a:prstGeom prst="rect">
            <a:avLst/>
          </a:prstGeom>
        </p:spPr>
        <p:txBody>
          <a:bodyPr wrap="square" lIns="0" tIns="0" rIns="0" bIns="0">
            <a:spAutoFit/>
          </a:bodyPr>
          <a:lstStyle>
            <a:lvl1pPr>
              <a:defRPr sz="12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12/7/2020</a:t>
            </a:fld>
            <a:endParaRPr lang="en-US"/>
          </a:p>
        </p:txBody>
      </p:sp>
      <p:sp>
        <p:nvSpPr>
          <p:cNvPr id="6" name="Holder 6"/>
          <p:cNvSpPr>
            <a:spLocks noGrp="1"/>
          </p:cNvSpPr>
          <p:nvPr>
            <p:ph type="sldNum" sz="quarter" idx="7"/>
          </p:nvPr>
        </p:nvSpPr>
        <p:spPr>
          <a:xfrm>
            <a:off x="7721600" y="6166373"/>
            <a:ext cx="603826" cy="257315"/>
          </a:xfrm>
          <a:prstGeom prst="rect">
            <a:avLst/>
          </a:prstGeom>
        </p:spPr>
        <p:txBody>
          <a:bodyPr wrap="square" lIns="0" tIns="0" rIns="0" bIns="0">
            <a:spAutoFit/>
          </a:bodyPr>
          <a:lstStyle>
            <a:lvl1pPr>
              <a:defRPr sz="971" b="0" i="0">
                <a:solidFill>
                  <a:srgbClr val="7E7E7E"/>
                </a:solidFill>
                <a:latin typeface="Calibri"/>
                <a:cs typeface="Calibri"/>
              </a:defRPr>
            </a:lvl1pPr>
          </a:lstStyle>
          <a:p>
            <a:pPr marL="22413">
              <a:lnSpc>
                <a:spcPts val="1015"/>
              </a:lnSpc>
            </a:pPr>
            <a:fld id="{81D60167-4931-47E6-BA6A-407CBD079E47}" type="slidenum">
              <a:rPr lang="en-US" smtClean="0">
                <a:solidFill>
                  <a:srgbClr val="000000"/>
                </a:solidFill>
              </a:rPr>
              <a:pPr marL="22413">
                <a:lnSpc>
                  <a:spcPts val="1015"/>
                </a:lnSpc>
              </a:pPr>
              <a:t>‹#›</a:t>
            </a:fld>
            <a:r>
              <a:rPr lang="en-US">
                <a:solidFill>
                  <a:srgbClr val="000000"/>
                </a:solidFill>
              </a:rPr>
              <a:t> | </a:t>
            </a:r>
            <a:r>
              <a:rPr lang="en-US"/>
              <a:t>P a </a:t>
            </a:r>
            <a:r>
              <a:rPr lang="en-US" spc="40"/>
              <a:t>g</a:t>
            </a:r>
            <a:r>
              <a:rPr lang="en-US" spc="22"/>
              <a:t> </a:t>
            </a:r>
            <a:r>
              <a:rPr lang="en-US"/>
              <a:t>e</a:t>
            </a:r>
            <a:r>
              <a:rPr lang="en-US" spc="40"/>
              <a:t> </a:t>
            </a:r>
            <a:endParaRPr lang="en-US" spc="40" dirty="0"/>
          </a:p>
        </p:txBody>
      </p:sp>
    </p:spTree>
    <p:extLst>
      <p:ext uri="{BB962C8B-B14F-4D97-AF65-F5344CB8AC3E}">
        <p14:creationId xmlns:p14="http://schemas.microsoft.com/office/powerpoint/2010/main" val="25816412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86C6-9C93-C04D-87CC-2877C61E6594}"/>
              </a:ext>
            </a:extLst>
          </p:cNvPr>
          <p:cNvPicPr>
            <a:picLocks noChangeAspect="1"/>
          </p:cNvPicPr>
          <p:nvPr userDrawn="1"/>
        </p:nvPicPr>
        <p:blipFill>
          <a:blip r:embed="rId13"/>
          <a:stretch>
            <a:fillRect/>
          </a:stretch>
        </p:blipFill>
        <p:spPr>
          <a:xfrm>
            <a:off x="11261" y="0"/>
            <a:ext cx="9121478" cy="6858000"/>
          </a:xfrm>
          <a:prstGeom prst="rect">
            <a:avLst/>
          </a:prstGeom>
        </p:spPr>
      </p:pic>
    </p:spTree>
    <p:extLst>
      <p:ext uri="{BB962C8B-B14F-4D97-AF65-F5344CB8AC3E}">
        <p14:creationId xmlns:p14="http://schemas.microsoft.com/office/powerpoint/2010/main" val="16672499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seth.gordon@wright.edu" TargetMode="External"/><Relationship Id="rId2" Type="http://schemas.openxmlformats.org/officeDocument/2006/relationships/hyperlink" Target="mailto:tim.littell@wright.edu" TargetMode="External"/><Relationship Id="rId1" Type="http://schemas.openxmlformats.org/officeDocument/2006/relationships/slideLayout" Target="../slideLayouts/slideLayout19.xml"/><Relationship Id="rId5" Type="http://schemas.openxmlformats.org/officeDocument/2006/relationships/hyperlink" Target="mailto:kim.everhart@wright.edu" TargetMode="External"/><Relationship Id="rId4" Type="http://schemas.openxmlformats.org/officeDocument/2006/relationships/hyperlink" Target="mailto:mary.holland@wrigh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631"/>
            <a:ext cx="8229600" cy="2871787"/>
          </a:xfrm>
        </p:spPr>
        <p:txBody>
          <a:bodyPr>
            <a:normAutofit/>
          </a:bodyPr>
          <a:lstStyle/>
          <a:p>
            <a:r>
              <a:rPr lang="en-US" sz="3600" dirty="0"/>
              <a:t>Participation Roster Processes for 2021 &amp; </a:t>
            </a:r>
            <a:r>
              <a:rPr lang="en-US" sz="3600" dirty="0" err="1"/>
              <a:t>CircleIn</a:t>
            </a:r>
            <a:r>
              <a:rPr lang="en-US" sz="3600" dirty="0"/>
              <a:t> Digital Studying Platform</a:t>
            </a:r>
          </a:p>
        </p:txBody>
      </p:sp>
      <p:sp>
        <p:nvSpPr>
          <p:cNvPr id="3" name="Subtitle 2"/>
          <p:cNvSpPr>
            <a:spLocks noGrp="1"/>
          </p:cNvSpPr>
          <p:nvPr>
            <p:ph type="subTitle" idx="1"/>
          </p:nvPr>
        </p:nvSpPr>
        <p:spPr>
          <a:xfrm>
            <a:off x="355369" y="2755106"/>
            <a:ext cx="8433261" cy="1752600"/>
          </a:xfrm>
        </p:spPr>
        <p:txBody>
          <a:bodyPr>
            <a:normAutofit fontScale="70000" lnSpcReduction="20000"/>
          </a:bodyPr>
          <a:lstStyle/>
          <a:p>
            <a:r>
              <a:rPr lang="en-US" dirty="0"/>
              <a:t>Tim Littell</a:t>
            </a:r>
          </a:p>
          <a:p>
            <a:r>
              <a:rPr lang="en-US" dirty="0"/>
              <a:t>Associate Provost</a:t>
            </a:r>
          </a:p>
          <a:p>
            <a:r>
              <a:rPr lang="en-US" dirty="0"/>
              <a:t>Division of Student Success </a:t>
            </a:r>
          </a:p>
          <a:p>
            <a:r>
              <a:rPr lang="en-US" dirty="0"/>
              <a:t>Faculty Senate Presentation</a:t>
            </a:r>
          </a:p>
          <a:p>
            <a:r>
              <a:rPr lang="en-US" dirty="0"/>
              <a:t>December 7, 2020</a:t>
            </a:r>
          </a:p>
        </p:txBody>
      </p:sp>
    </p:spTree>
    <p:extLst>
      <p:ext uri="{BB962C8B-B14F-4D97-AF65-F5344CB8AC3E}">
        <p14:creationId xmlns:p14="http://schemas.microsoft.com/office/powerpoint/2010/main" val="104254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43D4-8472-49A1-B572-F5E319F59881}"/>
              </a:ext>
            </a:extLst>
          </p:cNvPr>
          <p:cNvSpPr>
            <a:spLocks noGrp="1"/>
          </p:cNvSpPr>
          <p:nvPr>
            <p:ph type="title"/>
          </p:nvPr>
        </p:nvSpPr>
        <p:spPr/>
        <p:txBody>
          <a:bodyPr/>
          <a:lstStyle/>
          <a:p>
            <a:r>
              <a:rPr lang="en-US" dirty="0"/>
              <a:t>How can we facilitate this?</a:t>
            </a:r>
          </a:p>
        </p:txBody>
      </p:sp>
      <p:sp>
        <p:nvSpPr>
          <p:cNvPr id="3" name="Content Placeholder 2">
            <a:extLst>
              <a:ext uri="{FF2B5EF4-FFF2-40B4-BE49-F238E27FC236}">
                <a16:creationId xmlns:a16="http://schemas.microsoft.com/office/drawing/2014/main" id="{72D5A9D8-A494-4BF7-BFEC-88106C98530E}"/>
              </a:ext>
            </a:extLst>
          </p:cNvPr>
          <p:cNvSpPr>
            <a:spLocks noGrp="1"/>
          </p:cNvSpPr>
          <p:nvPr>
            <p:ph idx="1"/>
          </p:nvPr>
        </p:nvSpPr>
        <p:spPr>
          <a:xfrm>
            <a:off x="457200" y="1228725"/>
            <a:ext cx="8229600" cy="4461753"/>
          </a:xfrm>
        </p:spPr>
        <p:txBody>
          <a:bodyPr>
            <a:normAutofit fontScale="77500" lnSpcReduction="20000"/>
          </a:bodyPr>
          <a:lstStyle/>
          <a:p>
            <a:r>
              <a:rPr lang="en-US" dirty="0"/>
              <a:t>Wright Way Policy 3430: Course Registration, Add, Attendance, and Drop Policy</a:t>
            </a:r>
          </a:p>
          <a:p>
            <a:pPr marL="0" indent="0">
              <a:buNone/>
            </a:pPr>
            <a:endParaRPr lang="en-US" dirty="0"/>
          </a:p>
          <a:p>
            <a:pPr marL="0" indent="0">
              <a:buNone/>
            </a:pPr>
            <a:r>
              <a:rPr lang="en-US" b="1" dirty="0"/>
              <a:t>3 Administrative Drop </a:t>
            </a:r>
            <a:endParaRPr lang="en-US" dirty="0"/>
          </a:p>
          <a:p>
            <a:r>
              <a:rPr lang="en-US" dirty="0"/>
              <a:t>.3.2  </a:t>
            </a:r>
            <a:r>
              <a:rPr lang="en-US" b="1" dirty="0"/>
              <a:t>Conditions</a:t>
            </a:r>
            <a:endParaRPr lang="en-US" dirty="0"/>
          </a:p>
          <a:p>
            <a:r>
              <a:rPr lang="en-US" dirty="0"/>
              <a:t>Administrative Drops may occur due to a number of circumstances, including the following:</a:t>
            </a:r>
          </a:p>
          <a:p>
            <a:r>
              <a:rPr lang="en-US" dirty="0"/>
              <a:t>1) Students who do not establish attendance may be administratively dropped from a course in which they are registered. </a:t>
            </a:r>
            <a:r>
              <a:rPr lang="en-US" dirty="0">
                <a:solidFill>
                  <a:srgbClr val="FF0000"/>
                </a:solidFill>
              </a:rPr>
              <a:t>The instructor must promptly notify the student and the Office of the Registrar for the students to be removed from the class roster.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810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51376" y="6177579"/>
            <a:ext cx="552450" cy="119456"/>
          </a:xfrm>
          <a:prstGeom prst="rect">
            <a:avLst/>
          </a:prstGeom>
        </p:spPr>
        <p:txBody>
          <a:bodyPr vert="horz" wrap="square" lIns="0" tIns="0" rIns="0" bIns="0" rtlCol="0">
            <a:spAutoFit/>
          </a:bodyPr>
          <a:lstStyle/>
          <a:p>
            <a:pPr defTabSz="806867">
              <a:lnSpc>
                <a:spcPts val="927"/>
              </a:lnSpc>
            </a:pPr>
            <a:r>
              <a:rPr sz="971" dirty="0">
                <a:solidFill>
                  <a:prstClr val="black"/>
                </a:solidFill>
                <a:latin typeface="Calibri"/>
                <a:cs typeface="Calibri"/>
              </a:rPr>
              <a:t>0 | </a:t>
            </a:r>
            <a:r>
              <a:rPr sz="971" dirty="0">
                <a:solidFill>
                  <a:srgbClr val="7E7E7E"/>
                </a:solidFill>
                <a:latin typeface="Calibri"/>
                <a:cs typeface="Calibri"/>
              </a:rPr>
              <a:t>P a </a:t>
            </a:r>
            <a:r>
              <a:rPr sz="971" spc="40" dirty="0">
                <a:solidFill>
                  <a:srgbClr val="7E7E7E"/>
                </a:solidFill>
                <a:latin typeface="Calibri"/>
                <a:cs typeface="Calibri"/>
              </a:rPr>
              <a:t>g</a:t>
            </a:r>
            <a:r>
              <a:rPr sz="971" spc="18" dirty="0">
                <a:solidFill>
                  <a:srgbClr val="7E7E7E"/>
                </a:solidFill>
                <a:latin typeface="Calibri"/>
                <a:cs typeface="Calibri"/>
              </a:rPr>
              <a:t> </a:t>
            </a:r>
            <a:r>
              <a:rPr sz="971" dirty="0">
                <a:solidFill>
                  <a:srgbClr val="7E7E7E"/>
                </a:solidFill>
                <a:latin typeface="Calibri"/>
                <a:cs typeface="Calibri"/>
              </a:rPr>
              <a:t>e</a:t>
            </a:r>
            <a:r>
              <a:rPr sz="971" spc="40" dirty="0">
                <a:solidFill>
                  <a:srgbClr val="7E7E7E"/>
                </a:solidFill>
                <a:latin typeface="Calibri"/>
                <a:cs typeface="Calibri"/>
              </a:rPr>
              <a:t> </a:t>
            </a:r>
            <a:endParaRPr sz="971">
              <a:solidFill>
                <a:prstClr val="black"/>
              </a:solidFill>
              <a:latin typeface="Calibri"/>
              <a:cs typeface="Calibri"/>
            </a:endParaRPr>
          </a:p>
        </p:txBody>
      </p:sp>
      <p:sp>
        <p:nvSpPr>
          <p:cNvPr id="3" name="object 3"/>
          <p:cNvSpPr/>
          <p:nvPr/>
        </p:nvSpPr>
        <p:spPr>
          <a:xfrm>
            <a:off x="658065" y="5230805"/>
            <a:ext cx="7828990" cy="83484"/>
          </a:xfrm>
          <a:custGeom>
            <a:avLst/>
            <a:gdLst/>
            <a:ahLst/>
            <a:cxnLst/>
            <a:rect l="l" t="t" r="r" b="b"/>
            <a:pathLst>
              <a:path w="8872855" h="94614">
                <a:moveTo>
                  <a:pt x="0" y="94361"/>
                </a:moveTo>
                <a:lnTo>
                  <a:pt x="8872435" y="94361"/>
                </a:lnTo>
                <a:lnTo>
                  <a:pt x="8872435" y="0"/>
                </a:lnTo>
                <a:lnTo>
                  <a:pt x="0" y="0"/>
                </a:lnTo>
                <a:lnTo>
                  <a:pt x="0" y="94361"/>
                </a:lnTo>
                <a:close/>
              </a:path>
            </a:pathLst>
          </a:custGeom>
          <a:solidFill>
            <a:srgbClr val="CA9F52"/>
          </a:solid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658065" y="5314064"/>
            <a:ext cx="7828990" cy="1232647"/>
          </a:xfrm>
          <a:custGeom>
            <a:avLst/>
            <a:gdLst/>
            <a:ahLst/>
            <a:cxnLst/>
            <a:rect l="l" t="t" r="r" b="b"/>
            <a:pathLst>
              <a:path w="8872855" h="1397000">
                <a:moveTo>
                  <a:pt x="0" y="0"/>
                </a:moveTo>
                <a:lnTo>
                  <a:pt x="8872435" y="0"/>
                </a:lnTo>
                <a:lnTo>
                  <a:pt x="8872435" y="1396631"/>
                </a:lnTo>
                <a:lnTo>
                  <a:pt x="0" y="1396631"/>
                </a:lnTo>
                <a:lnTo>
                  <a:pt x="0" y="0"/>
                </a:lnTo>
                <a:close/>
              </a:path>
            </a:pathLst>
          </a:custGeom>
          <a:solidFill>
            <a:srgbClr val="046A38"/>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662940" y="5481032"/>
            <a:ext cx="7818119" cy="656205"/>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6" name="object 6"/>
          <p:cNvSpPr txBox="1"/>
          <p:nvPr/>
        </p:nvSpPr>
        <p:spPr>
          <a:xfrm>
            <a:off x="1066352" y="5968701"/>
            <a:ext cx="544046" cy="160715"/>
          </a:xfrm>
          <a:prstGeom prst="rect">
            <a:avLst/>
          </a:prstGeom>
        </p:spPr>
        <p:txBody>
          <a:bodyPr vert="horz" wrap="square" lIns="0" tIns="11206" rIns="0" bIns="0" rtlCol="0">
            <a:spAutoFit/>
          </a:bodyPr>
          <a:lstStyle/>
          <a:p>
            <a:pPr defTabSz="806867">
              <a:spcBef>
                <a:spcPts val="88"/>
              </a:spcBef>
            </a:pPr>
            <a:r>
              <a:rPr sz="971" spc="-4" dirty="0">
                <a:solidFill>
                  <a:srgbClr val="FFFFFF"/>
                </a:solidFill>
                <a:latin typeface="Calibri"/>
                <a:cs typeface="Calibri"/>
              </a:rPr>
              <a:t>12/07/202</a:t>
            </a:r>
            <a:endParaRPr sz="971">
              <a:solidFill>
                <a:prstClr val="black"/>
              </a:solidFill>
              <a:latin typeface="Calibri"/>
              <a:cs typeface="Calibri"/>
            </a:endParaRPr>
          </a:p>
        </p:txBody>
      </p:sp>
      <p:sp>
        <p:nvSpPr>
          <p:cNvPr id="7" name="object 7"/>
          <p:cNvSpPr/>
          <p:nvPr/>
        </p:nvSpPr>
        <p:spPr>
          <a:xfrm>
            <a:off x="660251" y="718073"/>
            <a:ext cx="7823498" cy="4106731"/>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a:spLocks noGrp="1"/>
          </p:cNvSpPr>
          <p:nvPr>
            <p:ph type="ctrTitle"/>
          </p:nvPr>
        </p:nvSpPr>
        <p:spPr>
          <a:xfrm>
            <a:off x="969003" y="1792414"/>
            <a:ext cx="6399170" cy="982030"/>
          </a:xfrm>
          <a:prstGeom prst="rect">
            <a:avLst/>
          </a:prstGeom>
        </p:spPr>
        <p:txBody>
          <a:bodyPr vert="horz" wrap="square" lIns="0" tIns="1681" rIns="0" bIns="0" rtlCol="0">
            <a:spAutoFit/>
          </a:bodyPr>
          <a:lstStyle/>
          <a:p>
            <a:pPr marL="11206" marR="4483" indent="-560">
              <a:lnSpc>
                <a:spcPct val="101899"/>
              </a:lnSpc>
              <a:spcBef>
                <a:spcPts val="13"/>
              </a:spcBef>
            </a:pPr>
            <a:r>
              <a:rPr spc="-4" dirty="0"/>
              <a:t>Faculty Guide </a:t>
            </a:r>
            <a:r>
              <a:rPr dirty="0"/>
              <a:t>– </a:t>
            </a:r>
            <a:r>
              <a:rPr spc="-4" dirty="0"/>
              <a:t>Submitting Progress  Reports through</a:t>
            </a:r>
            <a:r>
              <a:rPr spc="-26" dirty="0"/>
              <a:t> </a:t>
            </a:r>
            <a:r>
              <a:rPr dirty="0"/>
              <a:t>RAPS</a:t>
            </a:r>
          </a:p>
        </p:txBody>
      </p:sp>
      <p:sp>
        <p:nvSpPr>
          <p:cNvPr id="9" name="object 9"/>
          <p:cNvSpPr txBox="1"/>
          <p:nvPr/>
        </p:nvSpPr>
        <p:spPr>
          <a:xfrm>
            <a:off x="1052456" y="3213399"/>
            <a:ext cx="2624978" cy="255678"/>
          </a:xfrm>
          <a:prstGeom prst="rect">
            <a:avLst/>
          </a:prstGeom>
        </p:spPr>
        <p:txBody>
          <a:bodyPr vert="horz" wrap="square" lIns="0" tIns="11206" rIns="0" bIns="0" rtlCol="0">
            <a:spAutoFit/>
          </a:bodyPr>
          <a:lstStyle/>
          <a:p>
            <a:pPr marL="11206" defTabSz="806867">
              <a:spcBef>
                <a:spcPts val="88"/>
              </a:spcBef>
            </a:pPr>
            <a:r>
              <a:rPr sz="1588" spc="-4" dirty="0">
                <a:solidFill>
                  <a:srgbClr val="44536A"/>
                </a:solidFill>
                <a:latin typeface="Calibri"/>
                <a:cs typeface="Calibri"/>
              </a:rPr>
              <a:t>DIVISION OF STUDENT</a:t>
            </a:r>
            <a:r>
              <a:rPr sz="1588" spc="-13" dirty="0">
                <a:solidFill>
                  <a:srgbClr val="44536A"/>
                </a:solidFill>
                <a:latin typeface="Calibri"/>
                <a:cs typeface="Calibri"/>
              </a:rPr>
              <a:t> </a:t>
            </a:r>
            <a:r>
              <a:rPr sz="1588" spc="-4" dirty="0">
                <a:solidFill>
                  <a:srgbClr val="44536A"/>
                </a:solidFill>
                <a:latin typeface="Calibri"/>
                <a:cs typeface="Calibri"/>
              </a:rPr>
              <a:t>SUCCESS</a:t>
            </a:r>
            <a:endParaRPr sz="1588">
              <a:solidFill>
                <a:prstClr val="black"/>
              </a:solidFill>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4123" y="765551"/>
            <a:ext cx="7275419" cy="477405"/>
          </a:xfrm>
          <a:prstGeom prst="rect">
            <a:avLst/>
          </a:prstGeom>
        </p:spPr>
        <p:txBody>
          <a:bodyPr vert="horz" wrap="square" lIns="0" tIns="11206" rIns="0" bIns="0" rtlCol="0">
            <a:spAutoFit/>
          </a:bodyPr>
          <a:lstStyle/>
          <a:p>
            <a:pPr marL="2375213" marR="4483" indent="-2364567" defTabSz="806867">
              <a:lnSpc>
                <a:spcPct val="110000"/>
              </a:lnSpc>
              <a:spcBef>
                <a:spcPts val="88"/>
              </a:spcBef>
            </a:pPr>
            <a:r>
              <a:rPr sz="1412" b="1" spc="-4" dirty="0">
                <a:solidFill>
                  <a:prstClr val="black"/>
                </a:solidFill>
                <a:latin typeface="Calibri"/>
                <a:cs typeface="Calibri"/>
              </a:rPr>
              <a:t>Faculty Guide-Submitting Progress Attendance/Participation Progress Reports through the Raider  Academic Progress System</a:t>
            </a:r>
            <a:r>
              <a:rPr sz="1412" b="1" spc="-9" dirty="0">
                <a:solidFill>
                  <a:prstClr val="black"/>
                </a:solidFill>
                <a:latin typeface="Calibri"/>
                <a:cs typeface="Calibri"/>
              </a:rPr>
              <a:t> </a:t>
            </a:r>
            <a:r>
              <a:rPr sz="1412" b="1" spc="-4" dirty="0">
                <a:solidFill>
                  <a:prstClr val="black"/>
                </a:solidFill>
                <a:latin typeface="Calibri"/>
                <a:cs typeface="Calibri"/>
              </a:rPr>
              <a:t>(RAPS)</a:t>
            </a:r>
            <a:endParaRPr sz="1412">
              <a:solidFill>
                <a:prstClr val="black"/>
              </a:solidFill>
              <a:latin typeface="Calibri"/>
              <a:cs typeface="Calibri"/>
            </a:endParaRPr>
          </a:p>
        </p:txBody>
      </p:sp>
      <p:sp>
        <p:nvSpPr>
          <p:cNvPr id="3" name="object 3"/>
          <p:cNvSpPr txBox="1">
            <a:spLocks noGrp="1"/>
          </p:cNvSpPr>
          <p:nvPr>
            <p:ph type="title"/>
          </p:nvPr>
        </p:nvSpPr>
        <p:spPr>
          <a:xfrm>
            <a:off x="857761" y="1157040"/>
            <a:ext cx="6621657" cy="643834"/>
          </a:xfrm>
          <a:prstGeom prst="rect">
            <a:avLst/>
          </a:prstGeom>
        </p:spPr>
        <p:txBody>
          <a:bodyPr vert="horz" wrap="square" lIns="0" tIns="25213" rIns="0" bIns="0" rtlCol="0">
            <a:spAutoFit/>
          </a:bodyPr>
          <a:lstStyle/>
          <a:p>
            <a:pPr marL="11206" marR="4483">
              <a:lnSpc>
                <a:spcPct val="109900"/>
              </a:lnSpc>
              <a:spcBef>
                <a:spcPts val="199"/>
              </a:spcBef>
            </a:pPr>
            <a:r>
              <a:rPr sz="1588" b="1" u="heavy" dirty="0">
                <a:solidFill>
                  <a:srgbClr val="046A38"/>
                </a:solidFill>
                <a:uFill>
                  <a:solidFill>
                    <a:srgbClr val="046A38"/>
                  </a:solidFill>
                </a:uFill>
              </a:rPr>
              <a:t>Step </a:t>
            </a:r>
            <a:r>
              <a:rPr sz="1588" b="1" u="heavy" spc="-4" dirty="0">
                <a:solidFill>
                  <a:srgbClr val="046A38"/>
                </a:solidFill>
                <a:uFill>
                  <a:solidFill>
                    <a:srgbClr val="046A38"/>
                  </a:solidFill>
                </a:uFill>
              </a:rPr>
              <a:t>1</a:t>
            </a:r>
            <a:r>
              <a:rPr sz="1588" b="1" spc="-4" dirty="0">
                <a:solidFill>
                  <a:srgbClr val="046A38"/>
                </a:solidFill>
              </a:rPr>
              <a:t>: </a:t>
            </a:r>
            <a:r>
              <a:rPr spc="-4" dirty="0"/>
              <a:t>You </a:t>
            </a:r>
            <a:r>
              <a:rPr dirty="0"/>
              <a:t>will </a:t>
            </a:r>
            <a:r>
              <a:rPr spc="-4" dirty="0"/>
              <a:t>receive </a:t>
            </a:r>
            <a:r>
              <a:rPr dirty="0"/>
              <a:t>a </a:t>
            </a:r>
            <a:r>
              <a:rPr spc="-4" dirty="0"/>
              <a:t>progress report email, providing detailed information regarding the student </a:t>
            </a:r>
            <a:r>
              <a:rPr dirty="0"/>
              <a:t>feedback </a:t>
            </a:r>
            <a:r>
              <a:rPr spc="-4" dirty="0"/>
              <a:t>request. </a:t>
            </a:r>
            <a:r>
              <a:rPr dirty="0"/>
              <a:t>To  provide </a:t>
            </a:r>
            <a:r>
              <a:rPr spc="-4" dirty="0"/>
              <a:t>feedback, click </a:t>
            </a:r>
            <a:r>
              <a:rPr dirty="0"/>
              <a:t>on </a:t>
            </a:r>
            <a:r>
              <a:rPr spc="-4" dirty="0"/>
              <a:t>the link </a:t>
            </a:r>
            <a:r>
              <a:rPr dirty="0"/>
              <a:t>in </a:t>
            </a:r>
            <a:r>
              <a:rPr spc="-4" dirty="0"/>
              <a:t>the </a:t>
            </a:r>
            <a:r>
              <a:rPr dirty="0"/>
              <a:t>email </a:t>
            </a:r>
            <a:r>
              <a:rPr spc="-4" dirty="0"/>
              <a:t>message </a:t>
            </a:r>
            <a:r>
              <a:rPr dirty="0"/>
              <a:t>to </a:t>
            </a:r>
            <a:r>
              <a:rPr spc="-4" dirty="0"/>
              <a:t>access the Progress Report </a:t>
            </a:r>
            <a:r>
              <a:rPr dirty="0"/>
              <a:t>form. </a:t>
            </a:r>
            <a:r>
              <a:rPr spc="-4" dirty="0"/>
              <a:t>Note: the link </a:t>
            </a:r>
            <a:r>
              <a:rPr dirty="0"/>
              <a:t>is </a:t>
            </a:r>
            <a:r>
              <a:rPr spc="-4" dirty="0"/>
              <a:t>customized </a:t>
            </a:r>
            <a:r>
              <a:rPr dirty="0"/>
              <a:t>to your  </a:t>
            </a:r>
            <a:r>
              <a:rPr spc="-4" dirty="0"/>
              <a:t>classes.</a:t>
            </a:r>
            <a:endParaRPr sz="1588"/>
          </a:p>
        </p:txBody>
      </p:sp>
      <p:sp>
        <p:nvSpPr>
          <p:cNvPr id="4" name="object 4"/>
          <p:cNvSpPr/>
          <p:nvPr/>
        </p:nvSpPr>
        <p:spPr>
          <a:xfrm>
            <a:off x="1054753" y="2078916"/>
            <a:ext cx="7144170" cy="2809743"/>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832037" y="4487767"/>
            <a:ext cx="7042897" cy="1660710"/>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700592" y="2045298"/>
            <a:ext cx="7683649" cy="4153795"/>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764802" y="2075700"/>
            <a:ext cx="7555566" cy="4025713"/>
          </a:xfrm>
          <a:custGeom>
            <a:avLst/>
            <a:gdLst/>
            <a:ahLst/>
            <a:cxnLst/>
            <a:rect l="l" t="t" r="r" b="b"/>
            <a:pathLst>
              <a:path w="8562975" h="4562475">
                <a:moveTo>
                  <a:pt x="0" y="0"/>
                </a:moveTo>
                <a:lnTo>
                  <a:pt x="8562975" y="0"/>
                </a:lnTo>
                <a:lnTo>
                  <a:pt x="8562975" y="4562475"/>
                </a:lnTo>
                <a:lnTo>
                  <a:pt x="0" y="4562475"/>
                </a:lnTo>
                <a:lnTo>
                  <a:pt x="0" y="0"/>
                </a:lnTo>
                <a:close/>
              </a:path>
            </a:pathLst>
          </a:custGeom>
          <a:ln w="38100">
            <a:solidFill>
              <a:srgbClr val="046A38"/>
            </a:solidFill>
          </a:ln>
        </p:spPr>
        <p:txBody>
          <a:bodyPr wrap="square" lIns="0" tIns="0" rIns="0" bIns="0" rtlCol="0"/>
          <a:lstStyle/>
          <a:p>
            <a:pPr defTabSz="806867"/>
            <a:endParaRPr sz="1588">
              <a:solidFill>
                <a:prstClr val="black"/>
              </a:solidFill>
              <a:latin typeface="Calibri"/>
            </a:endParaRPr>
          </a:p>
        </p:txBody>
      </p:sp>
      <p:sp>
        <p:nvSpPr>
          <p:cNvPr id="8" name="object 8"/>
          <p:cNvSpPr txBox="1">
            <a:spLocks noGrp="1"/>
          </p:cNvSpPr>
          <p:nvPr>
            <p:ph type="sldNum" sz="quarter" idx="7"/>
          </p:nvPr>
        </p:nvSpPr>
        <p:spPr>
          <a:xfrm>
            <a:off x="6947647" y="5440917"/>
            <a:ext cx="532788" cy="257315"/>
          </a:xfrm>
          <a:prstGeom prst="rect">
            <a:avLst/>
          </a:prstGeom>
        </p:spPr>
        <p:txBody>
          <a:bodyPr vert="horz" wrap="square" lIns="0" tIns="0" rIns="0" bIns="0" rtlCol="0">
            <a:spAutoFit/>
          </a:bodyPr>
          <a:lstStyle/>
          <a:p>
            <a:pPr marL="22413" defTabSz="806867">
              <a:lnSpc>
                <a:spcPts val="1015"/>
              </a:lnSpc>
            </a:pPr>
            <a:r>
              <a:rPr dirty="0">
                <a:solidFill>
                  <a:srgbClr val="000000"/>
                </a:solidFill>
              </a:rPr>
              <a:t>1 | </a:t>
            </a:r>
            <a:r>
              <a:rPr dirty="0"/>
              <a:t>P a </a:t>
            </a:r>
            <a:r>
              <a:rPr spc="40" dirty="0"/>
              <a:t>g</a:t>
            </a:r>
            <a:r>
              <a:rPr spc="22" dirty="0"/>
              <a:t> </a:t>
            </a:r>
            <a:r>
              <a:rPr dirty="0"/>
              <a:t>e</a:t>
            </a:r>
            <a:r>
              <a:rPr spc="4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0089" y="1000685"/>
            <a:ext cx="6812616" cy="822891"/>
          </a:xfrm>
          <a:prstGeom prst="rect">
            <a:avLst/>
          </a:prstGeom>
        </p:spPr>
        <p:txBody>
          <a:bodyPr vert="horz" wrap="square" lIns="0" tIns="23532" rIns="0" bIns="0" rtlCol="0">
            <a:spAutoFit/>
          </a:bodyPr>
          <a:lstStyle/>
          <a:p>
            <a:pPr marL="11206" marR="4483" defTabSz="806867">
              <a:lnSpc>
                <a:spcPct val="110600"/>
              </a:lnSpc>
              <a:spcBef>
                <a:spcPts val="185"/>
              </a:spcBef>
            </a:pPr>
            <a:r>
              <a:rPr sz="1588" b="1" u="heavy" dirty="0">
                <a:solidFill>
                  <a:srgbClr val="046A38"/>
                </a:solidFill>
                <a:uFill>
                  <a:solidFill>
                    <a:srgbClr val="046A38"/>
                  </a:solidFill>
                </a:uFill>
                <a:latin typeface="Calibri"/>
                <a:cs typeface="Calibri"/>
              </a:rPr>
              <a:t>Step </a:t>
            </a:r>
            <a:r>
              <a:rPr sz="1588" b="1" u="heavy" spc="-4" dirty="0">
                <a:solidFill>
                  <a:srgbClr val="046A38"/>
                </a:solidFill>
                <a:uFill>
                  <a:solidFill>
                    <a:srgbClr val="046A38"/>
                  </a:solidFill>
                </a:uFill>
                <a:latin typeface="Calibri"/>
                <a:cs typeface="Calibri"/>
              </a:rPr>
              <a:t>2</a:t>
            </a:r>
            <a:r>
              <a:rPr sz="1588" b="1" spc="-4" dirty="0">
                <a:solidFill>
                  <a:srgbClr val="046A38"/>
                </a:solidFill>
                <a:latin typeface="Calibri"/>
                <a:cs typeface="Calibri"/>
              </a:rPr>
              <a:t>: </a:t>
            </a:r>
            <a:r>
              <a:rPr sz="1059" spc="-4" dirty="0">
                <a:solidFill>
                  <a:prstClr val="black"/>
                </a:solidFill>
                <a:latin typeface="Calibri"/>
                <a:cs typeface="Calibri"/>
              </a:rPr>
              <a:t>Locate the students who have never participated </a:t>
            </a:r>
            <a:r>
              <a:rPr sz="1059" spc="-9" dirty="0">
                <a:solidFill>
                  <a:prstClr val="black"/>
                </a:solidFill>
                <a:latin typeface="Calibri"/>
                <a:cs typeface="Calibri"/>
              </a:rPr>
              <a:t>in </a:t>
            </a:r>
            <a:r>
              <a:rPr sz="1059" dirty="0">
                <a:solidFill>
                  <a:prstClr val="black"/>
                </a:solidFill>
                <a:latin typeface="Calibri"/>
                <a:cs typeface="Calibri"/>
              </a:rPr>
              <a:t>the </a:t>
            </a:r>
            <a:r>
              <a:rPr sz="1059" spc="-4" dirty="0">
                <a:solidFill>
                  <a:prstClr val="black"/>
                </a:solidFill>
                <a:latin typeface="Calibri"/>
                <a:cs typeface="Calibri"/>
              </a:rPr>
              <a:t>course and select YES for </a:t>
            </a:r>
            <a:r>
              <a:rPr sz="1059" dirty="0">
                <a:solidFill>
                  <a:prstClr val="black"/>
                </a:solidFill>
                <a:latin typeface="Calibri"/>
                <a:cs typeface="Calibri"/>
              </a:rPr>
              <a:t>the </a:t>
            </a:r>
            <a:r>
              <a:rPr sz="1059" spc="-4" dirty="0">
                <a:solidFill>
                  <a:prstClr val="black"/>
                </a:solidFill>
                <a:latin typeface="Calibri"/>
                <a:cs typeface="Calibri"/>
              </a:rPr>
              <a:t>“At-Risk </a:t>
            </a:r>
            <a:r>
              <a:rPr sz="1059" dirty="0">
                <a:solidFill>
                  <a:prstClr val="black"/>
                </a:solidFill>
                <a:latin typeface="Calibri"/>
                <a:cs typeface="Calibri"/>
              </a:rPr>
              <a:t>to Fail Your </a:t>
            </a:r>
            <a:r>
              <a:rPr sz="1059" spc="-4" dirty="0">
                <a:solidFill>
                  <a:prstClr val="black"/>
                </a:solidFill>
                <a:latin typeface="Calibri"/>
                <a:cs typeface="Calibri"/>
              </a:rPr>
              <a:t>Class?”  </a:t>
            </a:r>
            <a:r>
              <a:rPr sz="1059" dirty="0">
                <a:solidFill>
                  <a:prstClr val="black"/>
                </a:solidFill>
                <a:latin typeface="Calibri"/>
                <a:cs typeface="Calibri"/>
              </a:rPr>
              <a:t>Column.</a:t>
            </a:r>
            <a:endParaRPr sz="1059">
              <a:solidFill>
                <a:prstClr val="black"/>
              </a:solidFill>
              <a:latin typeface="Calibri"/>
              <a:cs typeface="Calibri"/>
            </a:endParaRPr>
          </a:p>
          <a:p>
            <a:pPr marL="11206" defTabSz="806867">
              <a:spcBef>
                <a:spcPts val="807"/>
              </a:spcBef>
            </a:pPr>
            <a:r>
              <a:rPr sz="1588" b="1" u="heavy" dirty="0">
                <a:solidFill>
                  <a:srgbClr val="046A38"/>
                </a:solidFill>
                <a:uFill>
                  <a:solidFill>
                    <a:srgbClr val="046A38"/>
                  </a:solidFill>
                </a:uFill>
                <a:latin typeface="Calibri"/>
                <a:cs typeface="Calibri"/>
              </a:rPr>
              <a:t>Step </a:t>
            </a:r>
            <a:r>
              <a:rPr sz="1588" b="1" u="heavy" spc="-4" dirty="0">
                <a:solidFill>
                  <a:srgbClr val="046A38"/>
                </a:solidFill>
                <a:uFill>
                  <a:solidFill>
                    <a:srgbClr val="046A38"/>
                  </a:solidFill>
                </a:uFill>
                <a:latin typeface="Calibri"/>
                <a:cs typeface="Calibri"/>
              </a:rPr>
              <a:t>3</a:t>
            </a:r>
            <a:r>
              <a:rPr sz="1588" b="1" spc="-4" dirty="0">
                <a:solidFill>
                  <a:srgbClr val="046A38"/>
                </a:solidFill>
                <a:latin typeface="Calibri"/>
                <a:cs typeface="Calibri"/>
              </a:rPr>
              <a:t>: </a:t>
            </a:r>
            <a:r>
              <a:rPr sz="1059" spc="-4" dirty="0">
                <a:solidFill>
                  <a:prstClr val="black"/>
                </a:solidFill>
                <a:latin typeface="Calibri"/>
                <a:cs typeface="Calibri"/>
              </a:rPr>
              <a:t>Select </a:t>
            </a:r>
            <a:r>
              <a:rPr sz="1059" b="1" spc="-4" dirty="0">
                <a:solidFill>
                  <a:prstClr val="black"/>
                </a:solidFill>
                <a:latin typeface="Calibri"/>
                <a:cs typeface="Calibri"/>
              </a:rPr>
              <a:t>ADMIN DROP: Never Participated </a:t>
            </a:r>
            <a:r>
              <a:rPr sz="1059" dirty="0">
                <a:solidFill>
                  <a:prstClr val="black"/>
                </a:solidFill>
                <a:latin typeface="Calibri"/>
                <a:cs typeface="Calibri"/>
              </a:rPr>
              <a:t>as the </a:t>
            </a:r>
            <a:r>
              <a:rPr sz="1059" spc="-4" dirty="0">
                <a:solidFill>
                  <a:prstClr val="black"/>
                </a:solidFill>
                <a:latin typeface="Calibri"/>
                <a:cs typeface="Calibri"/>
              </a:rPr>
              <a:t>alert reason from the drop-down</a:t>
            </a:r>
            <a:r>
              <a:rPr sz="1059" spc="84" dirty="0">
                <a:solidFill>
                  <a:prstClr val="black"/>
                </a:solidFill>
                <a:latin typeface="Calibri"/>
                <a:cs typeface="Calibri"/>
              </a:rPr>
              <a:t> </a:t>
            </a:r>
            <a:r>
              <a:rPr sz="1059" spc="-4" dirty="0">
                <a:solidFill>
                  <a:prstClr val="black"/>
                </a:solidFill>
                <a:latin typeface="Calibri"/>
                <a:cs typeface="Calibri"/>
              </a:rPr>
              <a:t>list.</a:t>
            </a:r>
            <a:endParaRPr sz="1059">
              <a:solidFill>
                <a:prstClr val="black"/>
              </a:solidFill>
              <a:latin typeface="Calibri"/>
              <a:cs typeface="Calibri"/>
            </a:endParaRPr>
          </a:p>
        </p:txBody>
      </p:sp>
      <p:sp>
        <p:nvSpPr>
          <p:cNvPr id="3" name="object 3"/>
          <p:cNvSpPr/>
          <p:nvPr/>
        </p:nvSpPr>
        <p:spPr>
          <a:xfrm>
            <a:off x="1537901" y="2014349"/>
            <a:ext cx="5747591" cy="3478404"/>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878094" y="1920240"/>
            <a:ext cx="6624020" cy="3934609"/>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941295" y="1949946"/>
            <a:ext cx="6496610" cy="3807199"/>
          </a:xfrm>
          <a:custGeom>
            <a:avLst/>
            <a:gdLst/>
            <a:ahLst/>
            <a:cxnLst/>
            <a:rect l="l" t="t" r="r" b="b"/>
            <a:pathLst>
              <a:path w="7362825" h="4314825">
                <a:moveTo>
                  <a:pt x="0" y="0"/>
                </a:moveTo>
                <a:lnTo>
                  <a:pt x="7362825" y="0"/>
                </a:lnTo>
                <a:lnTo>
                  <a:pt x="7362825" y="4314825"/>
                </a:lnTo>
                <a:lnTo>
                  <a:pt x="0" y="4314825"/>
                </a:lnTo>
                <a:lnTo>
                  <a:pt x="0" y="0"/>
                </a:lnTo>
                <a:close/>
              </a:path>
            </a:pathLst>
          </a:custGeom>
          <a:ln w="38100">
            <a:solidFill>
              <a:srgbClr val="046A38"/>
            </a:solidFill>
          </a:ln>
        </p:spPr>
        <p:txBody>
          <a:bodyPr wrap="square" lIns="0" tIns="0" rIns="0" bIns="0" rtlCol="0"/>
          <a:lstStyle/>
          <a:p>
            <a:pPr defTabSz="806867"/>
            <a:endParaRPr sz="1588">
              <a:solidFill>
                <a:prstClr val="black"/>
              </a:solidFill>
              <a:latin typeface="Calibri"/>
            </a:endParaRPr>
          </a:p>
        </p:txBody>
      </p:sp>
      <p:sp>
        <p:nvSpPr>
          <p:cNvPr id="6" name="object 6"/>
          <p:cNvSpPr txBox="1">
            <a:spLocks noGrp="1"/>
          </p:cNvSpPr>
          <p:nvPr>
            <p:ph type="sldNum" sz="quarter" idx="7"/>
          </p:nvPr>
        </p:nvSpPr>
        <p:spPr>
          <a:xfrm>
            <a:off x="6947647" y="5440917"/>
            <a:ext cx="532788" cy="257315"/>
          </a:xfrm>
          <a:prstGeom prst="rect">
            <a:avLst/>
          </a:prstGeom>
        </p:spPr>
        <p:txBody>
          <a:bodyPr vert="horz" wrap="square" lIns="0" tIns="0" rIns="0" bIns="0" rtlCol="0">
            <a:spAutoFit/>
          </a:bodyPr>
          <a:lstStyle/>
          <a:p>
            <a:pPr marL="22413" defTabSz="806867">
              <a:lnSpc>
                <a:spcPts val="1015"/>
              </a:lnSpc>
            </a:pPr>
            <a:r>
              <a:rPr dirty="0">
                <a:solidFill>
                  <a:srgbClr val="000000"/>
                </a:solidFill>
              </a:rPr>
              <a:t>2 | </a:t>
            </a:r>
            <a:r>
              <a:rPr dirty="0"/>
              <a:t>P a </a:t>
            </a:r>
            <a:r>
              <a:rPr spc="40" dirty="0"/>
              <a:t>g</a:t>
            </a:r>
            <a:r>
              <a:rPr spc="22" dirty="0"/>
              <a:t> </a:t>
            </a:r>
            <a:r>
              <a:rPr dirty="0"/>
              <a:t>e</a:t>
            </a:r>
            <a:r>
              <a:rPr spc="4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0089" y="749225"/>
            <a:ext cx="7012640" cy="466575"/>
          </a:xfrm>
          <a:prstGeom prst="rect">
            <a:avLst/>
          </a:prstGeom>
        </p:spPr>
        <p:txBody>
          <a:bodyPr vert="horz" wrap="square" lIns="0" tIns="23532" rIns="0" bIns="0" rtlCol="0">
            <a:spAutoFit/>
          </a:bodyPr>
          <a:lstStyle/>
          <a:p>
            <a:pPr marL="11206" marR="4483" defTabSz="806867">
              <a:lnSpc>
                <a:spcPct val="110600"/>
              </a:lnSpc>
              <a:spcBef>
                <a:spcPts val="185"/>
              </a:spcBef>
            </a:pPr>
            <a:r>
              <a:rPr sz="1588" b="1" u="heavy" dirty="0">
                <a:solidFill>
                  <a:srgbClr val="046A38"/>
                </a:solidFill>
                <a:uFill>
                  <a:solidFill>
                    <a:srgbClr val="046A38"/>
                  </a:solidFill>
                </a:uFill>
                <a:latin typeface="Calibri"/>
                <a:cs typeface="Calibri"/>
              </a:rPr>
              <a:t>Step </a:t>
            </a:r>
            <a:r>
              <a:rPr sz="1588" b="1" u="heavy" spc="-4" dirty="0">
                <a:solidFill>
                  <a:srgbClr val="046A38"/>
                </a:solidFill>
                <a:uFill>
                  <a:solidFill>
                    <a:srgbClr val="046A38"/>
                  </a:solidFill>
                </a:uFill>
                <a:latin typeface="Calibri"/>
                <a:cs typeface="Calibri"/>
              </a:rPr>
              <a:t>4</a:t>
            </a:r>
            <a:r>
              <a:rPr sz="1588" b="1" spc="-4" dirty="0">
                <a:solidFill>
                  <a:srgbClr val="046A38"/>
                </a:solidFill>
                <a:latin typeface="Calibri"/>
                <a:cs typeface="Calibri"/>
              </a:rPr>
              <a:t>: </a:t>
            </a:r>
            <a:r>
              <a:rPr sz="1059" spc="-4" dirty="0">
                <a:solidFill>
                  <a:prstClr val="black"/>
                </a:solidFill>
                <a:latin typeface="Calibri"/>
                <a:cs typeface="Calibri"/>
              </a:rPr>
              <a:t>Click </a:t>
            </a:r>
            <a:r>
              <a:rPr sz="1059" dirty="0">
                <a:solidFill>
                  <a:prstClr val="black"/>
                </a:solidFill>
                <a:latin typeface="Calibri"/>
                <a:cs typeface="Calibri"/>
              </a:rPr>
              <a:t>on </a:t>
            </a:r>
            <a:r>
              <a:rPr sz="1059" spc="-4" dirty="0">
                <a:solidFill>
                  <a:prstClr val="black"/>
                </a:solidFill>
                <a:latin typeface="Calibri"/>
                <a:cs typeface="Calibri"/>
              </a:rPr>
              <a:t>the “</a:t>
            </a:r>
            <a:r>
              <a:rPr sz="1059" b="1" spc="-4" dirty="0">
                <a:solidFill>
                  <a:prstClr val="black"/>
                </a:solidFill>
                <a:latin typeface="Calibri"/>
                <a:cs typeface="Calibri"/>
              </a:rPr>
              <a:t>Submit unmarked student as not-At </a:t>
            </a:r>
            <a:r>
              <a:rPr sz="1059" b="1" dirty="0">
                <a:solidFill>
                  <a:prstClr val="black"/>
                </a:solidFill>
                <a:latin typeface="Calibri"/>
                <a:cs typeface="Calibri"/>
              </a:rPr>
              <a:t>Risk </a:t>
            </a:r>
            <a:r>
              <a:rPr sz="1059" b="1" spc="-4" dirty="0">
                <a:solidFill>
                  <a:prstClr val="black"/>
                </a:solidFill>
                <a:latin typeface="Calibri"/>
                <a:cs typeface="Calibri"/>
              </a:rPr>
              <a:t>(I’m </a:t>
            </a:r>
            <a:r>
              <a:rPr sz="1059" b="1" dirty="0">
                <a:solidFill>
                  <a:prstClr val="black"/>
                </a:solidFill>
                <a:latin typeface="Calibri"/>
                <a:cs typeface="Calibri"/>
              </a:rPr>
              <a:t>all </a:t>
            </a:r>
            <a:r>
              <a:rPr sz="1059" b="1" spc="-4" dirty="0">
                <a:solidFill>
                  <a:prstClr val="black"/>
                </a:solidFill>
                <a:latin typeface="Calibri"/>
                <a:cs typeface="Calibri"/>
              </a:rPr>
              <a:t>done) button</a:t>
            </a:r>
            <a:r>
              <a:rPr sz="1059" spc="-4" dirty="0">
                <a:solidFill>
                  <a:prstClr val="black"/>
                </a:solidFill>
                <a:latin typeface="Calibri"/>
                <a:cs typeface="Calibri"/>
              </a:rPr>
              <a:t>. This option will close out your progress  report, and students not marked will be identified </a:t>
            </a:r>
            <a:r>
              <a:rPr sz="1059" dirty="0">
                <a:solidFill>
                  <a:prstClr val="black"/>
                </a:solidFill>
                <a:latin typeface="Calibri"/>
                <a:cs typeface="Calibri"/>
              </a:rPr>
              <a:t>as </a:t>
            </a:r>
            <a:r>
              <a:rPr sz="1059" spc="-4" dirty="0">
                <a:solidFill>
                  <a:prstClr val="black"/>
                </a:solidFill>
                <a:latin typeface="Calibri"/>
                <a:cs typeface="Calibri"/>
              </a:rPr>
              <a:t>not </a:t>
            </a:r>
            <a:r>
              <a:rPr sz="1059" spc="-9" dirty="0">
                <a:solidFill>
                  <a:prstClr val="black"/>
                </a:solidFill>
                <a:latin typeface="Calibri"/>
                <a:cs typeface="Calibri"/>
              </a:rPr>
              <a:t>at</a:t>
            </a:r>
            <a:r>
              <a:rPr sz="1059" spc="53" dirty="0">
                <a:solidFill>
                  <a:prstClr val="black"/>
                </a:solidFill>
                <a:latin typeface="Calibri"/>
                <a:cs typeface="Calibri"/>
              </a:rPr>
              <a:t> </a:t>
            </a:r>
            <a:r>
              <a:rPr sz="1059" spc="-9" dirty="0">
                <a:solidFill>
                  <a:prstClr val="black"/>
                </a:solidFill>
                <a:latin typeface="Calibri"/>
                <a:cs typeface="Calibri"/>
              </a:rPr>
              <a:t>risk.</a:t>
            </a:r>
            <a:endParaRPr sz="1059">
              <a:solidFill>
                <a:prstClr val="black"/>
              </a:solidFill>
              <a:latin typeface="Calibri"/>
              <a:cs typeface="Calibri"/>
            </a:endParaRPr>
          </a:p>
        </p:txBody>
      </p:sp>
      <p:sp>
        <p:nvSpPr>
          <p:cNvPr id="3" name="object 3"/>
          <p:cNvSpPr/>
          <p:nvPr/>
        </p:nvSpPr>
        <p:spPr>
          <a:xfrm>
            <a:off x="1058923" y="1715347"/>
            <a:ext cx="4234655" cy="1655209"/>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785309" y="1331259"/>
            <a:ext cx="4984824" cy="2842707"/>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848846" y="1361738"/>
            <a:ext cx="4857750" cy="2714625"/>
          </a:xfrm>
          <a:custGeom>
            <a:avLst/>
            <a:gdLst/>
            <a:ahLst/>
            <a:cxnLst/>
            <a:rect l="l" t="t" r="r" b="b"/>
            <a:pathLst>
              <a:path w="5505450" h="3076575">
                <a:moveTo>
                  <a:pt x="0" y="0"/>
                </a:moveTo>
                <a:lnTo>
                  <a:pt x="5505450" y="0"/>
                </a:lnTo>
                <a:lnTo>
                  <a:pt x="5505450" y="3076575"/>
                </a:lnTo>
                <a:lnTo>
                  <a:pt x="0" y="3076575"/>
                </a:lnTo>
                <a:lnTo>
                  <a:pt x="0" y="0"/>
                </a:lnTo>
                <a:close/>
              </a:path>
            </a:pathLst>
          </a:custGeom>
          <a:ln w="38100">
            <a:solidFill>
              <a:srgbClr val="046A38"/>
            </a:solidFill>
          </a:ln>
        </p:spPr>
        <p:txBody>
          <a:bodyPr wrap="square" lIns="0" tIns="0" rIns="0" bIns="0" rtlCol="0"/>
          <a:lstStyle/>
          <a:p>
            <a:pPr defTabSz="806867"/>
            <a:endParaRPr sz="1588">
              <a:solidFill>
                <a:prstClr val="black"/>
              </a:solidFill>
              <a:latin typeface="Calibri"/>
            </a:endParaRPr>
          </a:p>
        </p:txBody>
      </p:sp>
      <p:sp>
        <p:nvSpPr>
          <p:cNvPr id="6" name="object 6"/>
          <p:cNvSpPr txBox="1">
            <a:spLocks noGrp="1"/>
          </p:cNvSpPr>
          <p:nvPr>
            <p:ph type="sldNum" sz="quarter" idx="7"/>
          </p:nvPr>
        </p:nvSpPr>
        <p:spPr>
          <a:xfrm>
            <a:off x="6947647" y="5440917"/>
            <a:ext cx="532788" cy="257315"/>
          </a:xfrm>
          <a:prstGeom prst="rect">
            <a:avLst/>
          </a:prstGeom>
        </p:spPr>
        <p:txBody>
          <a:bodyPr vert="horz" wrap="square" lIns="0" tIns="0" rIns="0" bIns="0" rtlCol="0">
            <a:spAutoFit/>
          </a:bodyPr>
          <a:lstStyle/>
          <a:p>
            <a:pPr marL="22413" defTabSz="806867">
              <a:lnSpc>
                <a:spcPts val="1015"/>
              </a:lnSpc>
            </a:pPr>
            <a:r>
              <a:rPr dirty="0">
                <a:solidFill>
                  <a:srgbClr val="000000"/>
                </a:solidFill>
              </a:rPr>
              <a:t>3 | </a:t>
            </a:r>
            <a:r>
              <a:rPr dirty="0"/>
              <a:t>P a </a:t>
            </a:r>
            <a:r>
              <a:rPr spc="40" dirty="0"/>
              <a:t>g</a:t>
            </a:r>
            <a:r>
              <a:rPr spc="22" dirty="0"/>
              <a:t> </a:t>
            </a:r>
            <a:r>
              <a:rPr dirty="0"/>
              <a:t>e</a:t>
            </a:r>
            <a:r>
              <a:rPr spc="4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0088" y="749225"/>
            <a:ext cx="7278780" cy="466575"/>
          </a:xfrm>
          <a:prstGeom prst="rect">
            <a:avLst/>
          </a:prstGeom>
        </p:spPr>
        <p:txBody>
          <a:bodyPr vert="horz" wrap="square" lIns="0" tIns="23532" rIns="0" bIns="0" rtlCol="0">
            <a:spAutoFit/>
          </a:bodyPr>
          <a:lstStyle/>
          <a:p>
            <a:pPr marL="11206" marR="4483" defTabSz="806867">
              <a:lnSpc>
                <a:spcPct val="110600"/>
              </a:lnSpc>
              <a:spcBef>
                <a:spcPts val="185"/>
              </a:spcBef>
            </a:pPr>
            <a:r>
              <a:rPr sz="1588" b="1" u="heavy" spc="-4" dirty="0">
                <a:solidFill>
                  <a:srgbClr val="046A38"/>
                </a:solidFill>
                <a:uFill>
                  <a:solidFill>
                    <a:srgbClr val="046A38"/>
                  </a:solidFill>
                </a:uFill>
                <a:latin typeface="Calibri"/>
                <a:cs typeface="Calibri"/>
              </a:rPr>
              <a:t>Outcome</a:t>
            </a:r>
            <a:r>
              <a:rPr sz="1588" b="1" spc="-4" dirty="0">
                <a:solidFill>
                  <a:srgbClr val="046A38"/>
                </a:solidFill>
                <a:latin typeface="Calibri"/>
                <a:cs typeface="Calibri"/>
              </a:rPr>
              <a:t>: </a:t>
            </a:r>
            <a:r>
              <a:rPr sz="1059" spc="-4" dirty="0">
                <a:solidFill>
                  <a:prstClr val="black"/>
                </a:solidFill>
                <a:latin typeface="Calibri"/>
                <a:cs typeface="Calibri"/>
              </a:rPr>
              <a:t>Students flagged </a:t>
            </a:r>
            <a:r>
              <a:rPr sz="1059" dirty="0">
                <a:solidFill>
                  <a:prstClr val="black"/>
                </a:solidFill>
                <a:latin typeface="Calibri"/>
                <a:cs typeface="Calibri"/>
              </a:rPr>
              <a:t>at </a:t>
            </a:r>
            <a:r>
              <a:rPr sz="1059" spc="-4" dirty="0">
                <a:solidFill>
                  <a:prstClr val="black"/>
                </a:solidFill>
                <a:latin typeface="Calibri"/>
                <a:cs typeface="Calibri"/>
              </a:rPr>
              <a:t>risk </a:t>
            </a:r>
            <a:r>
              <a:rPr sz="1059" dirty="0">
                <a:solidFill>
                  <a:prstClr val="black"/>
                </a:solidFill>
                <a:latin typeface="Calibri"/>
                <a:cs typeface="Calibri"/>
              </a:rPr>
              <a:t>for </a:t>
            </a:r>
            <a:r>
              <a:rPr sz="1059" spc="-4" dirty="0">
                <a:solidFill>
                  <a:prstClr val="black"/>
                </a:solidFill>
                <a:latin typeface="Calibri"/>
                <a:cs typeface="Calibri"/>
              </a:rPr>
              <a:t>no participation </a:t>
            </a:r>
            <a:r>
              <a:rPr sz="1059" dirty="0">
                <a:solidFill>
                  <a:prstClr val="black"/>
                </a:solidFill>
                <a:latin typeface="Calibri"/>
                <a:cs typeface="Calibri"/>
              </a:rPr>
              <a:t>will </a:t>
            </a:r>
            <a:r>
              <a:rPr sz="1059" spc="-4" dirty="0">
                <a:solidFill>
                  <a:prstClr val="black"/>
                </a:solidFill>
                <a:latin typeface="Calibri"/>
                <a:cs typeface="Calibri"/>
              </a:rPr>
              <a:t>receive </a:t>
            </a:r>
            <a:r>
              <a:rPr sz="1059" dirty="0">
                <a:solidFill>
                  <a:prstClr val="black"/>
                </a:solidFill>
                <a:latin typeface="Calibri"/>
                <a:cs typeface="Calibri"/>
              </a:rPr>
              <a:t>an email </a:t>
            </a:r>
            <a:r>
              <a:rPr sz="1059" spc="-4" dirty="0">
                <a:solidFill>
                  <a:prstClr val="black"/>
                </a:solidFill>
                <a:latin typeface="Calibri"/>
                <a:cs typeface="Calibri"/>
              </a:rPr>
              <a:t>regarding their course inactivity regarding university  Policy and referred </a:t>
            </a:r>
            <a:r>
              <a:rPr sz="1059" dirty="0">
                <a:solidFill>
                  <a:prstClr val="black"/>
                </a:solidFill>
                <a:latin typeface="Calibri"/>
                <a:cs typeface="Calibri"/>
              </a:rPr>
              <a:t>to </a:t>
            </a:r>
            <a:r>
              <a:rPr sz="1059" spc="-4" dirty="0">
                <a:solidFill>
                  <a:prstClr val="black"/>
                </a:solidFill>
                <a:latin typeface="Calibri"/>
                <a:cs typeface="Calibri"/>
              </a:rPr>
              <a:t>the Registrar </a:t>
            </a:r>
            <a:r>
              <a:rPr sz="1059" dirty="0">
                <a:solidFill>
                  <a:prstClr val="black"/>
                </a:solidFill>
                <a:latin typeface="Calibri"/>
                <a:cs typeface="Calibri"/>
              </a:rPr>
              <a:t>Office </a:t>
            </a:r>
            <a:r>
              <a:rPr sz="1059" spc="-4" dirty="0">
                <a:solidFill>
                  <a:prstClr val="black"/>
                </a:solidFill>
                <a:latin typeface="Calibri"/>
                <a:cs typeface="Calibri"/>
              </a:rPr>
              <a:t>for questions/concerns regarding</a:t>
            </a:r>
            <a:r>
              <a:rPr sz="1059" spc="9" dirty="0">
                <a:solidFill>
                  <a:prstClr val="black"/>
                </a:solidFill>
                <a:latin typeface="Calibri"/>
                <a:cs typeface="Calibri"/>
              </a:rPr>
              <a:t> </a:t>
            </a:r>
            <a:r>
              <a:rPr sz="1059" dirty="0">
                <a:solidFill>
                  <a:prstClr val="black"/>
                </a:solidFill>
                <a:latin typeface="Calibri"/>
                <a:cs typeface="Calibri"/>
              </a:rPr>
              <a:t>options.</a:t>
            </a:r>
            <a:endParaRPr sz="1059">
              <a:solidFill>
                <a:prstClr val="black"/>
              </a:solidFill>
              <a:latin typeface="Calibri"/>
              <a:cs typeface="Calibri"/>
            </a:endParaRPr>
          </a:p>
        </p:txBody>
      </p:sp>
      <p:sp>
        <p:nvSpPr>
          <p:cNvPr id="3" name="object 3"/>
          <p:cNvSpPr/>
          <p:nvPr/>
        </p:nvSpPr>
        <p:spPr>
          <a:xfrm>
            <a:off x="949579" y="1383869"/>
            <a:ext cx="4954267" cy="4653526"/>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793376" y="1246543"/>
            <a:ext cx="5364031" cy="4927001"/>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857250" y="1276910"/>
            <a:ext cx="5235949" cy="4798919"/>
          </a:xfrm>
          <a:custGeom>
            <a:avLst/>
            <a:gdLst/>
            <a:ahLst/>
            <a:cxnLst/>
            <a:rect l="l" t="t" r="r" b="b"/>
            <a:pathLst>
              <a:path w="5934075" h="5438775">
                <a:moveTo>
                  <a:pt x="0" y="0"/>
                </a:moveTo>
                <a:lnTo>
                  <a:pt x="5934075" y="0"/>
                </a:lnTo>
                <a:lnTo>
                  <a:pt x="5934075" y="5438775"/>
                </a:lnTo>
                <a:lnTo>
                  <a:pt x="0" y="5438775"/>
                </a:lnTo>
                <a:lnTo>
                  <a:pt x="0" y="0"/>
                </a:lnTo>
                <a:close/>
              </a:path>
            </a:pathLst>
          </a:custGeom>
          <a:ln w="38100">
            <a:solidFill>
              <a:srgbClr val="046A38"/>
            </a:solidFill>
          </a:ln>
        </p:spPr>
        <p:txBody>
          <a:bodyPr wrap="square" lIns="0" tIns="0" rIns="0" bIns="0" rtlCol="0"/>
          <a:lstStyle/>
          <a:p>
            <a:pPr defTabSz="806867"/>
            <a:endParaRPr sz="1588">
              <a:solidFill>
                <a:prstClr val="black"/>
              </a:solidFill>
              <a:latin typeface="Calibri"/>
            </a:endParaRPr>
          </a:p>
        </p:txBody>
      </p:sp>
      <p:sp>
        <p:nvSpPr>
          <p:cNvPr id="6" name="object 6"/>
          <p:cNvSpPr txBox="1">
            <a:spLocks noGrp="1"/>
          </p:cNvSpPr>
          <p:nvPr>
            <p:ph type="sldNum" sz="quarter" idx="7"/>
          </p:nvPr>
        </p:nvSpPr>
        <p:spPr>
          <a:xfrm>
            <a:off x="6947647" y="5440917"/>
            <a:ext cx="532788" cy="257315"/>
          </a:xfrm>
          <a:prstGeom prst="rect">
            <a:avLst/>
          </a:prstGeom>
        </p:spPr>
        <p:txBody>
          <a:bodyPr vert="horz" wrap="square" lIns="0" tIns="0" rIns="0" bIns="0" rtlCol="0">
            <a:spAutoFit/>
          </a:bodyPr>
          <a:lstStyle/>
          <a:p>
            <a:pPr marL="22413" defTabSz="806867">
              <a:lnSpc>
                <a:spcPts val="1015"/>
              </a:lnSpc>
            </a:pPr>
            <a:r>
              <a:rPr dirty="0">
                <a:solidFill>
                  <a:srgbClr val="000000"/>
                </a:solidFill>
              </a:rPr>
              <a:t>4 | </a:t>
            </a:r>
            <a:r>
              <a:rPr dirty="0"/>
              <a:t>P a </a:t>
            </a:r>
            <a:r>
              <a:rPr spc="40" dirty="0"/>
              <a:t>g</a:t>
            </a:r>
            <a:r>
              <a:rPr spc="22" dirty="0"/>
              <a:t> </a:t>
            </a:r>
            <a:r>
              <a:rPr dirty="0"/>
              <a:t>e</a:t>
            </a:r>
            <a:r>
              <a:rPr spc="4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B43B-25D0-42E7-9373-3A0112AB6764}"/>
              </a:ext>
            </a:extLst>
          </p:cNvPr>
          <p:cNvSpPr>
            <a:spLocks noGrp="1"/>
          </p:cNvSpPr>
          <p:nvPr>
            <p:ph type="title"/>
          </p:nvPr>
        </p:nvSpPr>
        <p:spPr/>
        <p:txBody>
          <a:bodyPr/>
          <a:lstStyle/>
          <a:p>
            <a:r>
              <a:rPr lang="en-US" dirty="0"/>
              <a:t>Faculty Support</a:t>
            </a:r>
          </a:p>
        </p:txBody>
      </p:sp>
      <p:sp>
        <p:nvSpPr>
          <p:cNvPr id="3" name="Content Placeholder 2">
            <a:extLst>
              <a:ext uri="{FF2B5EF4-FFF2-40B4-BE49-F238E27FC236}">
                <a16:creationId xmlns:a16="http://schemas.microsoft.com/office/drawing/2014/main" id="{16781724-FE79-445B-B26B-D88A61858059}"/>
              </a:ext>
            </a:extLst>
          </p:cNvPr>
          <p:cNvSpPr>
            <a:spLocks noGrp="1"/>
          </p:cNvSpPr>
          <p:nvPr>
            <p:ph idx="1"/>
          </p:nvPr>
        </p:nvSpPr>
        <p:spPr>
          <a:xfrm>
            <a:off x="457200" y="1993521"/>
            <a:ext cx="8229600" cy="4265578"/>
          </a:xfrm>
        </p:spPr>
        <p:txBody>
          <a:bodyPr>
            <a:normAutofit fontScale="92500"/>
          </a:bodyPr>
          <a:lstStyle/>
          <a:p>
            <a:r>
              <a:rPr lang="en-US" dirty="0"/>
              <a:t>We are working on:</a:t>
            </a:r>
          </a:p>
          <a:p>
            <a:pPr lvl="1"/>
            <a:r>
              <a:rPr lang="en-US" dirty="0"/>
              <a:t>Having both a screen shot pdf and a video tutorial</a:t>
            </a:r>
          </a:p>
          <a:p>
            <a:pPr lvl="1"/>
            <a:r>
              <a:rPr lang="en-US" dirty="0"/>
              <a:t>Having a FAQ page for Faculty that provides context, links to source information and how-to-guides</a:t>
            </a:r>
          </a:p>
          <a:p>
            <a:pPr lvl="1"/>
            <a:r>
              <a:rPr lang="en-US" dirty="0"/>
              <a:t>Having a FAQ page for students on how to re-register</a:t>
            </a:r>
          </a:p>
          <a:p>
            <a:pPr lvl="1"/>
            <a:r>
              <a:rPr lang="en-US" dirty="0"/>
              <a:t>Developing communication to all Spring term faculty and students before the start of the term</a:t>
            </a:r>
          </a:p>
        </p:txBody>
      </p:sp>
    </p:spTree>
    <p:extLst>
      <p:ext uri="{BB962C8B-B14F-4D97-AF65-F5344CB8AC3E}">
        <p14:creationId xmlns:p14="http://schemas.microsoft.com/office/powerpoint/2010/main" val="153805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2420-CC20-42CC-8F92-893A61924001}"/>
              </a:ext>
            </a:extLst>
          </p:cNvPr>
          <p:cNvSpPr>
            <a:spLocks noGrp="1"/>
          </p:cNvSpPr>
          <p:nvPr>
            <p:ph type="title"/>
          </p:nvPr>
        </p:nvSpPr>
        <p:spPr>
          <a:xfrm>
            <a:off x="457200" y="850520"/>
            <a:ext cx="8229600" cy="506793"/>
          </a:xfrm>
        </p:spPr>
        <p:txBody>
          <a:bodyPr>
            <a:normAutofit fontScale="90000"/>
          </a:bodyPr>
          <a:lstStyle/>
          <a:p>
            <a:pPr algn="ctr"/>
            <a:r>
              <a:rPr lang="en-US" dirty="0"/>
              <a:t>Thank you</a:t>
            </a:r>
          </a:p>
        </p:txBody>
      </p:sp>
      <p:sp>
        <p:nvSpPr>
          <p:cNvPr id="3" name="Content Placeholder 2">
            <a:extLst>
              <a:ext uri="{FF2B5EF4-FFF2-40B4-BE49-F238E27FC236}">
                <a16:creationId xmlns:a16="http://schemas.microsoft.com/office/drawing/2014/main" id="{C39298D4-B1E6-4039-A183-1CED6960235C}"/>
              </a:ext>
            </a:extLst>
          </p:cNvPr>
          <p:cNvSpPr>
            <a:spLocks noGrp="1"/>
          </p:cNvSpPr>
          <p:nvPr>
            <p:ph idx="1"/>
          </p:nvPr>
        </p:nvSpPr>
        <p:spPr>
          <a:xfrm>
            <a:off x="228600" y="1357313"/>
            <a:ext cx="8701088" cy="4901785"/>
          </a:xfrm>
        </p:spPr>
        <p:txBody>
          <a:bodyPr>
            <a:normAutofit/>
          </a:bodyPr>
          <a:lstStyle/>
          <a:p>
            <a:pPr marL="0" indent="0">
              <a:buNone/>
            </a:pPr>
            <a:r>
              <a:rPr lang="en-US" dirty="0"/>
              <a:t>Please send any questions or suggestions to:</a:t>
            </a:r>
          </a:p>
          <a:p>
            <a:r>
              <a:rPr lang="en-US" dirty="0"/>
              <a:t> Tim Littell at </a:t>
            </a:r>
            <a:r>
              <a:rPr lang="en-US" dirty="0">
                <a:hlinkClick r:id="rId2"/>
              </a:rPr>
              <a:t>tim.littell@wright.edu</a:t>
            </a:r>
            <a:r>
              <a:rPr lang="en-US" dirty="0"/>
              <a:t> </a:t>
            </a:r>
          </a:p>
          <a:p>
            <a:r>
              <a:rPr lang="en-US" dirty="0"/>
              <a:t> Seth Gordon, Director, Student Retention Team, </a:t>
            </a:r>
            <a:r>
              <a:rPr lang="en-US" dirty="0">
                <a:hlinkClick r:id="rId3"/>
              </a:rPr>
              <a:t>seth.gordon@wright.edu</a:t>
            </a:r>
            <a:endParaRPr lang="en-US" dirty="0"/>
          </a:p>
          <a:p>
            <a:r>
              <a:rPr lang="en-US" dirty="0"/>
              <a:t>Mary Holland, Registrar, </a:t>
            </a:r>
            <a:r>
              <a:rPr lang="en-US" dirty="0">
                <a:hlinkClick r:id="rId4"/>
              </a:rPr>
              <a:t>mary.holland@wright.edu</a:t>
            </a:r>
            <a:endParaRPr lang="en-US" dirty="0"/>
          </a:p>
          <a:p>
            <a:r>
              <a:rPr lang="en-US" dirty="0"/>
              <a:t>For Title IV Questions: Kim Everhart, Director, Financial Aid, </a:t>
            </a:r>
            <a:r>
              <a:rPr lang="en-US" dirty="0">
                <a:hlinkClick r:id="rId5"/>
              </a:rPr>
              <a:t>kim.everhart@wright.edu</a:t>
            </a:r>
            <a:endParaRPr lang="en-US" dirty="0"/>
          </a:p>
          <a:p>
            <a:endParaRPr lang="en-US" dirty="0"/>
          </a:p>
        </p:txBody>
      </p:sp>
    </p:spTree>
    <p:extLst>
      <p:ext uri="{BB962C8B-B14F-4D97-AF65-F5344CB8AC3E}">
        <p14:creationId xmlns:p14="http://schemas.microsoft.com/office/powerpoint/2010/main" val="86093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9541-3E2F-4CF2-8E77-BF03F7507CA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C10DC5E-E5E1-4AA9-8250-92A7EEF78FBA}"/>
              </a:ext>
            </a:extLst>
          </p:cNvPr>
          <p:cNvSpPr>
            <a:spLocks noGrp="1"/>
          </p:cNvSpPr>
          <p:nvPr>
            <p:ph idx="1"/>
          </p:nvPr>
        </p:nvSpPr>
        <p:spPr/>
        <p:txBody>
          <a:bodyPr/>
          <a:lstStyle/>
          <a:p>
            <a:pPr marL="514350" indent="-514350">
              <a:buFont typeface="+mj-lt"/>
              <a:buAutoNum type="arabicPeriod"/>
            </a:pPr>
            <a:r>
              <a:rPr lang="en-US" dirty="0" err="1"/>
              <a:t>CircleIn</a:t>
            </a:r>
            <a:endParaRPr lang="en-US" dirty="0"/>
          </a:p>
          <a:p>
            <a:pPr marL="514350" indent="-514350">
              <a:buFont typeface="+mj-lt"/>
              <a:buAutoNum type="arabicPeriod"/>
            </a:pPr>
            <a:r>
              <a:rPr lang="en-US" dirty="0"/>
              <a:t>Participation Roster Processes for 2021</a:t>
            </a:r>
          </a:p>
        </p:txBody>
      </p:sp>
    </p:spTree>
    <p:extLst>
      <p:ext uri="{BB962C8B-B14F-4D97-AF65-F5344CB8AC3E}">
        <p14:creationId xmlns:p14="http://schemas.microsoft.com/office/powerpoint/2010/main" val="266490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BE0388-79EC-4AF5-9301-4D0374B3F2EB}"/>
              </a:ext>
            </a:extLst>
          </p:cNvPr>
          <p:cNvSpPr/>
          <p:nvPr/>
        </p:nvSpPr>
        <p:spPr>
          <a:xfrm>
            <a:off x="800100" y="2289009"/>
            <a:ext cx="7543800" cy="3693319"/>
          </a:xfrm>
          <a:prstGeom prst="rect">
            <a:avLst/>
          </a:prstGeom>
        </p:spPr>
        <p:txBody>
          <a:bodyPr wrap="square">
            <a:spAutoFit/>
          </a:bodyPr>
          <a:lstStyle/>
          <a:p>
            <a:pPr marL="285750" indent="-285750" defTabSz="685783">
              <a:buFont typeface="Arial" panose="020B0604020202020204" pitchFamily="34" charset="0"/>
              <a:buChar char="•"/>
            </a:pPr>
            <a:r>
              <a:rPr lang="en-US" sz="2400"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Tutoring appointments are down by about 1/3 this semester </a:t>
            </a:r>
          </a:p>
          <a:p>
            <a:pPr marL="285750" indent="-285750" defTabSz="685783">
              <a:buFont typeface="Arial" panose="020B0604020202020204" pitchFamily="34" charset="0"/>
              <a:buChar char="•"/>
            </a:pPr>
            <a:r>
              <a:rPr lang="en-US" sz="2400"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Social distance = disengaged students</a:t>
            </a:r>
          </a:p>
          <a:p>
            <a:pPr marL="285750" indent="-285750" defTabSz="685783">
              <a:buFont typeface="Arial" panose="020B0604020202020204" pitchFamily="34" charset="0"/>
              <a:buChar char="•"/>
            </a:pPr>
            <a:r>
              <a:rPr lang="en-US" sz="2400"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This is a NSF-backed app and website that is tied to our courses integrated in Pilot </a:t>
            </a:r>
          </a:p>
          <a:p>
            <a:pPr marL="285750" indent="-285750" defTabSz="685783">
              <a:buFont typeface="Arial" panose="020B0604020202020204" pitchFamily="34" charset="0"/>
              <a:buChar char="•"/>
            </a:pPr>
            <a:r>
              <a:rPr lang="en-US" sz="2400"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Uses gaming theory to engage students in the course material</a:t>
            </a:r>
          </a:p>
          <a:p>
            <a:pPr marL="285750" indent="-285750" defTabSz="685783">
              <a:buFont typeface="Arial" panose="020B0604020202020204" pitchFamily="34" charset="0"/>
              <a:buChar char="•"/>
            </a:pPr>
            <a:r>
              <a:rPr lang="en-US" sz="2400" i="1"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Goals:</a:t>
            </a:r>
            <a:r>
              <a:rPr lang="en-US" sz="2400"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  help students to study remotely, to collaborate with their classmates, and feel connected and productive</a:t>
            </a:r>
          </a:p>
          <a:p>
            <a:pPr defTabSz="685783"/>
            <a:endParaRPr lang="en-US"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89AEE909-A16F-4784-8E69-3AA132DED658}"/>
              </a:ext>
            </a:extLst>
          </p:cNvPr>
          <p:cNvSpPr>
            <a:spLocks noGrp="1"/>
          </p:cNvSpPr>
          <p:nvPr>
            <p:ph type="title"/>
          </p:nvPr>
        </p:nvSpPr>
        <p:spPr>
          <a:xfrm>
            <a:off x="3260562" y="1595156"/>
            <a:ext cx="5366083" cy="693853"/>
          </a:xfrm>
        </p:spPr>
        <p:txBody>
          <a:bodyPr/>
          <a:lstStyle/>
          <a:p>
            <a:r>
              <a:rPr lang="en-US" sz="2800" i="1" dirty="0">
                <a:latin typeface="+mn-lt"/>
              </a:rPr>
              <a:t>digital studying platform</a:t>
            </a:r>
          </a:p>
        </p:txBody>
      </p:sp>
      <p:pic>
        <p:nvPicPr>
          <p:cNvPr id="1026" name="Picture 2" descr="CircleIn">
            <a:extLst>
              <a:ext uri="{FF2B5EF4-FFF2-40B4-BE49-F238E27FC236}">
                <a16:creationId xmlns:a16="http://schemas.microsoft.com/office/drawing/2014/main" id="{24D8BFF4-3B21-497C-9833-439FD1BCC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7" y="1595155"/>
            <a:ext cx="2628155" cy="60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972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E384B"/>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19F142E-0E90-487B-B826-15AA318B5BA7}"/>
              </a:ext>
            </a:extLst>
          </p:cNvPr>
          <p:cNvPicPr>
            <a:picLocks noGrp="1" noChangeAspect="1"/>
          </p:cNvPicPr>
          <p:nvPr>
            <p:ph idx="1"/>
          </p:nvPr>
        </p:nvPicPr>
        <p:blipFill>
          <a:blip r:embed="rId2"/>
          <a:stretch>
            <a:fillRect/>
          </a:stretch>
        </p:blipFill>
        <p:spPr>
          <a:xfrm>
            <a:off x="1161048" y="890129"/>
            <a:ext cx="6821905" cy="5116429"/>
          </a:xfrm>
        </p:spPr>
      </p:pic>
    </p:spTree>
    <p:extLst>
      <p:ext uri="{BB962C8B-B14F-4D97-AF65-F5344CB8AC3E}">
        <p14:creationId xmlns:p14="http://schemas.microsoft.com/office/powerpoint/2010/main" val="33395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BE0388-79EC-4AF5-9301-4D0374B3F2EB}"/>
              </a:ext>
            </a:extLst>
          </p:cNvPr>
          <p:cNvSpPr/>
          <p:nvPr/>
        </p:nvSpPr>
        <p:spPr>
          <a:xfrm>
            <a:off x="289367" y="2376549"/>
            <a:ext cx="8727311" cy="3508653"/>
          </a:xfrm>
          <a:prstGeom prst="rect">
            <a:avLst/>
          </a:prstGeom>
        </p:spPr>
        <p:txBody>
          <a:bodyPr wrap="square">
            <a:spAutoFit/>
          </a:bodyPr>
          <a:lstStyle/>
          <a:p>
            <a:pPr defTabSz="685783"/>
            <a:r>
              <a:rPr lang="en-US" sz="2400" b="1" dirty="0" err="1">
                <a:solidFill>
                  <a:prstClr val="black"/>
                </a:solidFill>
                <a:latin typeface="Calibri"/>
              </a:rPr>
              <a:t>CircleIn</a:t>
            </a:r>
            <a:r>
              <a:rPr lang="en-US" sz="2400" b="1" dirty="0">
                <a:solidFill>
                  <a:prstClr val="black"/>
                </a:solidFill>
                <a:latin typeface="Calibri"/>
              </a:rPr>
              <a:t> Faculty Presentation</a:t>
            </a:r>
            <a:r>
              <a:rPr lang="en-US" b="1" dirty="0">
                <a:solidFill>
                  <a:prstClr val="black"/>
                </a:solidFill>
                <a:latin typeface="Calibri"/>
              </a:rPr>
              <a:t>:  </a:t>
            </a:r>
            <a:r>
              <a:rPr lang="en-US" sz="2400" b="1" dirty="0">
                <a:solidFill>
                  <a:prstClr val="black"/>
                </a:solidFill>
                <a:latin typeface="Calibri"/>
              </a:rPr>
              <a:t>Thursday, January 7, 10:30-11:30 a.m.</a:t>
            </a:r>
          </a:p>
          <a:p>
            <a:pPr defTabSz="685783"/>
            <a:endParaRPr lang="en-US" b="1" dirty="0">
              <a:solidFill>
                <a:prstClr val="black"/>
              </a:solidFill>
              <a:latin typeface="Calibri"/>
            </a:endParaRPr>
          </a:p>
          <a:p>
            <a:pPr defTabSz="685783"/>
            <a:r>
              <a:rPr lang="en-US" b="1" dirty="0">
                <a:solidFill>
                  <a:prstClr val="black"/>
                </a:solidFill>
                <a:latin typeface="Calibri"/>
              </a:rPr>
              <a:t>Zoom link will be sent to your email</a:t>
            </a:r>
          </a:p>
          <a:p>
            <a:pPr defTabSz="685783"/>
            <a:endParaRPr lang="en-US" b="1" dirty="0">
              <a:solidFill>
                <a:prstClr val="black"/>
              </a:solidFill>
              <a:latin typeface="Calibri"/>
            </a:endParaRPr>
          </a:p>
          <a:p>
            <a:pPr defTabSz="685783"/>
            <a:r>
              <a:rPr lang="en-US" b="1" dirty="0">
                <a:solidFill>
                  <a:prstClr val="black"/>
                </a:solidFill>
                <a:latin typeface="Calibri"/>
              </a:rPr>
              <a:t>Agenda:</a:t>
            </a:r>
            <a:endParaRPr lang="en-US" dirty="0">
              <a:solidFill>
                <a:prstClr val="black"/>
              </a:solidFill>
              <a:latin typeface="Calibri"/>
            </a:endParaRPr>
          </a:p>
          <a:p>
            <a:pPr marL="285750" indent="-285750" defTabSz="685783" fontAlgn="base">
              <a:buFont typeface="Arial" panose="020B0604020202020204" pitchFamily="34" charset="0"/>
              <a:buChar char="•"/>
            </a:pPr>
            <a:r>
              <a:rPr lang="en-US" dirty="0">
                <a:solidFill>
                  <a:prstClr val="black"/>
                </a:solidFill>
                <a:latin typeface="Calibri"/>
              </a:rPr>
              <a:t>Overview of </a:t>
            </a:r>
            <a:r>
              <a:rPr lang="en-US" dirty="0" err="1">
                <a:solidFill>
                  <a:prstClr val="black"/>
                </a:solidFill>
                <a:latin typeface="Calibri"/>
              </a:rPr>
              <a:t>CircleIn's</a:t>
            </a:r>
            <a:r>
              <a:rPr lang="en-US" dirty="0">
                <a:solidFill>
                  <a:prstClr val="black"/>
                </a:solidFill>
                <a:latin typeface="Calibri"/>
              </a:rPr>
              <a:t> NSF-backed model</a:t>
            </a:r>
          </a:p>
          <a:p>
            <a:pPr marL="285750" indent="-285750" defTabSz="685783" fontAlgn="base">
              <a:buFont typeface="Arial" panose="020B0604020202020204" pitchFamily="34" charset="0"/>
              <a:buChar char="•"/>
            </a:pPr>
            <a:r>
              <a:rPr lang="en-US" dirty="0">
                <a:solidFill>
                  <a:prstClr val="black"/>
                </a:solidFill>
                <a:latin typeface="Calibri"/>
              </a:rPr>
              <a:t>How </a:t>
            </a:r>
            <a:r>
              <a:rPr lang="en-US" dirty="0" err="1">
                <a:solidFill>
                  <a:prstClr val="black"/>
                </a:solidFill>
                <a:latin typeface="Calibri"/>
              </a:rPr>
              <a:t>CircleIn</a:t>
            </a:r>
            <a:r>
              <a:rPr lang="en-US" dirty="0">
                <a:solidFill>
                  <a:prstClr val="black"/>
                </a:solidFill>
                <a:latin typeface="Calibri"/>
              </a:rPr>
              <a:t> is using the internet to change the culture of studying to help students be far more productive</a:t>
            </a:r>
          </a:p>
          <a:p>
            <a:pPr marL="285750" indent="-285750" defTabSz="685783" fontAlgn="base">
              <a:buFont typeface="Arial" panose="020B0604020202020204" pitchFamily="34" charset="0"/>
              <a:buChar char="•"/>
            </a:pPr>
            <a:r>
              <a:rPr lang="en-US" dirty="0">
                <a:solidFill>
                  <a:prstClr val="black"/>
                </a:solidFill>
                <a:latin typeface="Calibri"/>
              </a:rPr>
              <a:t>The top study applications that students will have access to</a:t>
            </a:r>
          </a:p>
          <a:p>
            <a:pPr marL="285750" indent="-285750" defTabSz="685783" fontAlgn="base">
              <a:buFont typeface="Arial" panose="020B0604020202020204" pitchFamily="34" charset="0"/>
              <a:buChar char="•"/>
            </a:pPr>
            <a:r>
              <a:rPr lang="en-US" dirty="0">
                <a:solidFill>
                  <a:prstClr val="black"/>
                </a:solidFill>
                <a:latin typeface="Calibri"/>
              </a:rPr>
              <a:t>How </a:t>
            </a:r>
            <a:r>
              <a:rPr lang="en-US" dirty="0" err="1">
                <a:solidFill>
                  <a:prstClr val="black"/>
                </a:solidFill>
                <a:latin typeface="Calibri"/>
              </a:rPr>
              <a:t>CircleIn</a:t>
            </a:r>
            <a:r>
              <a:rPr lang="en-US" dirty="0">
                <a:solidFill>
                  <a:prstClr val="black"/>
                </a:solidFill>
                <a:latin typeface="Calibri"/>
              </a:rPr>
              <a:t> is “hands-off” for faculty and how other faculty are leveraging </a:t>
            </a:r>
            <a:r>
              <a:rPr lang="en-US" dirty="0" err="1">
                <a:solidFill>
                  <a:prstClr val="black"/>
                </a:solidFill>
                <a:latin typeface="Calibri"/>
              </a:rPr>
              <a:t>CircleIn</a:t>
            </a:r>
            <a:endParaRPr lang="en-US" dirty="0">
              <a:solidFill>
                <a:prstClr val="black"/>
              </a:solidFill>
              <a:latin typeface="Calibri"/>
            </a:endParaRPr>
          </a:p>
          <a:p>
            <a:pPr marL="285750" indent="-285750" defTabSz="685783" fontAlgn="base">
              <a:buFont typeface="Arial" panose="020B0604020202020204" pitchFamily="34" charset="0"/>
              <a:buChar char="•"/>
            </a:pPr>
            <a:r>
              <a:rPr lang="en-US" dirty="0">
                <a:solidFill>
                  <a:prstClr val="black"/>
                </a:solidFill>
                <a:latin typeface="Calibri"/>
              </a:rPr>
              <a:t>Q&amp;A</a:t>
            </a:r>
          </a:p>
          <a:p>
            <a:pPr defTabSz="685783"/>
            <a:endParaRPr lang="en-US" dirty="0">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89AEE909-A16F-4784-8E69-3AA132DED658}"/>
              </a:ext>
            </a:extLst>
          </p:cNvPr>
          <p:cNvSpPr>
            <a:spLocks noGrp="1"/>
          </p:cNvSpPr>
          <p:nvPr>
            <p:ph type="title"/>
          </p:nvPr>
        </p:nvSpPr>
        <p:spPr>
          <a:xfrm>
            <a:off x="3260562" y="1595156"/>
            <a:ext cx="5366083" cy="693853"/>
          </a:xfrm>
        </p:spPr>
        <p:txBody>
          <a:bodyPr/>
          <a:lstStyle/>
          <a:p>
            <a:r>
              <a:rPr lang="en-US" sz="2800" i="1" dirty="0">
                <a:latin typeface="+mn-lt"/>
              </a:rPr>
              <a:t>digital studying platform</a:t>
            </a:r>
          </a:p>
        </p:txBody>
      </p:sp>
      <p:pic>
        <p:nvPicPr>
          <p:cNvPr id="1026" name="Picture 2" descr="CircleIn">
            <a:extLst>
              <a:ext uri="{FF2B5EF4-FFF2-40B4-BE49-F238E27FC236}">
                <a16:creationId xmlns:a16="http://schemas.microsoft.com/office/drawing/2014/main" id="{24D8BFF4-3B21-497C-9833-439FD1BCC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7" y="1595155"/>
            <a:ext cx="2628155" cy="60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23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9F6C-6197-4CEB-B904-608AD9C3FD71}"/>
              </a:ext>
            </a:extLst>
          </p:cNvPr>
          <p:cNvSpPr>
            <a:spLocks noGrp="1"/>
          </p:cNvSpPr>
          <p:nvPr>
            <p:ph type="ctrTitle"/>
          </p:nvPr>
        </p:nvSpPr>
        <p:spPr>
          <a:xfrm>
            <a:off x="457200" y="1950364"/>
            <a:ext cx="8001000" cy="1470025"/>
          </a:xfrm>
        </p:spPr>
        <p:txBody>
          <a:bodyPr/>
          <a:lstStyle/>
          <a:p>
            <a:r>
              <a:rPr lang="en-US" sz="3200" dirty="0"/>
              <a:t>Participation Roster Processes for 2021</a:t>
            </a:r>
            <a:endParaRPr lang="en-US" dirty="0"/>
          </a:p>
        </p:txBody>
      </p:sp>
      <p:sp>
        <p:nvSpPr>
          <p:cNvPr id="3" name="Subtitle 2">
            <a:extLst>
              <a:ext uri="{FF2B5EF4-FFF2-40B4-BE49-F238E27FC236}">
                <a16:creationId xmlns:a16="http://schemas.microsoft.com/office/drawing/2014/main" id="{10242377-28E7-499F-8903-3B27EE5B70EC}"/>
              </a:ext>
            </a:extLst>
          </p:cNvPr>
          <p:cNvSpPr>
            <a:spLocks noGrp="1"/>
          </p:cNvSpPr>
          <p:nvPr>
            <p:ph type="subTitle" idx="1"/>
          </p:nvPr>
        </p:nvSpPr>
        <p:spPr/>
        <p:txBody>
          <a:bodyPr/>
          <a:lstStyle/>
          <a:p>
            <a:r>
              <a:rPr lang="en-US" dirty="0"/>
              <a:t>ADMIN DROP: Never Participated</a:t>
            </a:r>
          </a:p>
          <a:p>
            <a:r>
              <a:rPr lang="en-US" dirty="0"/>
              <a:t>Spring 2021 Progress Report Category Addition</a:t>
            </a:r>
          </a:p>
        </p:txBody>
      </p:sp>
    </p:spTree>
    <p:extLst>
      <p:ext uri="{BB962C8B-B14F-4D97-AF65-F5344CB8AC3E}">
        <p14:creationId xmlns:p14="http://schemas.microsoft.com/office/powerpoint/2010/main" val="244678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CC8E-5E4A-413E-AD4D-0150D37A94AA}"/>
              </a:ext>
            </a:extLst>
          </p:cNvPr>
          <p:cNvSpPr>
            <a:spLocks noGrp="1"/>
          </p:cNvSpPr>
          <p:nvPr>
            <p:ph type="title"/>
          </p:nvPr>
        </p:nvSpPr>
        <p:spPr>
          <a:xfrm>
            <a:off x="457200" y="899647"/>
            <a:ext cx="8229600" cy="629116"/>
          </a:xfrm>
        </p:spPr>
        <p:txBody>
          <a:bodyPr/>
          <a:lstStyle/>
          <a:p>
            <a:r>
              <a:rPr lang="en-US" dirty="0"/>
              <a:t>Why? </a:t>
            </a:r>
          </a:p>
        </p:txBody>
      </p:sp>
      <p:sp>
        <p:nvSpPr>
          <p:cNvPr id="3" name="Content Placeholder 2">
            <a:extLst>
              <a:ext uri="{FF2B5EF4-FFF2-40B4-BE49-F238E27FC236}">
                <a16:creationId xmlns:a16="http://schemas.microsoft.com/office/drawing/2014/main" id="{D3951219-5206-49F0-9603-ECBE3121629B}"/>
              </a:ext>
            </a:extLst>
          </p:cNvPr>
          <p:cNvSpPr>
            <a:spLocks noGrp="1"/>
          </p:cNvSpPr>
          <p:nvPr>
            <p:ph idx="1"/>
          </p:nvPr>
        </p:nvSpPr>
        <p:spPr>
          <a:xfrm>
            <a:off x="457200" y="1596094"/>
            <a:ext cx="8229600" cy="4876144"/>
          </a:xfrm>
        </p:spPr>
        <p:txBody>
          <a:bodyPr/>
          <a:lstStyle/>
          <a:p>
            <a:pPr marL="0" indent="0">
              <a:buNone/>
            </a:pPr>
            <a:r>
              <a:rPr lang="en-US" sz="2000" b="1" dirty="0"/>
              <a:t>An Overview of Title IV Regulations </a:t>
            </a:r>
          </a:p>
          <a:p>
            <a:r>
              <a:rPr lang="en-US" sz="2000" dirty="0"/>
              <a:t>“Federal regulation (34 CFR 668.21) requires that students begin or establish attendance in each course in order to be eligible for title IV, HEA program funds that were credited to the student’s account each semester. </a:t>
            </a:r>
          </a:p>
          <a:p>
            <a:pPr marL="0" indent="0">
              <a:buNone/>
            </a:pPr>
            <a:r>
              <a:rPr lang="en-US" sz="2000" dirty="0"/>
              <a:t>	</a:t>
            </a:r>
          </a:p>
          <a:p>
            <a:pPr marL="0" indent="0">
              <a:buNone/>
            </a:pPr>
            <a:r>
              <a:rPr lang="en-US" sz="2000" dirty="0"/>
              <a:t>	This does not mean that the institution has to have an 	attendance 	policy.”</a:t>
            </a:r>
          </a:p>
          <a:p>
            <a:pPr marL="0" indent="0">
              <a:buNone/>
            </a:pPr>
            <a:endParaRPr lang="en-US" sz="2000" dirty="0"/>
          </a:p>
          <a:p>
            <a:r>
              <a:rPr lang="en-US" sz="2000" dirty="0"/>
              <a:t>To reduce the number of financial petitions from students who have never attended WSU.</a:t>
            </a:r>
          </a:p>
        </p:txBody>
      </p:sp>
    </p:spTree>
    <p:extLst>
      <p:ext uri="{BB962C8B-B14F-4D97-AF65-F5344CB8AC3E}">
        <p14:creationId xmlns:p14="http://schemas.microsoft.com/office/powerpoint/2010/main" val="300987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709C-061E-4B13-9F8E-D2A3880DF3DA}"/>
              </a:ext>
            </a:extLst>
          </p:cNvPr>
          <p:cNvSpPr>
            <a:spLocks noGrp="1"/>
          </p:cNvSpPr>
          <p:nvPr>
            <p:ph type="title"/>
          </p:nvPr>
        </p:nvSpPr>
        <p:spPr/>
        <p:txBody>
          <a:bodyPr/>
          <a:lstStyle/>
          <a:p>
            <a:r>
              <a:rPr lang="en-US" dirty="0"/>
              <a:t>What is considered participation by Title IV Regulations? </a:t>
            </a:r>
          </a:p>
        </p:txBody>
      </p:sp>
      <p:sp>
        <p:nvSpPr>
          <p:cNvPr id="3" name="Content Placeholder 2">
            <a:extLst>
              <a:ext uri="{FF2B5EF4-FFF2-40B4-BE49-F238E27FC236}">
                <a16:creationId xmlns:a16="http://schemas.microsoft.com/office/drawing/2014/main" id="{43F6F259-8CCC-4CBB-BB40-368F57257842}"/>
              </a:ext>
            </a:extLst>
          </p:cNvPr>
          <p:cNvSpPr>
            <a:spLocks noGrp="1"/>
          </p:cNvSpPr>
          <p:nvPr>
            <p:ph idx="1"/>
          </p:nvPr>
        </p:nvSpPr>
        <p:spPr>
          <a:xfrm>
            <a:off x="457200" y="2225210"/>
            <a:ext cx="8229600" cy="4347040"/>
          </a:xfrm>
        </p:spPr>
        <p:txBody>
          <a:bodyPr/>
          <a:lstStyle/>
          <a:p>
            <a:r>
              <a:rPr lang="en-US" dirty="0"/>
              <a:t>For </a:t>
            </a:r>
            <a:r>
              <a:rPr lang="en-US" b="1" dirty="0"/>
              <a:t>in-person or hybrid courses</a:t>
            </a:r>
            <a:r>
              <a:rPr lang="en-US" dirty="0"/>
              <a:t>, this means students </a:t>
            </a:r>
            <a:r>
              <a:rPr lang="en-US" dirty="0">
                <a:solidFill>
                  <a:srgbClr val="FF0000"/>
                </a:solidFill>
              </a:rPr>
              <a:t>must attend/participate in at least one class session or complete an academically related activity</a:t>
            </a:r>
            <a:r>
              <a:rPr lang="en-US" dirty="0"/>
              <a:t>. </a:t>
            </a:r>
          </a:p>
          <a:p>
            <a:pPr marL="0" indent="0">
              <a:buNone/>
            </a:pPr>
            <a:endParaRPr lang="en-US" dirty="0"/>
          </a:p>
          <a:p>
            <a:r>
              <a:rPr lang="en-US" dirty="0"/>
              <a:t>For </a:t>
            </a:r>
            <a:r>
              <a:rPr lang="en-US" b="1" dirty="0"/>
              <a:t>online courses</a:t>
            </a:r>
            <a:r>
              <a:rPr lang="en-US" dirty="0"/>
              <a:t>, determining if a student began attendance is more complicated. </a:t>
            </a:r>
            <a:r>
              <a:rPr lang="en-US" dirty="0">
                <a:solidFill>
                  <a:srgbClr val="FF0000"/>
                </a:solidFill>
              </a:rPr>
              <a:t>Documenting that a student has logged into an online class is </a:t>
            </a:r>
            <a:r>
              <a:rPr lang="en-US" u="sng" dirty="0">
                <a:solidFill>
                  <a:srgbClr val="FF0000"/>
                </a:solidFill>
              </a:rPr>
              <a:t>not</a:t>
            </a:r>
            <a:r>
              <a:rPr lang="en-US" dirty="0">
                <a:solidFill>
                  <a:srgbClr val="FF0000"/>
                </a:solidFill>
              </a:rPr>
              <a:t> sufficient, by itself, to demonstrate participation. </a:t>
            </a:r>
            <a:r>
              <a:rPr lang="en-US" b="1" dirty="0"/>
              <a:t>A school must demonstrate that a student participated in class or was otherwise engaged in an academically related activity.</a:t>
            </a:r>
          </a:p>
        </p:txBody>
      </p:sp>
    </p:spTree>
    <p:extLst>
      <p:ext uri="{BB962C8B-B14F-4D97-AF65-F5344CB8AC3E}">
        <p14:creationId xmlns:p14="http://schemas.microsoft.com/office/powerpoint/2010/main" val="302013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93A11-285B-4C7C-95C6-E64D74EDB9C6}"/>
              </a:ext>
            </a:extLst>
          </p:cNvPr>
          <p:cNvSpPr>
            <a:spLocks noGrp="1"/>
          </p:cNvSpPr>
          <p:nvPr>
            <p:ph type="body" idx="1"/>
          </p:nvPr>
        </p:nvSpPr>
        <p:spPr>
          <a:xfrm>
            <a:off x="531019" y="1213809"/>
            <a:ext cx="4040188" cy="639762"/>
          </a:xfrm>
        </p:spPr>
        <p:txBody>
          <a:bodyPr>
            <a:normAutofit fontScale="70000" lnSpcReduction="20000"/>
          </a:bodyPr>
          <a:lstStyle/>
          <a:p>
            <a:endParaRPr lang="en-US" dirty="0"/>
          </a:p>
          <a:p>
            <a:pPr algn="ctr"/>
            <a:r>
              <a:rPr lang="en-US" sz="3100" dirty="0"/>
              <a:t>Is</a:t>
            </a:r>
          </a:p>
        </p:txBody>
      </p:sp>
      <p:sp>
        <p:nvSpPr>
          <p:cNvPr id="3" name="Content Placeholder 2">
            <a:extLst>
              <a:ext uri="{FF2B5EF4-FFF2-40B4-BE49-F238E27FC236}">
                <a16:creationId xmlns:a16="http://schemas.microsoft.com/office/drawing/2014/main" id="{D33789B2-6FDA-46ED-98F7-594447A8E944}"/>
              </a:ext>
            </a:extLst>
          </p:cNvPr>
          <p:cNvSpPr>
            <a:spLocks noGrp="1"/>
          </p:cNvSpPr>
          <p:nvPr>
            <p:ph sz="half" idx="2"/>
          </p:nvPr>
        </p:nvSpPr>
        <p:spPr>
          <a:xfrm>
            <a:off x="273843" y="1957391"/>
            <a:ext cx="4656932" cy="4900609"/>
          </a:xfrm>
        </p:spPr>
        <p:txBody>
          <a:bodyPr>
            <a:normAutofit fontScale="47500" lnSpcReduction="20000"/>
          </a:bodyPr>
          <a:lstStyle/>
          <a:p>
            <a:pPr lvl="0"/>
            <a:r>
              <a:rPr lang="en-US" sz="3400" dirty="0"/>
              <a:t>submission of an academic assignment,</a:t>
            </a:r>
          </a:p>
          <a:p>
            <a:pPr lvl="0"/>
            <a:r>
              <a:rPr lang="en-US" sz="3400" dirty="0"/>
              <a:t>submission of an exam,</a:t>
            </a:r>
          </a:p>
          <a:p>
            <a:pPr lvl="0"/>
            <a:r>
              <a:rPr lang="en-US" sz="3400" dirty="0"/>
              <a:t>documented student participation in an interactive tutorial or computer-assisted instruction,</a:t>
            </a:r>
          </a:p>
          <a:p>
            <a:pPr lvl="0"/>
            <a:r>
              <a:rPr lang="en-US" sz="3400" dirty="0"/>
              <a:t>a posting by the student showing the student’s participation in an online study group,</a:t>
            </a:r>
          </a:p>
          <a:p>
            <a:pPr lvl="0"/>
            <a:r>
              <a:rPr lang="en-US" sz="3400" dirty="0"/>
              <a:t>a posting by the student in a discussion forum showing the student’s participation in an online discussion about academic matters, and</a:t>
            </a:r>
          </a:p>
          <a:p>
            <a:pPr lvl="0"/>
            <a:r>
              <a:rPr lang="en-US" sz="3400" dirty="0"/>
              <a:t>an email from the student or other documentation showing that the student-initiated contact with a faculty member to ask a question about the academic subject studied in the course.</a:t>
            </a:r>
          </a:p>
          <a:p>
            <a:endParaRPr lang="en-US" dirty="0"/>
          </a:p>
        </p:txBody>
      </p:sp>
      <p:sp>
        <p:nvSpPr>
          <p:cNvPr id="4" name="Text Placeholder 3">
            <a:extLst>
              <a:ext uri="{FF2B5EF4-FFF2-40B4-BE49-F238E27FC236}">
                <a16:creationId xmlns:a16="http://schemas.microsoft.com/office/drawing/2014/main" id="{254782B6-FFE0-4FE0-BDBD-98C4F2CC3DBC}"/>
              </a:ext>
            </a:extLst>
          </p:cNvPr>
          <p:cNvSpPr>
            <a:spLocks noGrp="1"/>
          </p:cNvSpPr>
          <p:nvPr>
            <p:ph type="body" sz="quarter" idx="3"/>
          </p:nvPr>
        </p:nvSpPr>
        <p:spPr>
          <a:xfrm>
            <a:off x="4645025" y="1178677"/>
            <a:ext cx="4041775" cy="639762"/>
          </a:xfrm>
        </p:spPr>
        <p:txBody>
          <a:bodyPr/>
          <a:lstStyle/>
          <a:p>
            <a:pPr algn="ctr"/>
            <a:r>
              <a:rPr lang="en-US" dirty="0"/>
              <a:t>Is not</a:t>
            </a:r>
          </a:p>
        </p:txBody>
      </p:sp>
      <p:sp>
        <p:nvSpPr>
          <p:cNvPr id="5" name="Content Placeholder 4">
            <a:extLst>
              <a:ext uri="{FF2B5EF4-FFF2-40B4-BE49-F238E27FC236}">
                <a16:creationId xmlns:a16="http://schemas.microsoft.com/office/drawing/2014/main" id="{A279D27D-3FB0-4C6B-B1E4-BC11AC23C72F}"/>
              </a:ext>
            </a:extLst>
          </p:cNvPr>
          <p:cNvSpPr>
            <a:spLocks noGrp="1"/>
          </p:cNvSpPr>
          <p:nvPr>
            <p:ph sz="quarter" idx="4"/>
          </p:nvPr>
        </p:nvSpPr>
        <p:spPr>
          <a:xfrm>
            <a:off x="4930775" y="1957390"/>
            <a:ext cx="4041775" cy="3730210"/>
          </a:xfrm>
        </p:spPr>
        <p:txBody>
          <a:bodyPr>
            <a:normAutofit fontScale="92500" lnSpcReduction="10000"/>
          </a:bodyPr>
          <a:lstStyle/>
          <a:p>
            <a:pPr lvl="0"/>
            <a:r>
              <a:rPr lang="en-US" dirty="0"/>
              <a:t>Living in institutional housing;</a:t>
            </a:r>
          </a:p>
          <a:p>
            <a:pPr lvl="0"/>
            <a:r>
              <a:rPr lang="en-US" dirty="0"/>
              <a:t>Participating in the school’s meal plan’</a:t>
            </a:r>
          </a:p>
          <a:p>
            <a:pPr lvl="0"/>
            <a:r>
              <a:rPr lang="en-US" dirty="0"/>
              <a:t>Participating in a student-organized study group,</a:t>
            </a:r>
          </a:p>
          <a:p>
            <a:pPr lvl="0"/>
            <a:r>
              <a:rPr lang="en-US" b="1" dirty="0"/>
              <a:t>Logging into an online class without active participation; or</a:t>
            </a:r>
          </a:p>
          <a:p>
            <a:pPr lvl="0"/>
            <a:r>
              <a:rPr lang="en-US" dirty="0"/>
              <a:t>Participating in academic counseling or advising.</a:t>
            </a:r>
          </a:p>
          <a:p>
            <a:endParaRPr lang="en-US" dirty="0"/>
          </a:p>
        </p:txBody>
      </p:sp>
      <p:sp>
        <p:nvSpPr>
          <p:cNvPr id="6" name="Title 5">
            <a:extLst>
              <a:ext uri="{FF2B5EF4-FFF2-40B4-BE49-F238E27FC236}">
                <a16:creationId xmlns:a16="http://schemas.microsoft.com/office/drawing/2014/main" id="{33FC4635-0069-4761-B8AA-A1F765098E28}"/>
              </a:ext>
            </a:extLst>
          </p:cNvPr>
          <p:cNvSpPr>
            <a:spLocks noGrp="1"/>
          </p:cNvSpPr>
          <p:nvPr>
            <p:ph type="title"/>
          </p:nvPr>
        </p:nvSpPr>
        <p:spPr>
          <a:xfrm>
            <a:off x="457200" y="114300"/>
            <a:ext cx="8229600" cy="1064377"/>
          </a:xfrm>
        </p:spPr>
        <p:txBody>
          <a:bodyPr>
            <a:noAutofit/>
          </a:bodyPr>
          <a:lstStyle/>
          <a:p>
            <a:r>
              <a:rPr lang="en-US" sz="3200" dirty="0"/>
              <a:t>What is an academically related activity as defined by Title IV Regulations? </a:t>
            </a:r>
          </a:p>
        </p:txBody>
      </p:sp>
    </p:spTree>
    <p:extLst>
      <p:ext uri="{BB962C8B-B14F-4D97-AF65-F5344CB8AC3E}">
        <p14:creationId xmlns:p14="http://schemas.microsoft.com/office/powerpoint/2010/main" val="386369158"/>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TotalTime>
  <Words>1280</Words>
  <Application>Microsoft Office PowerPoint</Application>
  <PresentationFormat>On-screen Show (4:3)</PresentationFormat>
  <Paragraphs>110</Paragraphs>
  <Slides>17</Slides>
  <Notes>8</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17</vt:i4>
      </vt:variant>
    </vt:vector>
  </HeadingPairs>
  <TitlesOfParts>
    <vt:vector size="30" baseType="lpstr">
      <vt:lpstr>ＭＳ Ｐゴシック</vt:lpstr>
      <vt:lpstr>Arial</vt:lpstr>
      <vt:lpstr>Calibri</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1_Inside Slide Option 2 (includes different content layouts)</vt:lpstr>
      <vt:lpstr>Office Theme</vt:lpstr>
      <vt:lpstr>Participation Roster Processes for 2021 &amp; CircleIn Digital Studying Platform</vt:lpstr>
      <vt:lpstr>Agenda</vt:lpstr>
      <vt:lpstr>digital studying platform</vt:lpstr>
      <vt:lpstr>PowerPoint Presentation</vt:lpstr>
      <vt:lpstr>digital studying platform</vt:lpstr>
      <vt:lpstr>Participation Roster Processes for 2021</vt:lpstr>
      <vt:lpstr>Why? </vt:lpstr>
      <vt:lpstr>What is considered participation by Title IV Regulations? </vt:lpstr>
      <vt:lpstr>What is an academically related activity as defined by Title IV Regulations? </vt:lpstr>
      <vt:lpstr>How can we facilitate this?</vt:lpstr>
      <vt:lpstr>Faculty Guide – Submitting Progress  Reports through RAPS</vt:lpstr>
      <vt:lpstr>Step 1: You will receive a progress report email, providing detailed information regarding the student feedback request. To  provide feedback, click on the link in the email message to access the Progress Report form. Note: the link is customized to your  classes.</vt:lpstr>
      <vt:lpstr>PowerPoint Presentation</vt:lpstr>
      <vt:lpstr>PowerPoint Presentation</vt:lpstr>
      <vt:lpstr>PowerPoint Presentation</vt:lpstr>
      <vt:lpstr>Faculty Support</vt:lpstr>
      <vt:lpstr>Thank you</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Tim Littell</cp:lastModifiedBy>
  <cp:revision>82</cp:revision>
  <dcterms:created xsi:type="dcterms:W3CDTF">2016-09-27T14:33:50Z</dcterms:created>
  <dcterms:modified xsi:type="dcterms:W3CDTF">2020-12-07T13:27:01Z</dcterms:modified>
</cp:coreProperties>
</file>