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2" r:id="rId5"/>
    <p:sldId id="261" r:id="rId6"/>
    <p:sldId id="263" r:id="rId7"/>
    <p:sldId id="260" r:id="rId8"/>
    <p:sldId id="266"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5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AF22ED-0A89-4D1F-8DBF-57A2270576B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2C0B1A79-CC72-42A4-927D-5C9513D80338}">
      <dgm:prSet phldrT="[Text]"/>
      <dgm:spPr/>
      <dgm:t>
        <a:bodyPr/>
        <a:lstStyle/>
        <a:p>
          <a:r>
            <a:rPr lang="en-US" dirty="0"/>
            <a:t>Counseling and Wellness Services</a:t>
          </a:r>
        </a:p>
      </dgm:t>
    </dgm:pt>
    <dgm:pt modelId="{7EEFDCAD-2C5D-4955-9F16-8B50A862E057}" type="parTrans" cxnId="{D0338B7D-BC36-44B0-9B2A-B15EA51F0C2D}">
      <dgm:prSet/>
      <dgm:spPr/>
      <dgm:t>
        <a:bodyPr/>
        <a:lstStyle/>
        <a:p>
          <a:endParaRPr lang="en-US"/>
        </a:p>
      </dgm:t>
    </dgm:pt>
    <dgm:pt modelId="{BCE0AB7B-297F-4589-BF62-82A588BF4004}" type="sibTrans" cxnId="{D0338B7D-BC36-44B0-9B2A-B15EA51F0C2D}">
      <dgm:prSet/>
      <dgm:spPr/>
      <dgm:t>
        <a:bodyPr/>
        <a:lstStyle/>
        <a:p>
          <a:endParaRPr lang="en-US"/>
        </a:p>
      </dgm:t>
    </dgm:pt>
    <dgm:pt modelId="{E04D7E9D-3C9D-439C-8A60-E9CD6B13C642}">
      <dgm:prSet phldrT="[Text]"/>
      <dgm:spPr/>
      <dgm:t>
        <a:bodyPr/>
        <a:lstStyle/>
        <a:p>
          <a:r>
            <a:rPr lang="en-US" dirty="0"/>
            <a:t>Clinical Services</a:t>
          </a:r>
        </a:p>
      </dgm:t>
    </dgm:pt>
    <dgm:pt modelId="{4C26082B-E834-4713-B848-97EDF4C963B4}" type="parTrans" cxnId="{88DE3591-C6BB-482C-A0BD-B6073846D8D7}">
      <dgm:prSet/>
      <dgm:spPr/>
      <dgm:t>
        <a:bodyPr/>
        <a:lstStyle/>
        <a:p>
          <a:endParaRPr lang="en-US"/>
        </a:p>
      </dgm:t>
    </dgm:pt>
    <dgm:pt modelId="{1BD56CF4-983F-4AD0-9E8B-FC01A437CA9F}" type="sibTrans" cxnId="{88DE3591-C6BB-482C-A0BD-B6073846D8D7}">
      <dgm:prSet/>
      <dgm:spPr/>
      <dgm:t>
        <a:bodyPr/>
        <a:lstStyle/>
        <a:p>
          <a:endParaRPr lang="en-US"/>
        </a:p>
      </dgm:t>
    </dgm:pt>
    <dgm:pt modelId="{994B2D9C-E4EA-4826-BED2-8080E49DD721}">
      <dgm:prSet phldrT="[Text]"/>
      <dgm:spPr/>
      <dgm:t>
        <a:bodyPr/>
        <a:lstStyle/>
        <a:p>
          <a:r>
            <a:rPr lang="en-US" dirty="0"/>
            <a:t>Student Advocacy and Wellness</a:t>
          </a:r>
        </a:p>
      </dgm:t>
    </dgm:pt>
    <dgm:pt modelId="{413C7646-AF11-4D1B-B706-FEDBF1F1FD19}" type="parTrans" cxnId="{D6DB187C-1ED1-460E-B789-4CD18087C4C1}">
      <dgm:prSet/>
      <dgm:spPr/>
      <dgm:t>
        <a:bodyPr/>
        <a:lstStyle/>
        <a:p>
          <a:endParaRPr lang="en-US"/>
        </a:p>
      </dgm:t>
    </dgm:pt>
    <dgm:pt modelId="{9EC0BDE3-6CC9-4BF2-85EC-EDEB0ACF49F3}" type="sibTrans" cxnId="{D6DB187C-1ED1-460E-B789-4CD18087C4C1}">
      <dgm:prSet/>
      <dgm:spPr/>
      <dgm:t>
        <a:bodyPr/>
        <a:lstStyle/>
        <a:p>
          <a:endParaRPr lang="en-US"/>
        </a:p>
      </dgm:t>
    </dgm:pt>
    <dgm:pt modelId="{21787417-3492-47FC-AFB0-15EE5D14AD50}">
      <dgm:prSet phldrT="[Text]"/>
      <dgm:spPr/>
      <dgm:t>
        <a:bodyPr/>
        <a:lstStyle/>
        <a:p>
          <a:r>
            <a:rPr lang="en-US" dirty="0"/>
            <a:t>Student Health Insurance</a:t>
          </a:r>
        </a:p>
      </dgm:t>
    </dgm:pt>
    <dgm:pt modelId="{61C29F79-EFD6-4C04-9409-4908FC32B62F}" type="parTrans" cxnId="{FBBBA130-92D1-4D3C-BA51-C3DDD751F487}">
      <dgm:prSet/>
      <dgm:spPr/>
      <dgm:t>
        <a:bodyPr/>
        <a:lstStyle/>
        <a:p>
          <a:endParaRPr lang="en-US"/>
        </a:p>
      </dgm:t>
    </dgm:pt>
    <dgm:pt modelId="{39655E5F-0BDA-4581-91A3-C7CC0425DEA3}" type="sibTrans" cxnId="{FBBBA130-92D1-4D3C-BA51-C3DDD751F487}">
      <dgm:prSet/>
      <dgm:spPr/>
      <dgm:t>
        <a:bodyPr/>
        <a:lstStyle/>
        <a:p>
          <a:endParaRPr lang="en-US"/>
        </a:p>
      </dgm:t>
    </dgm:pt>
    <dgm:pt modelId="{0AE8E5E9-92DE-4878-AEDB-466AFEA54EAB}" type="pres">
      <dgm:prSet presAssocID="{96AF22ED-0A89-4D1F-8DBF-57A2270576B6}" presName="hierChild1" presStyleCnt="0">
        <dgm:presLayoutVars>
          <dgm:orgChart val="1"/>
          <dgm:chPref val="1"/>
          <dgm:dir/>
          <dgm:animOne val="branch"/>
          <dgm:animLvl val="lvl"/>
          <dgm:resizeHandles/>
        </dgm:presLayoutVars>
      </dgm:prSet>
      <dgm:spPr/>
    </dgm:pt>
    <dgm:pt modelId="{E47BF391-A185-4523-98AB-7DD3850E1754}" type="pres">
      <dgm:prSet presAssocID="{2C0B1A79-CC72-42A4-927D-5C9513D80338}" presName="hierRoot1" presStyleCnt="0">
        <dgm:presLayoutVars>
          <dgm:hierBranch val="init"/>
        </dgm:presLayoutVars>
      </dgm:prSet>
      <dgm:spPr/>
    </dgm:pt>
    <dgm:pt modelId="{F7BED4D8-1470-48FB-9883-E6B81758AB4E}" type="pres">
      <dgm:prSet presAssocID="{2C0B1A79-CC72-42A4-927D-5C9513D80338}" presName="rootComposite1" presStyleCnt="0"/>
      <dgm:spPr/>
    </dgm:pt>
    <dgm:pt modelId="{4E79AFD9-EA99-4CA2-8015-B89556D75286}" type="pres">
      <dgm:prSet presAssocID="{2C0B1A79-CC72-42A4-927D-5C9513D80338}" presName="rootText1" presStyleLbl="node0" presStyleIdx="0" presStyleCnt="1">
        <dgm:presLayoutVars>
          <dgm:chPref val="3"/>
        </dgm:presLayoutVars>
      </dgm:prSet>
      <dgm:spPr/>
    </dgm:pt>
    <dgm:pt modelId="{74AE7152-AEC3-464A-9C9B-AED04FE38B21}" type="pres">
      <dgm:prSet presAssocID="{2C0B1A79-CC72-42A4-927D-5C9513D80338}" presName="rootConnector1" presStyleLbl="node1" presStyleIdx="0" presStyleCnt="0"/>
      <dgm:spPr/>
    </dgm:pt>
    <dgm:pt modelId="{53EFB2B0-25E7-4F82-9410-BB452C07C455}" type="pres">
      <dgm:prSet presAssocID="{2C0B1A79-CC72-42A4-927D-5C9513D80338}" presName="hierChild2" presStyleCnt="0"/>
      <dgm:spPr/>
    </dgm:pt>
    <dgm:pt modelId="{51254991-7209-4D67-8BF3-7E9AE671B7B9}" type="pres">
      <dgm:prSet presAssocID="{4C26082B-E834-4713-B848-97EDF4C963B4}" presName="Name37" presStyleLbl="parChTrans1D2" presStyleIdx="0" presStyleCnt="3"/>
      <dgm:spPr/>
    </dgm:pt>
    <dgm:pt modelId="{459AD1B6-83C9-4DC2-92E5-6A9412476642}" type="pres">
      <dgm:prSet presAssocID="{E04D7E9D-3C9D-439C-8A60-E9CD6B13C642}" presName="hierRoot2" presStyleCnt="0">
        <dgm:presLayoutVars>
          <dgm:hierBranch val="init"/>
        </dgm:presLayoutVars>
      </dgm:prSet>
      <dgm:spPr/>
    </dgm:pt>
    <dgm:pt modelId="{6A65FF7A-19DB-429A-83C7-42D1CCCA1CAA}" type="pres">
      <dgm:prSet presAssocID="{E04D7E9D-3C9D-439C-8A60-E9CD6B13C642}" presName="rootComposite" presStyleCnt="0"/>
      <dgm:spPr/>
    </dgm:pt>
    <dgm:pt modelId="{3693B2A1-9B30-4669-A090-3B7141BCF6BC}" type="pres">
      <dgm:prSet presAssocID="{E04D7E9D-3C9D-439C-8A60-E9CD6B13C642}" presName="rootText" presStyleLbl="node2" presStyleIdx="0" presStyleCnt="3">
        <dgm:presLayoutVars>
          <dgm:chPref val="3"/>
        </dgm:presLayoutVars>
      </dgm:prSet>
      <dgm:spPr/>
    </dgm:pt>
    <dgm:pt modelId="{36B8F479-9402-4350-9B11-2EDC4A294183}" type="pres">
      <dgm:prSet presAssocID="{E04D7E9D-3C9D-439C-8A60-E9CD6B13C642}" presName="rootConnector" presStyleLbl="node2" presStyleIdx="0" presStyleCnt="3"/>
      <dgm:spPr/>
    </dgm:pt>
    <dgm:pt modelId="{6804D30F-4FFD-4FF3-8654-2169EDF4CBA4}" type="pres">
      <dgm:prSet presAssocID="{E04D7E9D-3C9D-439C-8A60-E9CD6B13C642}" presName="hierChild4" presStyleCnt="0"/>
      <dgm:spPr/>
    </dgm:pt>
    <dgm:pt modelId="{21BCDF71-A2FE-43F3-A99D-12F5C0DEFE95}" type="pres">
      <dgm:prSet presAssocID="{E04D7E9D-3C9D-439C-8A60-E9CD6B13C642}" presName="hierChild5" presStyleCnt="0"/>
      <dgm:spPr/>
    </dgm:pt>
    <dgm:pt modelId="{00F91899-12B5-4608-B78C-E6765CDFF410}" type="pres">
      <dgm:prSet presAssocID="{413C7646-AF11-4D1B-B706-FEDBF1F1FD19}" presName="Name37" presStyleLbl="parChTrans1D2" presStyleIdx="1" presStyleCnt="3"/>
      <dgm:spPr/>
    </dgm:pt>
    <dgm:pt modelId="{52354142-BA49-44AB-B607-E8CD27679BC3}" type="pres">
      <dgm:prSet presAssocID="{994B2D9C-E4EA-4826-BED2-8080E49DD721}" presName="hierRoot2" presStyleCnt="0">
        <dgm:presLayoutVars>
          <dgm:hierBranch val="init"/>
        </dgm:presLayoutVars>
      </dgm:prSet>
      <dgm:spPr/>
    </dgm:pt>
    <dgm:pt modelId="{4E8B6B88-44CF-4B27-978E-5D82A8E20F64}" type="pres">
      <dgm:prSet presAssocID="{994B2D9C-E4EA-4826-BED2-8080E49DD721}" presName="rootComposite" presStyleCnt="0"/>
      <dgm:spPr/>
    </dgm:pt>
    <dgm:pt modelId="{62E59A91-301D-480A-BD32-C818355E30AD}" type="pres">
      <dgm:prSet presAssocID="{994B2D9C-E4EA-4826-BED2-8080E49DD721}" presName="rootText" presStyleLbl="node2" presStyleIdx="1" presStyleCnt="3">
        <dgm:presLayoutVars>
          <dgm:chPref val="3"/>
        </dgm:presLayoutVars>
      </dgm:prSet>
      <dgm:spPr/>
    </dgm:pt>
    <dgm:pt modelId="{073BEC09-3FE2-4B82-9237-B7E559B87F81}" type="pres">
      <dgm:prSet presAssocID="{994B2D9C-E4EA-4826-BED2-8080E49DD721}" presName="rootConnector" presStyleLbl="node2" presStyleIdx="1" presStyleCnt="3"/>
      <dgm:spPr/>
    </dgm:pt>
    <dgm:pt modelId="{F5040B03-8181-47B5-BCC4-0EC8891D9D4C}" type="pres">
      <dgm:prSet presAssocID="{994B2D9C-E4EA-4826-BED2-8080E49DD721}" presName="hierChild4" presStyleCnt="0"/>
      <dgm:spPr/>
    </dgm:pt>
    <dgm:pt modelId="{DE51CBDA-2085-4D1F-A544-D5E027F79A76}" type="pres">
      <dgm:prSet presAssocID="{994B2D9C-E4EA-4826-BED2-8080E49DD721}" presName="hierChild5" presStyleCnt="0"/>
      <dgm:spPr/>
    </dgm:pt>
    <dgm:pt modelId="{15911FAA-6EEA-4B02-B4F5-6F0C8B17D959}" type="pres">
      <dgm:prSet presAssocID="{61C29F79-EFD6-4C04-9409-4908FC32B62F}" presName="Name37" presStyleLbl="parChTrans1D2" presStyleIdx="2" presStyleCnt="3"/>
      <dgm:spPr/>
    </dgm:pt>
    <dgm:pt modelId="{E2C85506-A87E-48E7-B212-7C17113AE66B}" type="pres">
      <dgm:prSet presAssocID="{21787417-3492-47FC-AFB0-15EE5D14AD50}" presName="hierRoot2" presStyleCnt="0">
        <dgm:presLayoutVars>
          <dgm:hierBranch val="init"/>
        </dgm:presLayoutVars>
      </dgm:prSet>
      <dgm:spPr/>
    </dgm:pt>
    <dgm:pt modelId="{AED89846-BFEF-4D70-88FB-9B18BAD882BF}" type="pres">
      <dgm:prSet presAssocID="{21787417-3492-47FC-AFB0-15EE5D14AD50}" presName="rootComposite" presStyleCnt="0"/>
      <dgm:spPr/>
    </dgm:pt>
    <dgm:pt modelId="{21948219-1A44-4A99-8A08-71CF7194CA7F}" type="pres">
      <dgm:prSet presAssocID="{21787417-3492-47FC-AFB0-15EE5D14AD50}" presName="rootText" presStyleLbl="node2" presStyleIdx="2" presStyleCnt="3">
        <dgm:presLayoutVars>
          <dgm:chPref val="3"/>
        </dgm:presLayoutVars>
      </dgm:prSet>
      <dgm:spPr/>
    </dgm:pt>
    <dgm:pt modelId="{2F6C0042-27A7-4DF5-9E06-FB7B284F3377}" type="pres">
      <dgm:prSet presAssocID="{21787417-3492-47FC-AFB0-15EE5D14AD50}" presName="rootConnector" presStyleLbl="node2" presStyleIdx="2" presStyleCnt="3"/>
      <dgm:spPr/>
    </dgm:pt>
    <dgm:pt modelId="{4F8F9BE9-426B-4C36-9E3F-D37AEEBA1551}" type="pres">
      <dgm:prSet presAssocID="{21787417-3492-47FC-AFB0-15EE5D14AD50}" presName="hierChild4" presStyleCnt="0"/>
      <dgm:spPr/>
    </dgm:pt>
    <dgm:pt modelId="{9F29913C-696B-4639-A616-386056D444C3}" type="pres">
      <dgm:prSet presAssocID="{21787417-3492-47FC-AFB0-15EE5D14AD50}" presName="hierChild5" presStyleCnt="0"/>
      <dgm:spPr/>
    </dgm:pt>
    <dgm:pt modelId="{C32732C8-0C44-494A-9AB7-96F801BA6CFD}" type="pres">
      <dgm:prSet presAssocID="{2C0B1A79-CC72-42A4-927D-5C9513D80338}" presName="hierChild3" presStyleCnt="0"/>
      <dgm:spPr/>
    </dgm:pt>
  </dgm:ptLst>
  <dgm:cxnLst>
    <dgm:cxn modelId="{DE976A0F-AF52-4FD0-90EC-D0E77A097B9C}" type="presOf" srcId="{E04D7E9D-3C9D-439C-8A60-E9CD6B13C642}" destId="{36B8F479-9402-4350-9B11-2EDC4A294183}" srcOrd="1" destOrd="0" presId="urn:microsoft.com/office/officeart/2005/8/layout/orgChart1"/>
    <dgm:cxn modelId="{4E880711-46C8-4108-9389-FCADFB7DE765}" type="presOf" srcId="{61C29F79-EFD6-4C04-9409-4908FC32B62F}" destId="{15911FAA-6EEA-4B02-B4F5-6F0C8B17D959}" srcOrd="0" destOrd="0" presId="urn:microsoft.com/office/officeart/2005/8/layout/orgChart1"/>
    <dgm:cxn modelId="{E0463D1B-A4B1-4991-80A4-2ADF01C4F442}" type="presOf" srcId="{994B2D9C-E4EA-4826-BED2-8080E49DD721}" destId="{62E59A91-301D-480A-BD32-C818355E30AD}" srcOrd="0" destOrd="0" presId="urn:microsoft.com/office/officeart/2005/8/layout/orgChart1"/>
    <dgm:cxn modelId="{9054A61D-7329-4B0D-B34C-CB49AACB3E8C}" type="presOf" srcId="{413C7646-AF11-4D1B-B706-FEDBF1F1FD19}" destId="{00F91899-12B5-4608-B78C-E6765CDFF410}" srcOrd="0" destOrd="0" presId="urn:microsoft.com/office/officeart/2005/8/layout/orgChart1"/>
    <dgm:cxn modelId="{0ED7B81E-0C2D-4DA3-8127-1EF2AA4305A0}" type="presOf" srcId="{96AF22ED-0A89-4D1F-8DBF-57A2270576B6}" destId="{0AE8E5E9-92DE-4878-AEDB-466AFEA54EAB}" srcOrd="0" destOrd="0" presId="urn:microsoft.com/office/officeart/2005/8/layout/orgChart1"/>
    <dgm:cxn modelId="{EABEE026-7D19-4458-B0B8-56E054CC7736}" type="presOf" srcId="{21787417-3492-47FC-AFB0-15EE5D14AD50}" destId="{21948219-1A44-4A99-8A08-71CF7194CA7F}" srcOrd="0" destOrd="0" presId="urn:microsoft.com/office/officeart/2005/8/layout/orgChart1"/>
    <dgm:cxn modelId="{4C58432B-CFE3-4E89-9403-7963B3ED859A}" type="presOf" srcId="{994B2D9C-E4EA-4826-BED2-8080E49DD721}" destId="{073BEC09-3FE2-4B82-9237-B7E559B87F81}" srcOrd="1" destOrd="0" presId="urn:microsoft.com/office/officeart/2005/8/layout/orgChart1"/>
    <dgm:cxn modelId="{FBBBA130-92D1-4D3C-BA51-C3DDD751F487}" srcId="{2C0B1A79-CC72-42A4-927D-5C9513D80338}" destId="{21787417-3492-47FC-AFB0-15EE5D14AD50}" srcOrd="2" destOrd="0" parTransId="{61C29F79-EFD6-4C04-9409-4908FC32B62F}" sibTransId="{39655E5F-0BDA-4581-91A3-C7CC0425DEA3}"/>
    <dgm:cxn modelId="{0952B63E-BCC2-4F8B-AE52-20FCA5D1AB88}" type="presOf" srcId="{4C26082B-E834-4713-B848-97EDF4C963B4}" destId="{51254991-7209-4D67-8BF3-7E9AE671B7B9}" srcOrd="0" destOrd="0" presId="urn:microsoft.com/office/officeart/2005/8/layout/orgChart1"/>
    <dgm:cxn modelId="{D6DB187C-1ED1-460E-B789-4CD18087C4C1}" srcId="{2C0B1A79-CC72-42A4-927D-5C9513D80338}" destId="{994B2D9C-E4EA-4826-BED2-8080E49DD721}" srcOrd="1" destOrd="0" parTransId="{413C7646-AF11-4D1B-B706-FEDBF1F1FD19}" sibTransId="{9EC0BDE3-6CC9-4BF2-85EC-EDEB0ACF49F3}"/>
    <dgm:cxn modelId="{D0338B7D-BC36-44B0-9B2A-B15EA51F0C2D}" srcId="{96AF22ED-0A89-4D1F-8DBF-57A2270576B6}" destId="{2C0B1A79-CC72-42A4-927D-5C9513D80338}" srcOrd="0" destOrd="0" parTransId="{7EEFDCAD-2C5D-4955-9F16-8B50A862E057}" sibTransId="{BCE0AB7B-297F-4589-BF62-82A588BF4004}"/>
    <dgm:cxn modelId="{88DE3591-C6BB-482C-A0BD-B6073846D8D7}" srcId="{2C0B1A79-CC72-42A4-927D-5C9513D80338}" destId="{E04D7E9D-3C9D-439C-8A60-E9CD6B13C642}" srcOrd="0" destOrd="0" parTransId="{4C26082B-E834-4713-B848-97EDF4C963B4}" sibTransId="{1BD56CF4-983F-4AD0-9E8B-FC01A437CA9F}"/>
    <dgm:cxn modelId="{FE483592-535E-4E3C-8F19-2017934CB86B}" type="presOf" srcId="{21787417-3492-47FC-AFB0-15EE5D14AD50}" destId="{2F6C0042-27A7-4DF5-9E06-FB7B284F3377}" srcOrd="1" destOrd="0" presId="urn:microsoft.com/office/officeart/2005/8/layout/orgChart1"/>
    <dgm:cxn modelId="{20EECDD5-7E02-4E6F-897E-30163C657C54}" type="presOf" srcId="{E04D7E9D-3C9D-439C-8A60-E9CD6B13C642}" destId="{3693B2A1-9B30-4669-A090-3B7141BCF6BC}" srcOrd="0" destOrd="0" presId="urn:microsoft.com/office/officeart/2005/8/layout/orgChart1"/>
    <dgm:cxn modelId="{89B7BBD9-6345-4E22-AA4D-512890B88929}" type="presOf" srcId="{2C0B1A79-CC72-42A4-927D-5C9513D80338}" destId="{4E79AFD9-EA99-4CA2-8015-B89556D75286}" srcOrd="0" destOrd="0" presId="urn:microsoft.com/office/officeart/2005/8/layout/orgChart1"/>
    <dgm:cxn modelId="{13E976EC-F72E-43F6-A5F7-5A6CD1A2AE11}" type="presOf" srcId="{2C0B1A79-CC72-42A4-927D-5C9513D80338}" destId="{74AE7152-AEC3-464A-9C9B-AED04FE38B21}" srcOrd="1" destOrd="0" presId="urn:microsoft.com/office/officeart/2005/8/layout/orgChart1"/>
    <dgm:cxn modelId="{B4AB86D3-65D7-43E7-B61A-77DAF78AFC7F}" type="presParOf" srcId="{0AE8E5E9-92DE-4878-AEDB-466AFEA54EAB}" destId="{E47BF391-A185-4523-98AB-7DD3850E1754}" srcOrd="0" destOrd="0" presId="urn:microsoft.com/office/officeart/2005/8/layout/orgChart1"/>
    <dgm:cxn modelId="{9918929A-1BCF-4F60-9E7A-BEDDD965D683}" type="presParOf" srcId="{E47BF391-A185-4523-98AB-7DD3850E1754}" destId="{F7BED4D8-1470-48FB-9883-E6B81758AB4E}" srcOrd="0" destOrd="0" presId="urn:microsoft.com/office/officeart/2005/8/layout/orgChart1"/>
    <dgm:cxn modelId="{72ADD192-65D6-42AD-B90C-E88ACD3F6F1C}" type="presParOf" srcId="{F7BED4D8-1470-48FB-9883-E6B81758AB4E}" destId="{4E79AFD9-EA99-4CA2-8015-B89556D75286}" srcOrd="0" destOrd="0" presId="urn:microsoft.com/office/officeart/2005/8/layout/orgChart1"/>
    <dgm:cxn modelId="{44B00BC9-B978-448A-9658-D4724BD4F12F}" type="presParOf" srcId="{F7BED4D8-1470-48FB-9883-E6B81758AB4E}" destId="{74AE7152-AEC3-464A-9C9B-AED04FE38B21}" srcOrd="1" destOrd="0" presId="urn:microsoft.com/office/officeart/2005/8/layout/orgChart1"/>
    <dgm:cxn modelId="{17B84845-90A7-4432-B551-7525FA9F1CC9}" type="presParOf" srcId="{E47BF391-A185-4523-98AB-7DD3850E1754}" destId="{53EFB2B0-25E7-4F82-9410-BB452C07C455}" srcOrd="1" destOrd="0" presId="urn:microsoft.com/office/officeart/2005/8/layout/orgChart1"/>
    <dgm:cxn modelId="{67E5153D-7603-4431-8A23-81192033839E}" type="presParOf" srcId="{53EFB2B0-25E7-4F82-9410-BB452C07C455}" destId="{51254991-7209-4D67-8BF3-7E9AE671B7B9}" srcOrd="0" destOrd="0" presId="urn:microsoft.com/office/officeart/2005/8/layout/orgChart1"/>
    <dgm:cxn modelId="{3438532B-6D06-4A7C-83E8-3451BF366297}" type="presParOf" srcId="{53EFB2B0-25E7-4F82-9410-BB452C07C455}" destId="{459AD1B6-83C9-4DC2-92E5-6A9412476642}" srcOrd="1" destOrd="0" presId="urn:microsoft.com/office/officeart/2005/8/layout/orgChart1"/>
    <dgm:cxn modelId="{A0CCDDB4-0FFB-473B-B1B0-E1257EF6AEB1}" type="presParOf" srcId="{459AD1B6-83C9-4DC2-92E5-6A9412476642}" destId="{6A65FF7A-19DB-429A-83C7-42D1CCCA1CAA}" srcOrd="0" destOrd="0" presId="urn:microsoft.com/office/officeart/2005/8/layout/orgChart1"/>
    <dgm:cxn modelId="{733D1025-AA66-4D65-B73C-D8DC0021D0D0}" type="presParOf" srcId="{6A65FF7A-19DB-429A-83C7-42D1CCCA1CAA}" destId="{3693B2A1-9B30-4669-A090-3B7141BCF6BC}" srcOrd="0" destOrd="0" presId="urn:microsoft.com/office/officeart/2005/8/layout/orgChart1"/>
    <dgm:cxn modelId="{342A6E60-93C7-44BE-9ED1-688F59E9E447}" type="presParOf" srcId="{6A65FF7A-19DB-429A-83C7-42D1CCCA1CAA}" destId="{36B8F479-9402-4350-9B11-2EDC4A294183}" srcOrd="1" destOrd="0" presId="urn:microsoft.com/office/officeart/2005/8/layout/orgChart1"/>
    <dgm:cxn modelId="{35EBE73F-C869-4B30-993A-DBEBAAFB6C6E}" type="presParOf" srcId="{459AD1B6-83C9-4DC2-92E5-6A9412476642}" destId="{6804D30F-4FFD-4FF3-8654-2169EDF4CBA4}" srcOrd="1" destOrd="0" presId="urn:microsoft.com/office/officeart/2005/8/layout/orgChart1"/>
    <dgm:cxn modelId="{22BF9B5D-40A0-468B-8F8C-F5AA2C7DB3C9}" type="presParOf" srcId="{459AD1B6-83C9-4DC2-92E5-6A9412476642}" destId="{21BCDF71-A2FE-43F3-A99D-12F5C0DEFE95}" srcOrd="2" destOrd="0" presId="urn:microsoft.com/office/officeart/2005/8/layout/orgChart1"/>
    <dgm:cxn modelId="{DF1C62CA-E34A-4100-A348-3E90E87D4343}" type="presParOf" srcId="{53EFB2B0-25E7-4F82-9410-BB452C07C455}" destId="{00F91899-12B5-4608-B78C-E6765CDFF410}" srcOrd="2" destOrd="0" presId="urn:microsoft.com/office/officeart/2005/8/layout/orgChart1"/>
    <dgm:cxn modelId="{E02EFB3B-606D-4559-88F5-9D9E876913A1}" type="presParOf" srcId="{53EFB2B0-25E7-4F82-9410-BB452C07C455}" destId="{52354142-BA49-44AB-B607-E8CD27679BC3}" srcOrd="3" destOrd="0" presId="urn:microsoft.com/office/officeart/2005/8/layout/orgChart1"/>
    <dgm:cxn modelId="{13481258-CADB-4DCE-AB3A-563FE3AF138F}" type="presParOf" srcId="{52354142-BA49-44AB-B607-E8CD27679BC3}" destId="{4E8B6B88-44CF-4B27-978E-5D82A8E20F64}" srcOrd="0" destOrd="0" presId="urn:microsoft.com/office/officeart/2005/8/layout/orgChart1"/>
    <dgm:cxn modelId="{45409973-C5B6-4BB5-84C3-CC8D060BAC9D}" type="presParOf" srcId="{4E8B6B88-44CF-4B27-978E-5D82A8E20F64}" destId="{62E59A91-301D-480A-BD32-C818355E30AD}" srcOrd="0" destOrd="0" presId="urn:microsoft.com/office/officeart/2005/8/layout/orgChart1"/>
    <dgm:cxn modelId="{1DE49713-539F-4142-9F15-962EC7B54E0F}" type="presParOf" srcId="{4E8B6B88-44CF-4B27-978E-5D82A8E20F64}" destId="{073BEC09-3FE2-4B82-9237-B7E559B87F81}" srcOrd="1" destOrd="0" presId="urn:microsoft.com/office/officeart/2005/8/layout/orgChart1"/>
    <dgm:cxn modelId="{9B8D2947-C7CF-481A-9BF3-0BA12CA9398D}" type="presParOf" srcId="{52354142-BA49-44AB-B607-E8CD27679BC3}" destId="{F5040B03-8181-47B5-BCC4-0EC8891D9D4C}" srcOrd="1" destOrd="0" presId="urn:microsoft.com/office/officeart/2005/8/layout/orgChart1"/>
    <dgm:cxn modelId="{CFBC9E91-9121-4891-AA4B-D44A435FA032}" type="presParOf" srcId="{52354142-BA49-44AB-B607-E8CD27679BC3}" destId="{DE51CBDA-2085-4D1F-A544-D5E027F79A76}" srcOrd="2" destOrd="0" presId="urn:microsoft.com/office/officeart/2005/8/layout/orgChart1"/>
    <dgm:cxn modelId="{1BE9C022-AFD6-49AB-8220-8C583E5C3968}" type="presParOf" srcId="{53EFB2B0-25E7-4F82-9410-BB452C07C455}" destId="{15911FAA-6EEA-4B02-B4F5-6F0C8B17D959}" srcOrd="4" destOrd="0" presId="urn:microsoft.com/office/officeart/2005/8/layout/orgChart1"/>
    <dgm:cxn modelId="{CA9FA4EB-AB7B-45F9-B9F2-ABAC88D36917}" type="presParOf" srcId="{53EFB2B0-25E7-4F82-9410-BB452C07C455}" destId="{E2C85506-A87E-48E7-B212-7C17113AE66B}" srcOrd="5" destOrd="0" presId="urn:microsoft.com/office/officeart/2005/8/layout/orgChart1"/>
    <dgm:cxn modelId="{AA6DD5D9-8858-4EBE-ADB3-8BE3CB3A3B93}" type="presParOf" srcId="{E2C85506-A87E-48E7-B212-7C17113AE66B}" destId="{AED89846-BFEF-4D70-88FB-9B18BAD882BF}" srcOrd="0" destOrd="0" presId="urn:microsoft.com/office/officeart/2005/8/layout/orgChart1"/>
    <dgm:cxn modelId="{EFE30535-9BA0-4A02-B9EF-241D387C30AB}" type="presParOf" srcId="{AED89846-BFEF-4D70-88FB-9B18BAD882BF}" destId="{21948219-1A44-4A99-8A08-71CF7194CA7F}" srcOrd="0" destOrd="0" presId="urn:microsoft.com/office/officeart/2005/8/layout/orgChart1"/>
    <dgm:cxn modelId="{F97B8640-BFDB-4B13-8B5D-800DF0D557BE}" type="presParOf" srcId="{AED89846-BFEF-4D70-88FB-9B18BAD882BF}" destId="{2F6C0042-27A7-4DF5-9E06-FB7B284F3377}" srcOrd="1" destOrd="0" presId="urn:microsoft.com/office/officeart/2005/8/layout/orgChart1"/>
    <dgm:cxn modelId="{86E2304E-C0FF-46EE-8494-4DFCB73C4D42}" type="presParOf" srcId="{E2C85506-A87E-48E7-B212-7C17113AE66B}" destId="{4F8F9BE9-426B-4C36-9E3F-D37AEEBA1551}" srcOrd="1" destOrd="0" presId="urn:microsoft.com/office/officeart/2005/8/layout/orgChart1"/>
    <dgm:cxn modelId="{9C16AC9A-FEF2-41AC-A74B-EFE378FE94A7}" type="presParOf" srcId="{E2C85506-A87E-48E7-B212-7C17113AE66B}" destId="{9F29913C-696B-4639-A616-386056D444C3}" srcOrd="2" destOrd="0" presId="urn:microsoft.com/office/officeart/2005/8/layout/orgChart1"/>
    <dgm:cxn modelId="{EC9BC7EC-3E5D-45E1-A6C9-61ABE4E4016A}" type="presParOf" srcId="{E47BF391-A185-4523-98AB-7DD3850E1754}" destId="{C32732C8-0C44-494A-9AB7-96F801BA6CF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911FAA-6EEA-4B02-B4F5-6F0C8B17D959}">
      <dsp:nvSpPr>
        <dsp:cNvPr id="0" name=""/>
        <dsp:cNvSpPr/>
      </dsp:nvSpPr>
      <dsp:spPr>
        <a:xfrm>
          <a:off x="4064000" y="2459823"/>
          <a:ext cx="2875309" cy="499020"/>
        </a:xfrm>
        <a:custGeom>
          <a:avLst/>
          <a:gdLst/>
          <a:ahLst/>
          <a:cxnLst/>
          <a:rect l="0" t="0" r="0" b="0"/>
          <a:pathLst>
            <a:path>
              <a:moveTo>
                <a:pt x="0" y="0"/>
              </a:moveTo>
              <a:lnTo>
                <a:pt x="0" y="249510"/>
              </a:lnTo>
              <a:lnTo>
                <a:pt x="2875309" y="249510"/>
              </a:lnTo>
              <a:lnTo>
                <a:pt x="2875309" y="4990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91899-12B5-4608-B78C-E6765CDFF410}">
      <dsp:nvSpPr>
        <dsp:cNvPr id="0" name=""/>
        <dsp:cNvSpPr/>
      </dsp:nvSpPr>
      <dsp:spPr>
        <a:xfrm>
          <a:off x="4018280" y="2459823"/>
          <a:ext cx="91440" cy="499020"/>
        </a:xfrm>
        <a:custGeom>
          <a:avLst/>
          <a:gdLst/>
          <a:ahLst/>
          <a:cxnLst/>
          <a:rect l="0" t="0" r="0" b="0"/>
          <a:pathLst>
            <a:path>
              <a:moveTo>
                <a:pt x="45720" y="0"/>
              </a:moveTo>
              <a:lnTo>
                <a:pt x="45720" y="4990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254991-7209-4D67-8BF3-7E9AE671B7B9}">
      <dsp:nvSpPr>
        <dsp:cNvPr id="0" name=""/>
        <dsp:cNvSpPr/>
      </dsp:nvSpPr>
      <dsp:spPr>
        <a:xfrm>
          <a:off x="1188690" y="2459823"/>
          <a:ext cx="2875309" cy="499020"/>
        </a:xfrm>
        <a:custGeom>
          <a:avLst/>
          <a:gdLst/>
          <a:ahLst/>
          <a:cxnLst/>
          <a:rect l="0" t="0" r="0" b="0"/>
          <a:pathLst>
            <a:path>
              <a:moveTo>
                <a:pt x="2875309" y="0"/>
              </a:moveTo>
              <a:lnTo>
                <a:pt x="2875309" y="249510"/>
              </a:lnTo>
              <a:lnTo>
                <a:pt x="0" y="249510"/>
              </a:lnTo>
              <a:lnTo>
                <a:pt x="0" y="49902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79AFD9-EA99-4CA2-8015-B89556D75286}">
      <dsp:nvSpPr>
        <dsp:cNvPr id="0" name=""/>
        <dsp:cNvSpPr/>
      </dsp:nvSpPr>
      <dsp:spPr>
        <a:xfrm>
          <a:off x="2875855" y="1271678"/>
          <a:ext cx="2376289" cy="118814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Counseling and Wellness Services</a:t>
          </a:r>
        </a:p>
      </dsp:txBody>
      <dsp:txXfrm>
        <a:off x="2875855" y="1271678"/>
        <a:ext cx="2376289" cy="1188144"/>
      </dsp:txXfrm>
    </dsp:sp>
    <dsp:sp modelId="{3693B2A1-9B30-4669-A090-3B7141BCF6BC}">
      <dsp:nvSpPr>
        <dsp:cNvPr id="0" name=""/>
        <dsp:cNvSpPr/>
      </dsp:nvSpPr>
      <dsp:spPr>
        <a:xfrm>
          <a:off x="545" y="2958843"/>
          <a:ext cx="2376289" cy="118814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Clinical Services</a:t>
          </a:r>
        </a:p>
      </dsp:txBody>
      <dsp:txXfrm>
        <a:off x="545" y="2958843"/>
        <a:ext cx="2376289" cy="1188144"/>
      </dsp:txXfrm>
    </dsp:sp>
    <dsp:sp modelId="{62E59A91-301D-480A-BD32-C818355E30AD}">
      <dsp:nvSpPr>
        <dsp:cNvPr id="0" name=""/>
        <dsp:cNvSpPr/>
      </dsp:nvSpPr>
      <dsp:spPr>
        <a:xfrm>
          <a:off x="2875855" y="2958843"/>
          <a:ext cx="2376289" cy="118814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Student Advocacy and Wellness</a:t>
          </a:r>
        </a:p>
      </dsp:txBody>
      <dsp:txXfrm>
        <a:off x="2875855" y="2958843"/>
        <a:ext cx="2376289" cy="1188144"/>
      </dsp:txXfrm>
    </dsp:sp>
    <dsp:sp modelId="{21948219-1A44-4A99-8A08-71CF7194CA7F}">
      <dsp:nvSpPr>
        <dsp:cNvPr id="0" name=""/>
        <dsp:cNvSpPr/>
      </dsp:nvSpPr>
      <dsp:spPr>
        <a:xfrm>
          <a:off x="5751165" y="2958843"/>
          <a:ext cx="2376289" cy="118814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Student Health Insurance</a:t>
          </a:r>
        </a:p>
      </dsp:txBody>
      <dsp:txXfrm>
        <a:off x="5751165" y="2958843"/>
        <a:ext cx="2376289" cy="118814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1"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2"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3"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4"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5"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6"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7"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7"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9"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1"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2"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4" name="Group 23">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5"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6"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7"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8"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9"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0"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1"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2"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3"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4"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5"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6"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8" name="Rectangle 37">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0"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42" name="Rectangle 41">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CCF6E1-D899-4616-811B-18BC9E2287FA}"/>
              </a:ext>
            </a:extLst>
          </p:cNvPr>
          <p:cNvSpPr>
            <a:spLocks noGrp="1"/>
          </p:cNvSpPr>
          <p:nvPr>
            <p:ph type="ctrTitle"/>
          </p:nvPr>
        </p:nvSpPr>
        <p:spPr>
          <a:xfrm>
            <a:off x="622201" y="1482350"/>
            <a:ext cx="4771861" cy="1510126"/>
          </a:xfrm>
        </p:spPr>
        <p:txBody>
          <a:bodyPr vert="horz" lIns="91440" tIns="45720" rIns="91440" bIns="45720" rtlCol="0" anchor="t">
            <a:noAutofit/>
          </a:bodyPr>
          <a:lstStyle/>
          <a:p>
            <a:r>
              <a:rPr lang="en-US" sz="4200" dirty="0"/>
              <a:t>Counseling &amp; Wellness Services</a:t>
            </a:r>
          </a:p>
        </p:txBody>
      </p:sp>
      <p:sp>
        <p:nvSpPr>
          <p:cNvPr id="44" name="Rectangle 43">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59619BB2-BE67-480F-B4D2-9965CCFB7430}"/>
              </a:ext>
            </a:extLst>
          </p:cNvPr>
          <p:cNvSpPr>
            <a:spLocks noGrp="1"/>
          </p:cNvSpPr>
          <p:nvPr>
            <p:ph type="subTitle" idx="1"/>
          </p:nvPr>
        </p:nvSpPr>
        <p:spPr>
          <a:xfrm>
            <a:off x="622202" y="3095940"/>
            <a:ext cx="4771861" cy="2178125"/>
          </a:xfrm>
        </p:spPr>
        <p:txBody>
          <a:bodyPr vert="horz" lIns="91440" tIns="45720" rIns="91440" bIns="45720" rtlCol="0">
            <a:normAutofit/>
          </a:bodyPr>
          <a:lstStyle/>
          <a:p>
            <a:r>
              <a:rPr lang="en-US" dirty="0">
                <a:solidFill>
                  <a:schemeClr val="tx1">
                    <a:lumMod val="75000"/>
                    <a:lumOff val="25000"/>
                  </a:schemeClr>
                </a:solidFill>
              </a:rPr>
              <a:t>Robert Rando</a:t>
            </a:r>
          </a:p>
          <a:p>
            <a:r>
              <a:rPr lang="en-US" dirty="0">
                <a:solidFill>
                  <a:schemeClr val="tx1">
                    <a:lumMod val="75000"/>
                    <a:lumOff val="25000"/>
                  </a:schemeClr>
                </a:solidFill>
              </a:rPr>
              <a:t>Director</a:t>
            </a:r>
          </a:p>
          <a:p>
            <a:r>
              <a:rPr lang="en-US" dirty="0">
                <a:solidFill>
                  <a:schemeClr val="tx1">
                    <a:lumMod val="75000"/>
                    <a:lumOff val="25000"/>
                  </a:schemeClr>
                </a:solidFill>
              </a:rPr>
              <a:t>Assistant Vice Provost, Student Affairs</a:t>
            </a:r>
          </a:p>
          <a:p>
            <a:r>
              <a:rPr lang="en-US" dirty="0">
                <a:solidFill>
                  <a:schemeClr val="tx1">
                    <a:lumMod val="75000"/>
                    <a:lumOff val="25000"/>
                  </a:schemeClr>
                </a:solidFill>
              </a:rPr>
              <a:t>Professor, School of Professional Psychology</a:t>
            </a:r>
          </a:p>
        </p:txBody>
      </p:sp>
      <p:pic>
        <p:nvPicPr>
          <p:cNvPr id="5" name="Picture 4">
            <a:extLst>
              <a:ext uri="{FF2B5EF4-FFF2-40B4-BE49-F238E27FC236}">
                <a16:creationId xmlns:a16="http://schemas.microsoft.com/office/drawing/2014/main" id="{A10D380F-E6A5-42D7-AEC2-C7D808288F18}"/>
              </a:ext>
            </a:extLst>
          </p:cNvPr>
          <p:cNvPicPr>
            <a:picLocks noChangeAspect="1"/>
          </p:cNvPicPr>
          <p:nvPr/>
        </p:nvPicPr>
        <p:blipFill>
          <a:blip r:embed="rId2"/>
          <a:stretch>
            <a:fillRect/>
          </a:stretch>
        </p:blipFill>
        <p:spPr>
          <a:xfrm>
            <a:off x="5520592" y="640080"/>
            <a:ext cx="5151479" cy="5252773"/>
          </a:xfrm>
          <a:prstGeom prst="rect">
            <a:avLst/>
          </a:prstGeom>
        </p:spPr>
      </p:pic>
      <p:sp>
        <p:nvSpPr>
          <p:cNvPr id="4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4CD9C6DA-67CF-4596-B04D-2B8E451EFE53}"/>
              </a:ext>
            </a:extLst>
          </p:cNvPr>
          <p:cNvCxnSpPr>
            <a:cxnSpLocks/>
          </p:cNvCxnSpPr>
          <p:nvPr/>
        </p:nvCxnSpPr>
        <p:spPr>
          <a:xfrm>
            <a:off x="762009" y="2935609"/>
            <a:ext cx="4299204" cy="30521"/>
          </a:xfrm>
          <a:prstGeom prst="line">
            <a:avLst/>
          </a:prstGeom>
          <a:ln w="22225" cmpd="sng"/>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524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D7669-9384-41B7-8103-C8E0969A6EBF}"/>
              </a:ext>
            </a:extLst>
          </p:cNvPr>
          <p:cNvSpPr>
            <a:spLocks noGrp="1"/>
          </p:cNvSpPr>
          <p:nvPr>
            <p:ph type="title"/>
          </p:nvPr>
        </p:nvSpPr>
        <p:spPr/>
        <p:txBody>
          <a:bodyPr/>
          <a:lstStyle/>
          <a:p>
            <a:r>
              <a:rPr lang="en-US" dirty="0"/>
              <a:t>Mission</a:t>
            </a:r>
          </a:p>
        </p:txBody>
      </p:sp>
      <p:sp>
        <p:nvSpPr>
          <p:cNvPr id="3" name="Content Placeholder 2">
            <a:extLst>
              <a:ext uri="{FF2B5EF4-FFF2-40B4-BE49-F238E27FC236}">
                <a16:creationId xmlns:a16="http://schemas.microsoft.com/office/drawing/2014/main" id="{7A498415-44C1-427F-B293-E4F3D0D37168}"/>
              </a:ext>
            </a:extLst>
          </p:cNvPr>
          <p:cNvSpPr>
            <a:spLocks noGrp="1"/>
          </p:cNvSpPr>
          <p:nvPr>
            <p:ph idx="1"/>
          </p:nvPr>
        </p:nvSpPr>
        <p:spPr>
          <a:xfrm>
            <a:off x="2589211" y="1905000"/>
            <a:ext cx="9136623" cy="2195660"/>
          </a:xfrm>
        </p:spPr>
        <p:txBody>
          <a:bodyPr>
            <a:noAutofit/>
          </a:bodyPr>
          <a:lstStyle/>
          <a:p>
            <a:pPr marL="0" indent="0">
              <a:buNone/>
            </a:pPr>
            <a:r>
              <a:rPr lang="en-US" sz="2800" b="1" i="1" dirty="0"/>
              <a:t>To promote optimal student wellness and mental health and the pursuit of social justice through the provision of quality education, consultation, and clinical service and training as an active presence in the Wright State University community with an appreciation for multiculturalism and diversity.</a:t>
            </a:r>
            <a:endParaRPr lang="en-US" sz="2800" dirty="0"/>
          </a:p>
        </p:txBody>
      </p:sp>
      <p:sp>
        <p:nvSpPr>
          <p:cNvPr id="4" name="TextBox 3">
            <a:extLst>
              <a:ext uri="{FF2B5EF4-FFF2-40B4-BE49-F238E27FC236}">
                <a16:creationId xmlns:a16="http://schemas.microsoft.com/office/drawing/2014/main" id="{FE3B9106-3AC5-4C5E-A40D-E63270117EAD}"/>
              </a:ext>
            </a:extLst>
          </p:cNvPr>
          <p:cNvSpPr txBox="1"/>
          <p:nvPr/>
        </p:nvSpPr>
        <p:spPr>
          <a:xfrm>
            <a:off x="2589211" y="5053743"/>
            <a:ext cx="8887369" cy="830997"/>
          </a:xfrm>
          <a:prstGeom prst="rect">
            <a:avLst/>
          </a:prstGeom>
          <a:noFill/>
        </p:spPr>
        <p:txBody>
          <a:bodyPr wrap="none" rtlCol="0">
            <a:spAutoFit/>
          </a:bodyPr>
          <a:lstStyle/>
          <a:p>
            <a:r>
              <a:rPr lang="en-US" sz="2400" dirty="0"/>
              <a:t>We are Wright State University’s student counseling center </a:t>
            </a:r>
          </a:p>
          <a:p>
            <a:pPr algn="ctr"/>
            <a:r>
              <a:rPr lang="en-US" sz="2400" dirty="0"/>
              <a:t>and much more!</a:t>
            </a:r>
          </a:p>
        </p:txBody>
      </p:sp>
    </p:spTree>
    <p:extLst>
      <p:ext uri="{BB962C8B-B14F-4D97-AF65-F5344CB8AC3E}">
        <p14:creationId xmlns:p14="http://schemas.microsoft.com/office/powerpoint/2010/main" val="10936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4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9ED6931-0A0C-4362-9101-44FD95E8B117}"/>
              </a:ext>
            </a:extLst>
          </p:cNvPr>
          <p:cNvGraphicFramePr/>
          <p:nvPr>
            <p:extLst>
              <p:ext uri="{D42A27DB-BD31-4B8C-83A1-F6EECF244321}">
                <p14:modId xmlns:p14="http://schemas.microsoft.com/office/powerpoint/2010/main" val="243100118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56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2069-879F-4EB5-A705-17828D185551}"/>
              </a:ext>
            </a:extLst>
          </p:cNvPr>
          <p:cNvSpPr>
            <a:spLocks noGrp="1"/>
          </p:cNvSpPr>
          <p:nvPr>
            <p:ph type="title"/>
          </p:nvPr>
        </p:nvSpPr>
        <p:spPr/>
        <p:txBody>
          <a:bodyPr/>
          <a:lstStyle/>
          <a:p>
            <a:r>
              <a:rPr lang="en-US" dirty="0"/>
              <a:t>Student Health Insurance</a:t>
            </a:r>
          </a:p>
        </p:txBody>
      </p:sp>
      <p:sp>
        <p:nvSpPr>
          <p:cNvPr id="3" name="Content Placeholder 2">
            <a:extLst>
              <a:ext uri="{FF2B5EF4-FFF2-40B4-BE49-F238E27FC236}">
                <a16:creationId xmlns:a16="http://schemas.microsoft.com/office/drawing/2014/main" id="{ED1C55BC-3995-4442-BAF4-7C928DFA3CDB}"/>
              </a:ext>
            </a:extLst>
          </p:cNvPr>
          <p:cNvSpPr>
            <a:spLocks noGrp="1"/>
          </p:cNvSpPr>
          <p:nvPr>
            <p:ph sz="half" idx="1"/>
          </p:nvPr>
        </p:nvSpPr>
        <p:spPr/>
        <p:txBody>
          <a:bodyPr/>
          <a:lstStyle/>
          <a:p>
            <a:r>
              <a:rPr lang="en-US" dirty="0"/>
              <a:t>Nancy </a:t>
            </a:r>
            <a:r>
              <a:rPr lang="en-US" dirty="0" err="1"/>
              <a:t>Caupp</a:t>
            </a:r>
            <a:endParaRPr lang="en-US" dirty="0"/>
          </a:p>
          <a:p>
            <a:r>
              <a:rPr lang="en-US" dirty="0"/>
              <a:t>Rob Fox</a:t>
            </a:r>
          </a:p>
        </p:txBody>
      </p:sp>
      <p:sp>
        <p:nvSpPr>
          <p:cNvPr id="4" name="Content Placeholder 3">
            <a:extLst>
              <a:ext uri="{FF2B5EF4-FFF2-40B4-BE49-F238E27FC236}">
                <a16:creationId xmlns:a16="http://schemas.microsoft.com/office/drawing/2014/main" id="{DE3F6E3F-5441-47D5-A7A3-75B06CD87806}"/>
              </a:ext>
            </a:extLst>
          </p:cNvPr>
          <p:cNvSpPr>
            <a:spLocks noGrp="1"/>
          </p:cNvSpPr>
          <p:nvPr>
            <p:ph sz="half" idx="2"/>
          </p:nvPr>
        </p:nvSpPr>
        <p:spPr/>
        <p:txBody>
          <a:bodyPr/>
          <a:lstStyle/>
          <a:p>
            <a:r>
              <a:rPr lang="en-US" dirty="0"/>
              <a:t>Student Health Insurance program</a:t>
            </a:r>
          </a:p>
          <a:p>
            <a:r>
              <a:rPr lang="en-US" dirty="0"/>
              <a:t>Student Medical History</a:t>
            </a:r>
          </a:p>
          <a:p>
            <a:r>
              <a:rPr lang="en-US" dirty="0"/>
              <a:t>BSOM Student Health, Liability, and Life Insurance</a:t>
            </a:r>
          </a:p>
          <a:p>
            <a:r>
              <a:rPr lang="en-US" dirty="0"/>
              <a:t>Administrative Support</a:t>
            </a:r>
          </a:p>
        </p:txBody>
      </p:sp>
    </p:spTree>
    <p:extLst>
      <p:ext uri="{BB962C8B-B14F-4D97-AF65-F5344CB8AC3E}">
        <p14:creationId xmlns:p14="http://schemas.microsoft.com/office/powerpoint/2010/main" val="2864724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5638E-E532-4F30-941A-E4EF86C111EE}"/>
              </a:ext>
            </a:extLst>
          </p:cNvPr>
          <p:cNvSpPr>
            <a:spLocks noGrp="1"/>
          </p:cNvSpPr>
          <p:nvPr>
            <p:ph type="title"/>
          </p:nvPr>
        </p:nvSpPr>
        <p:spPr/>
        <p:txBody>
          <a:bodyPr/>
          <a:lstStyle/>
          <a:p>
            <a:r>
              <a:rPr lang="en-US" dirty="0"/>
              <a:t>Student Advocacy and Wellness</a:t>
            </a:r>
          </a:p>
        </p:txBody>
      </p:sp>
      <p:sp>
        <p:nvSpPr>
          <p:cNvPr id="3" name="Content Placeholder 2">
            <a:extLst>
              <a:ext uri="{FF2B5EF4-FFF2-40B4-BE49-F238E27FC236}">
                <a16:creationId xmlns:a16="http://schemas.microsoft.com/office/drawing/2014/main" id="{6EBFAD28-71D5-45C5-B9C8-907193C3478E}"/>
              </a:ext>
            </a:extLst>
          </p:cNvPr>
          <p:cNvSpPr>
            <a:spLocks noGrp="1"/>
          </p:cNvSpPr>
          <p:nvPr>
            <p:ph sz="half" idx="1"/>
          </p:nvPr>
        </p:nvSpPr>
        <p:spPr/>
        <p:txBody>
          <a:bodyPr/>
          <a:lstStyle/>
          <a:p>
            <a:r>
              <a:rPr lang="en-US" dirty="0"/>
              <a:t>Destinee </a:t>
            </a:r>
            <a:r>
              <a:rPr lang="en-US" dirty="0" err="1"/>
              <a:t>Biesemeyer</a:t>
            </a:r>
            <a:endParaRPr lang="en-US" dirty="0"/>
          </a:p>
          <a:p>
            <a:r>
              <a:rPr lang="en-US" dirty="0"/>
              <a:t>Courtney </a:t>
            </a:r>
            <a:r>
              <a:rPr lang="en-US" dirty="0" err="1"/>
              <a:t>Harchaoui</a:t>
            </a:r>
            <a:endParaRPr lang="en-US" dirty="0"/>
          </a:p>
          <a:p>
            <a:r>
              <a:rPr lang="en-US" dirty="0"/>
              <a:t>Corrie </a:t>
            </a:r>
            <a:r>
              <a:rPr lang="en-US" dirty="0" err="1"/>
              <a:t>Pleska</a:t>
            </a:r>
            <a:endParaRPr lang="en-US" dirty="0"/>
          </a:p>
          <a:p>
            <a:r>
              <a:rPr lang="en-US" dirty="0" err="1"/>
              <a:t>Tylar</a:t>
            </a:r>
            <a:r>
              <a:rPr lang="en-US" dirty="0"/>
              <a:t> O’Neal White</a:t>
            </a:r>
          </a:p>
        </p:txBody>
      </p:sp>
      <p:sp>
        <p:nvSpPr>
          <p:cNvPr id="4" name="Content Placeholder 3">
            <a:extLst>
              <a:ext uri="{FF2B5EF4-FFF2-40B4-BE49-F238E27FC236}">
                <a16:creationId xmlns:a16="http://schemas.microsoft.com/office/drawing/2014/main" id="{6F25119B-A173-4AE2-96F0-F6BA84097E06}"/>
              </a:ext>
            </a:extLst>
          </p:cNvPr>
          <p:cNvSpPr>
            <a:spLocks noGrp="1"/>
          </p:cNvSpPr>
          <p:nvPr>
            <p:ph sz="half" idx="2"/>
          </p:nvPr>
        </p:nvSpPr>
        <p:spPr/>
        <p:txBody>
          <a:bodyPr/>
          <a:lstStyle/>
          <a:p>
            <a:r>
              <a:rPr lang="en-US" dirty="0"/>
              <a:t>Health promotion – Got A Minute?</a:t>
            </a:r>
          </a:p>
          <a:p>
            <a:r>
              <a:rPr lang="en-US" dirty="0"/>
              <a:t>Power based violence support and advocacy</a:t>
            </a:r>
          </a:p>
          <a:p>
            <a:r>
              <a:rPr lang="en-US" dirty="0"/>
              <a:t>Student advocacy and support services </a:t>
            </a:r>
          </a:p>
          <a:p>
            <a:endParaRPr lang="en-US" dirty="0"/>
          </a:p>
        </p:txBody>
      </p:sp>
    </p:spTree>
    <p:extLst>
      <p:ext uri="{BB962C8B-B14F-4D97-AF65-F5344CB8AC3E}">
        <p14:creationId xmlns:p14="http://schemas.microsoft.com/office/powerpoint/2010/main" val="80656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3068FE-354F-41A4-9405-D9812525B275}"/>
              </a:ext>
            </a:extLst>
          </p:cNvPr>
          <p:cNvPicPr>
            <a:picLocks noChangeAspect="1"/>
          </p:cNvPicPr>
          <p:nvPr/>
        </p:nvPicPr>
        <p:blipFill rotWithShape="1">
          <a:blip r:embed="rId2"/>
          <a:srcRect l="51437" t="16775" r="17443" b="42993"/>
          <a:stretch/>
        </p:blipFill>
        <p:spPr>
          <a:xfrm>
            <a:off x="1993522" y="623184"/>
            <a:ext cx="5909390" cy="5903592"/>
          </a:xfrm>
          <a:prstGeom prst="rect">
            <a:avLst/>
          </a:prstGeom>
        </p:spPr>
      </p:pic>
      <p:sp>
        <p:nvSpPr>
          <p:cNvPr id="4" name="Rectangle 3">
            <a:extLst>
              <a:ext uri="{FF2B5EF4-FFF2-40B4-BE49-F238E27FC236}">
                <a16:creationId xmlns:a16="http://schemas.microsoft.com/office/drawing/2014/main" id="{C48F4697-BBB8-4BAA-95CC-B8DE8BEE06E4}"/>
              </a:ext>
            </a:extLst>
          </p:cNvPr>
          <p:cNvSpPr/>
          <p:nvPr/>
        </p:nvSpPr>
        <p:spPr>
          <a:xfrm rot="19831588">
            <a:off x="7139782" y="672307"/>
            <a:ext cx="4176143" cy="95410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accent4"/>
                </a:solidFill>
                <a:effectLst/>
              </a:rPr>
              <a:t>Power Based Violence </a:t>
            </a:r>
          </a:p>
          <a:p>
            <a:r>
              <a:rPr lang="en-US" sz="2800" b="1" cap="none" spc="0" dirty="0">
                <a:ln/>
                <a:solidFill>
                  <a:schemeClr val="accent4"/>
                </a:solidFill>
                <a:effectLst/>
              </a:rPr>
              <a:t>Bystander Training</a:t>
            </a:r>
          </a:p>
        </p:txBody>
      </p:sp>
      <p:sp>
        <p:nvSpPr>
          <p:cNvPr id="5" name="Rectangle 4">
            <a:extLst>
              <a:ext uri="{FF2B5EF4-FFF2-40B4-BE49-F238E27FC236}">
                <a16:creationId xmlns:a16="http://schemas.microsoft.com/office/drawing/2014/main" id="{ACFF9093-8E08-4080-ADF2-C5252E3F33E4}"/>
              </a:ext>
            </a:extLst>
          </p:cNvPr>
          <p:cNvSpPr/>
          <p:nvPr/>
        </p:nvSpPr>
        <p:spPr>
          <a:xfrm rot="21015370">
            <a:off x="7676062" y="2152376"/>
            <a:ext cx="3887603" cy="95410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accent4"/>
                </a:solidFill>
                <a:effectLst/>
              </a:rPr>
              <a:t>Alcohol &amp; Substance </a:t>
            </a:r>
          </a:p>
          <a:p>
            <a:r>
              <a:rPr lang="en-US" sz="2800" b="1" cap="none" spc="0" dirty="0">
                <a:ln/>
                <a:solidFill>
                  <a:schemeClr val="accent4"/>
                </a:solidFill>
                <a:effectLst/>
              </a:rPr>
              <a:t>Use Education</a:t>
            </a:r>
          </a:p>
        </p:txBody>
      </p:sp>
      <p:sp>
        <p:nvSpPr>
          <p:cNvPr id="6" name="Rectangle 5">
            <a:extLst>
              <a:ext uri="{FF2B5EF4-FFF2-40B4-BE49-F238E27FC236}">
                <a16:creationId xmlns:a16="http://schemas.microsoft.com/office/drawing/2014/main" id="{811B8185-8DE1-4949-8176-EC735B3403A9}"/>
              </a:ext>
            </a:extLst>
          </p:cNvPr>
          <p:cNvSpPr/>
          <p:nvPr/>
        </p:nvSpPr>
        <p:spPr>
          <a:xfrm rot="470381">
            <a:off x="7705239" y="3524257"/>
            <a:ext cx="3610283" cy="95410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accent4"/>
                </a:solidFill>
                <a:effectLst/>
              </a:rPr>
              <a:t>Diversity &amp; Inclusion</a:t>
            </a:r>
          </a:p>
          <a:p>
            <a:r>
              <a:rPr lang="en-US" sz="2800" b="1" dirty="0">
                <a:ln/>
                <a:solidFill>
                  <a:schemeClr val="accent4"/>
                </a:solidFill>
              </a:rPr>
              <a:t>Training</a:t>
            </a:r>
            <a:endParaRPr lang="en-US" sz="2800" b="1" cap="none" spc="0" dirty="0">
              <a:ln/>
              <a:solidFill>
                <a:schemeClr val="accent4"/>
              </a:solidFill>
              <a:effectLst/>
            </a:endParaRPr>
          </a:p>
        </p:txBody>
      </p:sp>
      <p:sp>
        <p:nvSpPr>
          <p:cNvPr id="7" name="Rectangle 6">
            <a:extLst>
              <a:ext uri="{FF2B5EF4-FFF2-40B4-BE49-F238E27FC236}">
                <a16:creationId xmlns:a16="http://schemas.microsoft.com/office/drawing/2014/main" id="{D53CD4E3-6ACB-4E1D-B47C-D7C89D25F3A1}"/>
              </a:ext>
            </a:extLst>
          </p:cNvPr>
          <p:cNvSpPr/>
          <p:nvPr/>
        </p:nvSpPr>
        <p:spPr>
          <a:xfrm rot="1544069">
            <a:off x="7163243" y="5157655"/>
            <a:ext cx="4419800" cy="95410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accent4"/>
                </a:solidFill>
                <a:effectLst/>
              </a:rPr>
              <a:t>Mental Health &amp; Suicide </a:t>
            </a:r>
          </a:p>
          <a:p>
            <a:r>
              <a:rPr lang="en-US" sz="2800" b="1" cap="none" spc="0" dirty="0">
                <a:ln/>
                <a:solidFill>
                  <a:schemeClr val="accent4"/>
                </a:solidFill>
                <a:effectLst/>
              </a:rPr>
              <a:t>Bystander Training</a:t>
            </a:r>
          </a:p>
        </p:txBody>
      </p:sp>
      <p:sp>
        <p:nvSpPr>
          <p:cNvPr id="9" name="Rectangle 8">
            <a:extLst>
              <a:ext uri="{FF2B5EF4-FFF2-40B4-BE49-F238E27FC236}">
                <a16:creationId xmlns:a16="http://schemas.microsoft.com/office/drawing/2014/main" id="{97651117-8856-4070-A747-00D7304DF831}"/>
              </a:ext>
            </a:extLst>
          </p:cNvPr>
          <p:cNvSpPr/>
          <p:nvPr/>
        </p:nvSpPr>
        <p:spPr>
          <a:xfrm rot="1841764">
            <a:off x="6681344" y="5809447"/>
            <a:ext cx="2898550" cy="52322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800" b="1" cap="none" spc="0" dirty="0">
                <a:ln/>
                <a:solidFill>
                  <a:schemeClr val="accent4"/>
                </a:solidFill>
                <a:effectLst/>
              </a:rPr>
              <a:t>Stress &amp; Anxiety</a:t>
            </a:r>
          </a:p>
        </p:txBody>
      </p:sp>
    </p:spTree>
    <p:extLst>
      <p:ext uri="{BB962C8B-B14F-4D97-AF65-F5344CB8AC3E}">
        <p14:creationId xmlns:p14="http://schemas.microsoft.com/office/powerpoint/2010/main" val="2527211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1E3CC-7968-4720-A222-3EA9E0BA9A90}"/>
              </a:ext>
            </a:extLst>
          </p:cNvPr>
          <p:cNvSpPr>
            <a:spLocks noGrp="1"/>
          </p:cNvSpPr>
          <p:nvPr>
            <p:ph type="title"/>
          </p:nvPr>
        </p:nvSpPr>
        <p:spPr/>
        <p:txBody>
          <a:bodyPr/>
          <a:lstStyle/>
          <a:p>
            <a:r>
              <a:rPr lang="en-US" dirty="0"/>
              <a:t>Clinical Services</a:t>
            </a:r>
          </a:p>
        </p:txBody>
      </p:sp>
      <p:sp>
        <p:nvSpPr>
          <p:cNvPr id="3" name="Content Placeholder 2">
            <a:extLst>
              <a:ext uri="{FF2B5EF4-FFF2-40B4-BE49-F238E27FC236}">
                <a16:creationId xmlns:a16="http://schemas.microsoft.com/office/drawing/2014/main" id="{1D26E747-8472-437F-955B-645DC77AC54D}"/>
              </a:ext>
            </a:extLst>
          </p:cNvPr>
          <p:cNvSpPr>
            <a:spLocks noGrp="1"/>
          </p:cNvSpPr>
          <p:nvPr>
            <p:ph sz="half" idx="1"/>
          </p:nvPr>
        </p:nvSpPr>
        <p:spPr>
          <a:xfrm>
            <a:off x="7243632" y="1613647"/>
            <a:ext cx="4512376" cy="2939692"/>
          </a:xfrm>
        </p:spPr>
        <p:txBody>
          <a:bodyPr>
            <a:normAutofit fontScale="92500" lnSpcReduction="20000"/>
          </a:bodyPr>
          <a:lstStyle/>
          <a:p>
            <a:r>
              <a:rPr lang="en-US" dirty="0"/>
              <a:t>Assessment</a:t>
            </a:r>
          </a:p>
          <a:p>
            <a:r>
              <a:rPr lang="en-US" dirty="0"/>
              <a:t>Individual and Group Therapy</a:t>
            </a:r>
          </a:p>
          <a:p>
            <a:r>
              <a:rPr lang="en-US" dirty="0"/>
              <a:t>Life Coaching</a:t>
            </a:r>
          </a:p>
          <a:p>
            <a:r>
              <a:rPr lang="en-US" dirty="0"/>
              <a:t>Crisis Intervention</a:t>
            </a:r>
          </a:p>
          <a:p>
            <a:r>
              <a:rPr lang="en-US" dirty="0"/>
              <a:t>Training</a:t>
            </a:r>
          </a:p>
          <a:p>
            <a:r>
              <a:rPr lang="en-US" dirty="0"/>
              <a:t>Consultation</a:t>
            </a:r>
          </a:p>
          <a:p>
            <a:r>
              <a:rPr lang="en-US" dirty="0"/>
              <a:t>Outreach programming</a:t>
            </a:r>
          </a:p>
          <a:p>
            <a:r>
              <a:rPr lang="en-US" dirty="0"/>
              <a:t>24/7 Crisis Telephone – Raider Cares Line</a:t>
            </a:r>
          </a:p>
        </p:txBody>
      </p:sp>
      <p:sp>
        <p:nvSpPr>
          <p:cNvPr id="4" name="Content Placeholder 3">
            <a:extLst>
              <a:ext uri="{FF2B5EF4-FFF2-40B4-BE49-F238E27FC236}">
                <a16:creationId xmlns:a16="http://schemas.microsoft.com/office/drawing/2014/main" id="{B6061B85-771F-496F-A993-7DF9F4F67313}"/>
              </a:ext>
            </a:extLst>
          </p:cNvPr>
          <p:cNvSpPr>
            <a:spLocks noGrp="1"/>
          </p:cNvSpPr>
          <p:nvPr>
            <p:ph sz="half" idx="2"/>
          </p:nvPr>
        </p:nvSpPr>
        <p:spPr>
          <a:xfrm>
            <a:off x="2341527" y="1613647"/>
            <a:ext cx="4902105" cy="4948517"/>
          </a:xfrm>
        </p:spPr>
        <p:txBody>
          <a:bodyPr>
            <a:normAutofit fontScale="92500" lnSpcReduction="20000"/>
          </a:bodyPr>
          <a:lstStyle/>
          <a:p>
            <a:r>
              <a:rPr lang="en-US" dirty="0"/>
              <a:t>Robert Rando, Director</a:t>
            </a:r>
          </a:p>
          <a:p>
            <a:r>
              <a:rPr lang="en-US" dirty="0"/>
              <a:t>Daniela </a:t>
            </a:r>
            <a:r>
              <a:rPr lang="en-US" dirty="0" err="1"/>
              <a:t>Burnworth</a:t>
            </a:r>
            <a:r>
              <a:rPr lang="en-US" dirty="0"/>
              <a:t>, Associate Director</a:t>
            </a:r>
          </a:p>
          <a:p>
            <a:r>
              <a:rPr lang="en-US" dirty="0"/>
              <a:t>Jessica Moss, Coordinator for Group</a:t>
            </a:r>
          </a:p>
          <a:p>
            <a:r>
              <a:rPr lang="en-US" dirty="0"/>
              <a:t>David Toller, Program Manager for Life Coaching Services</a:t>
            </a:r>
          </a:p>
          <a:p>
            <a:r>
              <a:rPr lang="en-US" dirty="0"/>
              <a:t>Sarah Peters, Waitlist Coordinator</a:t>
            </a:r>
          </a:p>
          <a:p>
            <a:r>
              <a:rPr lang="en-US" dirty="0"/>
              <a:t>Allison Newlin, Sports and Performance</a:t>
            </a:r>
          </a:p>
          <a:p>
            <a:r>
              <a:rPr lang="en-US" dirty="0"/>
              <a:t>Dawn Poindexter, Contract Therapist</a:t>
            </a:r>
          </a:p>
          <a:p>
            <a:r>
              <a:rPr lang="en-US" dirty="0"/>
              <a:t>Brenda Simpson, Administrative Support</a:t>
            </a:r>
          </a:p>
          <a:p>
            <a:r>
              <a:rPr lang="en-US" dirty="0"/>
              <a:t>Richeena Rogers, Administrative Support</a:t>
            </a:r>
          </a:p>
          <a:p>
            <a:pPr lvl="1"/>
            <a:r>
              <a:rPr lang="en-US" sz="1700" dirty="0"/>
              <a:t>Practicum Students from SOPP</a:t>
            </a:r>
          </a:p>
          <a:p>
            <a:pPr lvl="1"/>
            <a:r>
              <a:rPr lang="en-US" sz="1700" dirty="0"/>
              <a:t>Interns From SOPP</a:t>
            </a:r>
          </a:p>
          <a:p>
            <a:pPr lvl="1"/>
            <a:r>
              <a:rPr lang="en-US" sz="1700" dirty="0"/>
              <a:t>Intern from Human Services</a:t>
            </a:r>
          </a:p>
          <a:p>
            <a:pPr lvl="1"/>
            <a:r>
              <a:rPr lang="en-US" sz="1700" dirty="0"/>
              <a:t>Intern from Social Work</a:t>
            </a:r>
          </a:p>
        </p:txBody>
      </p:sp>
      <p:sp>
        <p:nvSpPr>
          <p:cNvPr id="5" name="Content Placeholder 2">
            <a:extLst>
              <a:ext uri="{FF2B5EF4-FFF2-40B4-BE49-F238E27FC236}">
                <a16:creationId xmlns:a16="http://schemas.microsoft.com/office/drawing/2014/main" id="{02316157-16E9-41FB-8F22-306FB0ED29D9}"/>
              </a:ext>
            </a:extLst>
          </p:cNvPr>
          <p:cNvSpPr txBox="1">
            <a:spLocks/>
          </p:cNvSpPr>
          <p:nvPr/>
        </p:nvSpPr>
        <p:spPr>
          <a:xfrm>
            <a:off x="7311515" y="5244353"/>
            <a:ext cx="3678574" cy="466165"/>
          </a:xfrm>
          <a:prstGeom prst="rect">
            <a:avLst/>
          </a:prstGeom>
          <a:ln>
            <a:noFill/>
          </a:ln>
          <a:effectLst>
            <a:outerShdw blurRad="50800" dist="38100" algn="l" rotWithShape="0">
              <a:prstClr val="black">
                <a:alpha val="40000"/>
              </a:prstClr>
            </a:outerShdw>
          </a:effectLst>
          <a:scene3d>
            <a:camera prst="orthographicFront"/>
            <a:lightRig rig="threePt" dir="t"/>
          </a:scene3d>
          <a:sp3d>
            <a:bevelT w="139700" prst="cross"/>
            <a:bevelB w="139700" prst="cross"/>
          </a:sp3d>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dirty="0"/>
              <a:t>CWS Optional Fee</a:t>
            </a:r>
          </a:p>
        </p:txBody>
      </p:sp>
    </p:spTree>
    <p:extLst>
      <p:ext uri="{BB962C8B-B14F-4D97-AF65-F5344CB8AC3E}">
        <p14:creationId xmlns:p14="http://schemas.microsoft.com/office/powerpoint/2010/main" val="3038452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1E3CC-7968-4720-A222-3EA9E0BA9A90}"/>
              </a:ext>
            </a:extLst>
          </p:cNvPr>
          <p:cNvSpPr>
            <a:spLocks noGrp="1"/>
          </p:cNvSpPr>
          <p:nvPr>
            <p:ph type="title"/>
          </p:nvPr>
        </p:nvSpPr>
        <p:spPr>
          <a:xfrm>
            <a:off x="2549382" y="104498"/>
            <a:ext cx="8911687" cy="700146"/>
          </a:xfrm>
        </p:spPr>
        <p:txBody>
          <a:bodyPr/>
          <a:lstStyle/>
          <a:p>
            <a:r>
              <a:rPr lang="en-US" dirty="0"/>
              <a:t>Clinical Services - Some Mid-year Data</a:t>
            </a:r>
          </a:p>
        </p:txBody>
      </p:sp>
      <p:graphicFrame>
        <p:nvGraphicFramePr>
          <p:cNvPr id="10" name="Table 10">
            <a:extLst>
              <a:ext uri="{FF2B5EF4-FFF2-40B4-BE49-F238E27FC236}">
                <a16:creationId xmlns:a16="http://schemas.microsoft.com/office/drawing/2014/main" id="{41D1BD23-7EDC-4E92-848F-2D7483CA107A}"/>
              </a:ext>
            </a:extLst>
          </p:cNvPr>
          <p:cNvGraphicFramePr>
            <a:graphicFrameLocks noGrp="1"/>
          </p:cNvGraphicFramePr>
          <p:nvPr>
            <p:ph sz="half" idx="1"/>
            <p:extLst>
              <p:ext uri="{D42A27DB-BD31-4B8C-83A1-F6EECF244321}">
                <p14:modId xmlns:p14="http://schemas.microsoft.com/office/powerpoint/2010/main" val="4254837948"/>
              </p:ext>
            </p:extLst>
          </p:nvPr>
        </p:nvGraphicFramePr>
        <p:xfrm>
          <a:off x="1545772" y="784502"/>
          <a:ext cx="10548257" cy="5969000"/>
        </p:xfrm>
        <a:graphic>
          <a:graphicData uri="http://schemas.openxmlformats.org/drawingml/2006/table">
            <a:tbl>
              <a:tblPr firstRow="1" bandRow="1">
                <a:tableStyleId>{5C22544A-7EE6-4342-B048-85BDC9FD1C3A}</a:tableStyleId>
              </a:tblPr>
              <a:tblGrid>
                <a:gridCol w="6490309">
                  <a:extLst>
                    <a:ext uri="{9D8B030D-6E8A-4147-A177-3AD203B41FA5}">
                      <a16:colId xmlns:a16="http://schemas.microsoft.com/office/drawing/2014/main" val="3599803503"/>
                    </a:ext>
                  </a:extLst>
                </a:gridCol>
                <a:gridCol w="2047037">
                  <a:extLst>
                    <a:ext uri="{9D8B030D-6E8A-4147-A177-3AD203B41FA5}">
                      <a16:colId xmlns:a16="http://schemas.microsoft.com/office/drawing/2014/main" val="1915266282"/>
                    </a:ext>
                  </a:extLst>
                </a:gridCol>
                <a:gridCol w="2010911">
                  <a:extLst>
                    <a:ext uri="{9D8B030D-6E8A-4147-A177-3AD203B41FA5}">
                      <a16:colId xmlns:a16="http://schemas.microsoft.com/office/drawing/2014/main" val="4246912127"/>
                    </a:ext>
                  </a:extLst>
                </a:gridCol>
              </a:tblGrid>
              <a:tr h="533227">
                <a:tc>
                  <a:txBody>
                    <a:bodyPr/>
                    <a:lstStyle/>
                    <a:p>
                      <a:r>
                        <a:rPr lang="en-US" sz="1400" dirty="0"/>
                        <a:t>Item</a:t>
                      </a:r>
                    </a:p>
                  </a:txBody>
                  <a:tcPr anchor="b"/>
                </a:tc>
                <a:tc>
                  <a:txBody>
                    <a:bodyPr/>
                    <a:lstStyle/>
                    <a:p>
                      <a:r>
                        <a:rPr lang="en-US" sz="1400" dirty="0"/>
                        <a:t>7/1/19 - 12/31/19</a:t>
                      </a:r>
                    </a:p>
                  </a:txBody>
                  <a:tcPr anchor="b"/>
                </a:tc>
                <a:tc>
                  <a:txBody>
                    <a:bodyPr/>
                    <a:lstStyle/>
                    <a:p>
                      <a:r>
                        <a:rPr lang="en-US" sz="1400" dirty="0"/>
                        <a:t>Percent change for same time period/previous year</a:t>
                      </a:r>
                    </a:p>
                  </a:txBody>
                  <a:tcPr anchor="b"/>
                </a:tc>
                <a:extLst>
                  <a:ext uri="{0D108BD9-81ED-4DB2-BD59-A6C34878D82A}">
                    <a16:rowId xmlns:a16="http://schemas.microsoft.com/office/drawing/2014/main" val="630660188"/>
                  </a:ext>
                </a:extLst>
              </a:tr>
              <a:tr h="370840">
                <a:tc>
                  <a:txBody>
                    <a:bodyPr/>
                    <a:lstStyle/>
                    <a:p>
                      <a:r>
                        <a:rPr lang="en-US" sz="1600" dirty="0"/>
                        <a:t>Number of clients</a:t>
                      </a:r>
                    </a:p>
                  </a:txBody>
                  <a:tcPr/>
                </a:tc>
                <a:tc>
                  <a:txBody>
                    <a:bodyPr/>
                    <a:lstStyle/>
                    <a:p>
                      <a:pPr algn="r"/>
                      <a:r>
                        <a:rPr lang="en-US" sz="1600" dirty="0"/>
                        <a:t>519</a:t>
                      </a:r>
                    </a:p>
                  </a:txBody>
                  <a:tcPr/>
                </a:tc>
                <a:tc>
                  <a:txBody>
                    <a:bodyPr/>
                    <a:lstStyle/>
                    <a:p>
                      <a:pPr algn="r"/>
                      <a:r>
                        <a:rPr lang="en-US" sz="1600" dirty="0"/>
                        <a:t>-1%</a:t>
                      </a:r>
                    </a:p>
                  </a:txBody>
                  <a:tcPr/>
                </a:tc>
                <a:extLst>
                  <a:ext uri="{0D108BD9-81ED-4DB2-BD59-A6C34878D82A}">
                    <a16:rowId xmlns:a16="http://schemas.microsoft.com/office/drawing/2014/main" val="721914661"/>
                  </a:ext>
                </a:extLst>
              </a:tr>
              <a:tr h="370840">
                <a:tc>
                  <a:txBody>
                    <a:bodyPr/>
                    <a:lstStyle/>
                    <a:p>
                      <a:r>
                        <a:rPr lang="en-US" sz="1600" dirty="0"/>
                        <a:t>Number of completed sessions</a:t>
                      </a:r>
                    </a:p>
                  </a:txBody>
                  <a:tcPr/>
                </a:tc>
                <a:tc>
                  <a:txBody>
                    <a:bodyPr/>
                    <a:lstStyle/>
                    <a:p>
                      <a:pPr algn="r"/>
                      <a:r>
                        <a:rPr lang="en-US" sz="1600" dirty="0"/>
                        <a:t>3340</a:t>
                      </a:r>
                    </a:p>
                  </a:txBody>
                  <a:tcPr/>
                </a:tc>
                <a:tc>
                  <a:txBody>
                    <a:bodyPr/>
                    <a:lstStyle/>
                    <a:p>
                      <a:pPr algn="r"/>
                      <a:r>
                        <a:rPr lang="en-US" sz="1600" dirty="0"/>
                        <a:t>3%</a:t>
                      </a:r>
                    </a:p>
                  </a:txBody>
                  <a:tcPr/>
                </a:tc>
                <a:extLst>
                  <a:ext uri="{0D108BD9-81ED-4DB2-BD59-A6C34878D82A}">
                    <a16:rowId xmlns:a16="http://schemas.microsoft.com/office/drawing/2014/main" val="1660630749"/>
                  </a:ext>
                </a:extLst>
              </a:tr>
              <a:tr h="370840">
                <a:tc>
                  <a:txBody>
                    <a:bodyPr/>
                    <a:lstStyle/>
                    <a:p>
                      <a:r>
                        <a:rPr lang="en-US" sz="1600" dirty="0"/>
                        <a:t>No show rate</a:t>
                      </a:r>
                    </a:p>
                  </a:txBody>
                  <a:tcPr/>
                </a:tc>
                <a:tc>
                  <a:txBody>
                    <a:bodyPr/>
                    <a:lstStyle/>
                    <a:p>
                      <a:pPr algn="r"/>
                      <a:r>
                        <a:rPr lang="en-US" sz="1600" dirty="0"/>
                        <a:t>9%</a:t>
                      </a:r>
                    </a:p>
                  </a:txBody>
                  <a:tcPr/>
                </a:tc>
                <a:tc>
                  <a:txBody>
                    <a:bodyPr/>
                    <a:lstStyle/>
                    <a:p>
                      <a:pPr algn="r"/>
                      <a:r>
                        <a:rPr lang="en-US" sz="1600" dirty="0"/>
                        <a:t>-18%</a:t>
                      </a:r>
                    </a:p>
                  </a:txBody>
                  <a:tcPr/>
                </a:tc>
                <a:extLst>
                  <a:ext uri="{0D108BD9-81ED-4DB2-BD59-A6C34878D82A}">
                    <a16:rowId xmlns:a16="http://schemas.microsoft.com/office/drawing/2014/main" val="1805772022"/>
                  </a:ext>
                </a:extLst>
              </a:tr>
              <a:tr h="370840">
                <a:tc>
                  <a:txBody>
                    <a:bodyPr/>
                    <a:lstStyle/>
                    <a:p>
                      <a:r>
                        <a:rPr lang="en-US" sz="1600" dirty="0"/>
                        <a:t>Individual therapy sessions</a:t>
                      </a:r>
                    </a:p>
                  </a:txBody>
                  <a:tcPr/>
                </a:tc>
                <a:tc>
                  <a:txBody>
                    <a:bodyPr/>
                    <a:lstStyle/>
                    <a:p>
                      <a:pPr algn="r"/>
                      <a:r>
                        <a:rPr lang="en-US" sz="1600" dirty="0"/>
                        <a:t>1774</a:t>
                      </a:r>
                    </a:p>
                  </a:txBody>
                  <a:tcPr/>
                </a:tc>
                <a:tc>
                  <a:txBody>
                    <a:bodyPr/>
                    <a:lstStyle/>
                    <a:p>
                      <a:pPr algn="r"/>
                      <a:r>
                        <a:rPr lang="en-US" sz="1600" dirty="0"/>
                        <a:t>4%</a:t>
                      </a:r>
                    </a:p>
                  </a:txBody>
                  <a:tcPr/>
                </a:tc>
                <a:extLst>
                  <a:ext uri="{0D108BD9-81ED-4DB2-BD59-A6C34878D82A}">
                    <a16:rowId xmlns:a16="http://schemas.microsoft.com/office/drawing/2014/main" val="1117221260"/>
                  </a:ext>
                </a:extLst>
              </a:tr>
              <a:tr h="370840">
                <a:tc>
                  <a:txBody>
                    <a:bodyPr/>
                    <a:lstStyle/>
                    <a:p>
                      <a:r>
                        <a:rPr lang="en-US" sz="1600" dirty="0"/>
                        <a:t>Life coaching sessions</a:t>
                      </a:r>
                    </a:p>
                  </a:txBody>
                  <a:tcPr/>
                </a:tc>
                <a:tc>
                  <a:txBody>
                    <a:bodyPr/>
                    <a:lstStyle/>
                    <a:p>
                      <a:pPr algn="r"/>
                      <a:r>
                        <a:rPr lang="en-US" sz="1600" dirty="0"/>
                        <a:t>76</a:t>
                      </a:r>
                    </a:p>
                  </a:txBody>
                  <a:tcPr/>
                </a:tc>
                <a:tc>
                  <a:txBody>
                    <a:bodyPr/>
                    <a:lstStyle/>
                    <a:p>
                      <a:pPr algn="r"/>
                      <a:r>
                        <a:rPr lang="en-US" sz="1600" dirty="0"/>
                        <a:t>NA</a:t>
                      </a:r>
                    </a:p>
                  </a:txBody>
                  <a:tcPr/>
                </a:tc>
                <a:extLst>
                  <a:ext uri="{0D108BD9-81ED-4DB2-BD59-A6C34878D82A}">
                    <a16:rowId xmlns:a16="http://schemas.microsoft.com/office/drawing/2014/main" val="2078685897"/>
                  </a:ext>
                </a:extLst>
              </a:tr>
              <a:tr h="370840">
                <a:tc>
                  <a:txBody>
                    <a:bodyPr/>
                    <a:lstStyle/>
                    <a:p>
                      <a:r>
                        <a:rPr lang="en-US" sz="1600" dirty="0"/>
                        <a:t>Crisis Sessions</a:t>
                      </a:r>
                    </a:p>
                  </a:txBody>
                  <a:tcPr/>
                </a:tc>
                <a:tc>
                  <a:txBody>
                    <a:bodyPr/>
                    <a:lstStyle/>
                    <a:p>
                      <a:pPr algn="r"/>
                      <a:r>
                        <a:rPr lang="en-US" sz="1600" dirty="0"/>
                        <a:t>98</a:t>
                      </a:r>
                    </a:p>
                  </a:txBody>
                  <a:tcPr/>
                </a:tc>
                <a:tc>
                  <a:txBody>
                    <a:bodyPr/>
                    <a:lstStyle/>
                    <a:p>
                      <a:pPr algn="r"/>
                      <a:r>
                        <a:rPr lang="en-US" sz="1600" dirty="0"/>
                        <a:t>34%</a:t>
                      </a:r>
                    </a:p>
                  </a:txBody>
                  <a:tcPr/>
                </a:tc>
                <a:extLst>
                  <a:ext uri="{0D108BD9-81ED-4DB2-BD59-A6C34878D82A}">
                    <a16:rowId xmlns:a16="http://schemas.microsoft.com/office/drawing/2014/main" val="1873159782"/>
                  </a:ext>
                </a:extLst>
              </a:tr>
              <a:tr h="370840">
                <a:tc>
                  <a:txBody>
                    <a:bodyPr/>
                    <a:lstStyle/>
                    <a:p>
                      <a:r>
                        <a:rPr lang="en-US" sz="1600" dirty="0"/>
                        <a:t>Group sessions</a:t>
                      </a:r>
                    </a:p>
                  </a:txBody>
                  <a:tcPr/>
                </a:tc>
                <a:tc>
                  <a:txBody>
                    <a:bodyPr/>
                    <a:lstStyle/>
                    <a:p>
                      <a:pPr algn="r"/>
                      <a:r>
                        <a:rPr lang="en-US" sz="1600" dirty="0"/>
                        <a:t>72</a:t>
                      </a:r>
                    </a:p>
                  </a:txBody>
                  <a:tcPr/>
                </a:tc>
                <a:tc>
                  <a:txBody>
                    <a:bodyPr/>
                    <a:lstStyle/>
                    <a:p>
                      <a:pPr algn="r"/>
                      <a:r>
                        <a:rPr lang="en-US" sz="1600" dirty="0"/>
                        <a:t>16%</a:t>
                      </a:r>
                    </a:p>
                  </a:txBody>
                  <a:tcPr/>
                </a:tc>
                <a:extLst>
                  <a:ext uri="{0D108BD9-81ED-4DB2-BD59-A6C34878D82A}">
                    <a16:rowId xmlns:a16="http://schemas.microsoft.com/office/drawing/2014/main" val="1240523536"/>
                  </a:ext>
                </a:extLst>
              </a:tr>
              <a:tr h="370840">
                <a:tc>
                  <a:txBody>
                    <a:bodyPr/>
                    <a:lstStyle/>
                    <a:p>
                      <a:r>
                        <a:rPr lang="en-US" sz="1600" dirty="0"/>
                        <a:t>% of clients in group therapy</a:t>
                      </a:r>
                    </a:p>
                  </a:txBody>
                  <a:tcPr/>
                </a:tc>
                <a:tc>
                  <a:txBody>
                    <a:bodyPr/>
                    <a:lstStyle/>
                    <a:p>
                      <a:pPr algn="r"/>
                      <a:r>
                        <a:rPr lang="en-US" sz="1600" dirty="0"/>
                        <a:t>13%</a:t>
                      </a:r>
                    </a:p>
                  </a:txBody>
                  <a:tcPr/>
                </a:tc>
                <a:tc>
                  <a:txBody>
                    <a:bodyPr/>
                    <a:lstStyle/>
                    <a:p>
                      <a:pPr algn="r"/>
                      <a:r>
                        <a:rPr lang="en-US" sz="1600" dirty="0"/>
                        <a:t>20% (difference of 3%)</a:t>
                      </a:r>
                    </a:p>
                  </a:txBody>
                  <a:tcPr/>
                </a:tc>
                <a:extLst>
                  <a:ext uri="{0D108BD9-81ED-4DB2-BD59-A6C34878D82A}">
                    <a16:rowId xmlns:a16="http://schemas.microsoft.com/office/drawing/2014/main" val="1413442263"/>
                  </a:ext>
                </a:extLst>
              </a:tr>
              <a:tr h="370840">
                <a:tc>
                  <a:txBody>
                    <a:bodyPr/>
                    <a:lstStyle/>
                    <a:p>
                      <a:r>
                        <a:rPr lang="en-US" sz="1600" dirty="0"/>
                        <a:t>History of suicide attempts</a:t>
                      </a:r>
                    </a:p>
                  </a:txBody>
                  <a:tcPr/>
                </a:tc>
                <a:tc>
                  <a:txBody>
                    <a:bodyPr/>
                    <a:lstStyle/>
                    <a:p>
                      <a:pPr algn="r"/>
                      <a:r>
                        <a:rPr lang="en-US" sz="1600" dirty="0"/>
                        <a:t>13%</a:t>
                      </a:r>
                    </a:p>
                  </a:txBody>
                  <a:tcPr/>
                </a:tc>
                <a:tc>
                  <a:txBody>
                    <a:bodyPr/>
                    <a:lstStyle/>
                    <a:p>
                      <a:pPr algn="r"/>
                      <a:r>
                        <a:rPr lang="en-US" sz="1600" dirty="0"/>
                        <a:t>-13% (difference of 2%)-</a:t>
                      </a:r>
                    </a:p>
                  </a:txBody>
                  <a:tcPr/>
                </a:tc>
                <a:extLst>
                  <a:ext uri="{0D108BD9-81ED-4DB2-BD59-A6C34878D82A}">
                    <a16:rowId xmlns:a16="http://schemas.microsoft.com/office/drawing/2014/main" val="75123276"/>
                  </a:ext>
                </a:extLst>
              </a:tr>
              <a:tr h="370840">
                <a:tc>
                  <a:txBody>
                    <a:bodyPr/>
                    <a:lstStyle/>
                    <a:p>
                      <a:r>
                        <a:rPr lang="en-US" sz="1600" dirty="0"/>
                        <a:t>History or current suicide ideation</a:t>
                      </a:r>
                    </a:p>
                  </a:txBody>
                  <a:tcPr/>
                </a:tc>
                <a:tc>
                  <a:txBody>
                    <a:bodyPr/>
                    <a:lstStyle/>
                    <a:p>
                      <a:pPr algn="r"/>
                      <a:r>
                        <a:rPr lang="en-US" sz="1600" dirty="0"/>
                        <a:t>43%</a:t>
                      </a:r>
                    </a:p>
                  </a:txBody>
                  <a:tcPr/>
                </a:tc>
                <a:tc>
                  <a:txBody>
                    <a:bodyPr/>
                    <a:lstStyle/>
                    <a:p>
                      <a:pPr algn="r"/>
                      <a:r>
                        <a:rPr lang="en-US" sz="1600" dirty="0"/>
                        <a:t>2%</a:t>
                      </a:r>
                    </a:p>
                  </a:txBody>
                  <a:tcPr/>
                </a:tc>
                <a:extLst>
                  <a:ext uri="{0D108BD9-81ED-4DB2-BD59-A6C34878D82A}">
                    <a16:rowId xmlns:a16="http://schemas.microsoft.com/office/drawing/2014/main" val="2014061500"/>
                  </a:ext>
                </a:extLst>
              </a:tr>
              <a:tr h="370840">
                <a:tc>
                  <a:txBody>
                    <a:bodyPr/>
                    <a:lstStyle/>
                    <a:p>
                      <a:r>
                        <a:rPr lang="en-US" sz="1600" dirty="0"/>
                        <a:t>NSSI</a:t>
                      </a:r>
                    </a:p>
                  </a:txBody>
                  <a:tcPr/>
                </a:tc>
                <a:tc>
                  <a:txBody>
                    <a:bodyPr/>
                    <a:lstStyle/>
                    <a:p>
                      <a:pPr algn="r"/>
                      <a:r>
                        <a:rPr lang="en-US" sz="1600" dirty="0"/>
                        <a:t>33%</a:t>
                      </a:r>
                    </a:p>
                  </a:txBody>
                  <a:tcPr/>
                </a:tc>
                <a:tc>
                  <a:txBody>
                    <a:bodyPr/>
                    <a:lstStyle/>
                    <a:p>
                      <a:pPr algn="r"/>
                      <a:r>
                        <a:rPr lang="en-US" sz="1600" dirty="0"/>
                        <a:t>0</a:t>
                      </a:r>
                    </a:p>
                  </a:txBody>
                  <a:tcPr/>
                </a:tc>
                <a:extLst>
                  <a:ext uri="{0D108BD9-81ED-4DB2-BD59-A6C34878D82A}">
                    <a16:rowId xmlns:a16="http://schemas.microsoft.com/office/drawing/2014/main" val="153620258"/>
                  </a:ext>
                </a:extLst>
              </a:tr>
              <a:tr h="370840">
                <a:tc>
                  <a:txBody>
                    <a:bodyPr/>
                    <a:lstStyle/>
                    <a:p>
                      <a:r>
                        <a:rPr lang="en-US" sz="1600" dirty="0"/>
                        <a:t># of clients who attempted suicide after onset of txt</a:t>
                      </a:r>
                    </a:p>
                  </a:txBody>
                  <a:tcPr/>
                </a:tc>
                <a:tc>
                  <a:txBody>
                    <a:bodyPr/>
                    <a:lstStyle/>
                    <a:p>
                      <a:pPr algn="r"/>
                      <a:r>
                        <a:rPr lang="en-US" sz="1600" dirty="0"/>
                        <a:t>5</a:t>
                      </a:r>
                    </a:p>
                  </a:txBody>
                  <a:tcPr/>
                </a:tc>
                <a:tc>
                  <a:txBody>
                    <a:bodyPr/>
                    <a:lstStyle/>
                    <a:p>
                      <a:pPr algn="r"/>
                      <a:r>
                        <a:rPr lang="en-US" sz="1600" dirty="0"/>
                        <a:t>--</a:t>
                      </a:r>
                    </a:p>
                  </a:txBody>
                  <a:tcPr/>
                </a:tc>
                <a:extLst>
                  <a:ext uri="{0D108BD9-81ED-4DB2-BD59-A6C34878D82A}">
                    <a16:rowId xmlns:a16="http://schemas.microsoft.com/office/drawing/2014/main" val="1234001211"/>
                  </a:ext>
                </a:extLst>
              </a:tr>
              <a:tr h="370840">
                <a:tc>
                  <a:txBody>
                    <a:bodyPr/>
                    <a:lstStyle/>
                    <a:p>
                      <a:r>
                        <a:rPr lang="en-US" sz="1600" dirty="0"/>
                        <a:t>Number of clients with a history of sexual assault </a:t>
                      </a:r>
                    </a:p>
                  </a:txBody>
                  <a:tcPr/>
                </a:tc>
                <a:tc>
                  <a:txBody>
                    <a:bodyPr/>
                    <a:lstStyle/>
                    <a:p>
                      <a:pPr algn="r"/>
                      <a:r>
                        <a:rPr lang="en-US" sz="1600" dirty="0"/>
                        <a:t>33</a:t>
                      </a:r>
                    </a:p>
                  </a:txBody>
                  <a:tcPr/>
                </a:tc>
                <a:tc>
                  <a:txBody>
                    <a:bodyPr/>
                    <a:lstStyle/>
                    <a:p>
                      <a:pPr algn="r"/>
                      <a:r>
                        <a:rPr lang="en-US" sz="1600" dirty="0"/>
                        <a:t>--</a:t>
                      </a:r>
                    </a:p>
                  </a:txBody>
                  <a:tcPr/>
                </a:tc>
                <a:extLst>
                  <a:ext uri="{0D108BD9-81ED-4DB2-BD59-A6C34878D82A}">
                    <a16:rowId xmlns:a16="http://schemas.microsoft.com/office/drawing/2014/main" val="2495971228"/>
                  </a:ext>
                </a:extLst>
              </a:tr>
            </a:tbl>
          </a:graphicData>
        </a:graphic>
      </p:graphicFrame>
    </p:spTree>
    <p:extLst>
      <p:ext uri="{BB962C8B-B14F-4D97-AF65-F5344CB8AC3E}">
        <p14:creationId xmlns:p14="http://schemas.microsoft.com/office/powerpoint/2010/main" val="542534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3969A-5D14-4191-B557-7900A5587217}"/>
              </a:ext>
            </a:extLst>
          </p:cNvPr>
          <p:cNvSpPr>
            <a:spLocks noGrp="1"/>
          </p:cNvSpPr>
          <p:nvPr>
            <p:ph type="title"/>
          </p:nvPr>
        </p:nvSpPr>
        <p:spPr>
          <a:xfrm>
            <a:off x="2364324" y="556983"/>
            <a:ext cx="8911687" cy="1280890"/>
          </a:xfrm>
        </p:spPr>
        <p:txBody>
          <a:bodyPr/>
          <a:lstStyle/>
          <a:p>
            <a:r>
              <a:rPr lang="en-US" dirty="0"/>
              <a:t>Questions?</a:t>
            </a:r>
          </a:p>
        </p:txBody>
      </p:sp>
      <p:sp>
        <p:nvSpPr>
          <p:cNvPr id="3" name="Title 1">
            <a:extLst>
              <a:ext uri="{FF2B5EF4-FFF2-40B4-BE49-F238E27FC236}">
                <a16:creationId xmlns:a16="http://schemas.microsoft.com/office/drawing/2014/main" id="{5367F55B-B3D7-4751-9A48-F9411D72C413}"/>
              </a:ext>
            </a:extLst>
          </p:cNvPr>
          <p:cNvSpPr txBox="1">
            <a:spLocks/>
          </p:cNvSpPr>
          <p:nvPr/>
        </p:nvSpPr>
        <p:spPr>
          <a:xfrm>
            <a:off x="2137977" y="2928257"/>
            <a:ext cx="9525000" cy="2710543"/>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t>CWS Annual Report </a:t>
            </a:r>
            <a:r>
              <a:rPr lang="en-US" sz="2400" dirty="0"/>
              <a:t>- https://www.wright.edu/node/368641</a:t>
            </a:r>
          </a:p>
          <a:p>
            <a:endParaRPr lang="en-US" sz="2400" dirty="0"/>
          </a:p>
          <a:p>
            <a:r>
              <a:rPr lang="en-US" sz="2400" b="1" dirty="0"/>
              <a:t>Clinical Services </a:t>
            </a:r>
            <a:r>
              <a:rPr lang="en-US" sz="2400" dirty="0"/>
              <a:t>– 053 Student Union [775-3407] www.wright.edu/cws</a:t>
            </a:r>
          </a:p>
          <a:p>
            <a:endParaRPr lang="en-US" sz="2400" dirty="0"/>
          </a:p>
          <a:p>
            <a:r>
              <a:rPr lang="en-US" sz="2400" b="1" dirty="0"/>
              <a:t>Insurance Services </a:t>
            </a:r>
            <a:r>
              <a:rPr lang="en-US" sz="2400" dirty="0"/>
              <a:t>– 051 Student Union  [775 – 2331]</a:t>
            </a:r>
          </a:p>
          <a:p>
            <a:r>
              <a:rPr lang="en-US" sz="2400" dirty="0"/>
              <a:t>https://www.wright.edu/student-health-services/health-insurance</a:t>
            </a:r>
          </a:p>
          <a:p>
            <a:endParaRPr lang="en-US" sz="2400" dirty="0"/>
          </a:p>
          <a:p>
            <a:r>
              <a:rPr lang="en-US" sz="2400" b="1" dirty="0"/>
              <a:t>Student Advocacy &amp; Wellness </a:t>
            </a:r>
            <a:r>
              <a:rPr lang="en-US" sz="2400" dirty="0"/>
              <a:t>– 023 Student Union  [775-3749]</a:t>
            </a:r>
          </a:p>
          <a:p>
            <a:r>
              <a:rPr lang="en-US" sz="2400" dirty="0"/>
              <a:t>http://www.wright.edu/student-affairs/health-and-wellness/student-support-services</a:t>
            </a:r>
          </a:p>
          <a:p>
            <a:endParaRPr lang="en-US" sz="2400" dirty="0"/>
          </a:p>
        </p:txBody>
      </p:sp>
    </p:spTree>
    <p:extLst>
      <p:ext uri="{BB962C8B-B14F-4D97-AF65-F5344CB8AC3E}">
        <p14:creationId xmlns:p14="http://schemas.microsoft.com/office/powerpoint/2010/main" val="199781562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355</TotalTime>
  <Words>466</Words>
  <Application>Microsoft Office PowerPoint</Application>
  <PresentationFormat>Widescreen</PresentationFormat>
  <Paragraphs>113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Counseling &amp; Wellness Services</vt:lpstr>
      <vt:lpstr>Mission</vt:lpstr>
      <vt:lpstr>PowerPoint Presentation</vt:lpstr>
      <vt:lpstr>Student Health Insurance</vt:lpstr>
      <vt:lpstr>Student Advocacy and Wellness</vt:lpstr>
      <vt:lpstr>PowerPoint Presentation</vt:lpstr>
      <vt:lpstr>Clinical Services</vt:lpstr>
      <vt:lpstr>Clinical Services - Some Mid-year Data</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Counseling &amp; Wellness Services</dc:title>
  <dc:creator>Rando, Robert A.</dc:creator>
  <cp:lastModifiedBy>Rando, Robert A.</cp:lastModifiedBy>
  <cp:revision>14</cp:revision>
  <dcterms:created xsi:type="dcterms:W3CDTF">2020-01-08T18:11:09Z</dcterms:created>
  <dcterms:modified xsi:type="dcterms:W3CDTF">2020-01-23T18:42:03Z</dcterms:modified>
</cp:coreProperties>
</file>