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7" r:id="rId2"/>
    <p:sldId id="270" r:id="rId3"/>
    <p:sldId id="269" r:id="rId4"/>
    <p:sldId id="273" r:id="rId5"/>
    <p:sldId id="266" r:id="rId6"/>
    <p:sldId id="265" r:id="rId7"/>
    <p:sldId id="264" r:id="rId8"/>
    <p:sldId id="267" r:id="rId9"/>
    <p:sldId id="271" r:id="rId1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937"/>
    <a:srgbClr val="CEA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1815944881889"/>
          <c:y val="9.3117181771826915E-2"/>
          <c:w val="0.54136368110236222"/>
          <c:h val="0.812045471699958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269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74-46F1-908B-4711DD4A6080}"/>
              </c:ext>
            </c:extLst>
          </c:dPt>
          <c:dPt>
            <c:idx val="1"/>
            <c:bubble3D val="0"/>
            <c:spPr>
              <a:solidFill>
                <a:srgbClr val="CEA0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074-46F1-908B-4711DD4A6080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0.95499999999999996</c:v>
                </c:pt>
                <c:pt idx="1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4-46F1-908B-4711DD4A6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0.12312</cdr:x>
      <cdr:y>0.26515</cdr:y>
    </cdr:from>
    <cdr:to>
      <cdr:x>0.87688</cdr:x>
      <cdr:y>0.63474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6498" y="1381570"/>
          <a:ext cx="5304873" cy="192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0" dirty="0" smtClean="0">
              <a:solidFill>
                <a:schemeClr val="tx1"/>
              </a:solidFill>
              <a:latin typeface="Elephant" panose="02020904090505020303" pitchFamily="18" charset="0"/>
            </a:rPr>
            <a:t>4.6%</a:t>
          </a:r>
          <a:endParaRPr lang="en-US" sz="11000" dirty="0">
            <a:solidFill>
              <a:schemeClr val="tx1"/>
            </a:solidFill>
            <a:latin typeface="Elephant" panose="02020904090505020303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62098-AE77-45FC-AEED-F007F0AB7C4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FF340AB-E75B-4C6D-94ED-B2CC6D94C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2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DF8E03-D684-4229-BA12-18E130F37AC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993BFD88-F538-46FC-B888-5BB87D4CB4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050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8E03-D684-4229-BA12-18E130F37AC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D88-F538-46FC-B888-5BB87D4C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3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54DF8E03-D684-4229-BA12-18E130F37AC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993BFD88-F538-46FC-B888-5BB87D4CB4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356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8608" userDrawn="1">
          <p15:clr>
            <a:srgbClr val="FBAE40"/>
          </p15:clr>
        </p15:guide>
        <p15:guide id="3" pos="64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8E03-D684-4229-BA12-18E130F37AC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D88-F538-46FC-B888-5BB87D4C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4DF8E03-D684-4229-BA12-18E130F37AC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3BFD88-F538-46FC-B888-5BB87D4CB4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52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8608" userDrawn="1">
          <p15:clr>
            <a:srgbClr val="FBAE40"/>
          </p15:clr>
        </p15:guide>
        <p15:guide id="3" pos="64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8E03-D684-4229-BA12-18E130F37AC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D88-F538-46FC-B888-5BB87D4C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0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8E03-D684-4229-BA12-18E130F37AC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D88-F538-46FC-B888-5BB87D4C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6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8E03-D684-4229-BA12-18E130F37AC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D88-F538-46FC-B888-5BB87D4C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3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8E03-D684-4229-BA12-18E130F37AC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D88-F538-46FC-B888-5BB87D4C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8E03-D684-4229-BA12-18E130F37AC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D88-F538-46FC-B888-5BB87D4C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8E03-D684-4229-BA12-18E130F37AC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D88-F538-46FC-B888-5BB87D4C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4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4DF8E03-D684-4229-BA12-18E130F37AC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993BFD88-F538-46FC-B888-5BB87D4CB4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01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3776" userDrawn="1">
          <p15:clr>
            <a:srgbClr val="F26B43"/>
          </p15:clr>
        </p15:guide>
        <p15:guide id="7" pos="640" userDrawn="1">
          <p15:clr>
            <a:srgbClr val="F26B43"/>
          </p15:clr>
        </p15:guide>
        <p15:guide id="8" pos="9600" userDrawn="1">
          <p15:clr>
            <a:srgbClr val="F26B43"/>
          </p15:clr>
        </p15:guide>
        <p15:guide id="9" pos="4352" userDrawn="1">
          <p15:clr>
            <a:srgbClr val="F26B43"/>
          </p15:clr>
        </p15:guide>
        <p15:guide id="10" pos="2832" userDrawn="1">
          <p15:clr>
            <a:srgbClr val="F26B43"/>
          </p15:clr>
        </p15:guide>
        <p15:guide id="11" pos="48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  <p15:guide id="13" pos="7200" userDrawn="1">
          <p15:clr>
            <a:srgbClr val="F26B43"/>
          </p15:clr>
        </p15:guide>
        <p15:guide id="14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086705" cy="1184244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6000" b="1" dirty="0">
                <a:solidFill>
                  <a:srgbClr val="CEA052"/>
                </a:solidFill>
                <a:cs typeface="Gotham Black" pitchFamily="50" charset="0"/>
              </a:rPr>
              <a:t>Athletics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C7E44-4828-47E6-A083-C1E389988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2493" y="911008"/>
            <a:ext cx="2119768" cy="771534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latin typeface="+mj-lt"/>
                <a:cs typeface="Gotham Black" pitchFamily="50" charset="0"/>
              </a:rPr>
              <a:t>Bob Grant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3" y="1553576"/>
            <a:ext cx="3308200" cy="2536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5877" y="1353521"/>
            <a:ext cx="6068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We have a specific &amp; unique mission: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230" y="4530438"/>
            <a:ext cx="5960445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No overemphasis on Athletics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Never a “win at all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costs” mentality</a:t>
            </a: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Minimum spending w/ maximum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No b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ad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b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ehavior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olerated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37" y="4089864"/>
            <a:ext cx="4580312" cy="26161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u="sng" dirty="0">
                <a:solidFill>
                  <a:srgbClr val="CEA052"/>
                </a:solidFill>
                <a:latin typeface="+mj-lt"/>
              </a:rPr>
              <a:t>Men’s Sports: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Baseball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Basketball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Cross Country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Golf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Soccer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Tennis</a:t>
            </a:r>
          </a:p>
          <a:p>
            <a:endParaRPr lang="en-US" b="1" u="sng" dirty="0">
              <a:solidFill>
                <a:schemeClr val="tx2"/>
              </a:solidFill>
              <a:latin typeface="+mj-lt"/>
            </a:endParaRPr>
          </a:p>
          <a:p>
            <a:endParaRPr lang="en-US" b="1" u="sng" dirty="0">
              <a:solidFill>
                <a:schemeClr val="tx2"/>
              </a:solidFill>
              <a:latin typeface="+mj-lt"/>
            </a:endParaRPr>
          </a:p>
          <a:p>
            <a:r>
              <a:rPr lang="en-US" sz="2000" b="1" u="sng" dirty="0">
                <a:solidFill>
                  <a:srgbClr val="CEA052"/>
                </a:solidFill>
                <a:latin typeface="+mj-lt"/>
              </a:rPr>
              <a:t>Women’s Sports: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Basketball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Cross Country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Soccer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Softball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Tennis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Track &amp; Field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Volleyball</a:t>
            </a:r>
          </a:p>
          <a:p>
            <a:endParaRPr lang="en-US" b="1" u="sng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6" y="1553576"/>
            <a:ext cx="8076157" cy="26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0955" y="133006"/>
            <a:ext cx="5029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CEA052"/>
                </a:solidFill>
                <a:latin typeface="Century Schoolbook" panose="02040604050505020304" pitchFamily="18" charset="0"/>
              </a:rPr>
              <a:t>SPENDING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6664" y="1046528"/>
            <a:ext cx="640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Division </a:t>
            </a:r>
            <a:r>
              <a:rPr lang="en-US" sz="4000" b="1" dirty="0">
                <a:latin typeface="+mj-lt"/>
              </a:rPr>
              <a:t>1 </a:t>
            </a:r>
            <a:r>
              <a:rPr lang="en-US" sz="4000" b="1" dirty="0" smtClean="0">
                <a:latin typeface="+mj-lt"/>
              </a:rPr>
              <a:t>Ohio schools</a:t>
            </a:r>
            <a:endParaRPr lang="en-US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6033" y="6455775"/>
            <a:ext cx="544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(EADA 2017-2018 &amp; Cleveland.com, March 2019)</a:t>
            </a:r>
            <a:endParaRPr lang="en-US" i="1" dirty="0">
              <a:latin typeface="+mj-lt"/>
            </a:endParaRPr>
          </a:p>
        </p:txBody>
      </p:sp>
      <p:pic>
        <p:nvPicPr>
          <p:cNvPr id="26" name="Picture 22" descr="Image result for Ohio U Logo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62" y="2718139"/>
            <a:ext cx="2065538" cy="108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Image result for Toledo  Logo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38" y="2850001"/>
            <a:ext cx="1231213" cy="6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" descr="Image result for Bowling green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051" y="2815774"/>
            <a:ext cx="886674" cy="8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2" descr="Image result for youngstwon state Logo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28" y="2851741"/>
            <a:ext cx="1184534" cy="7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4" descr="Image result for cleveland state Logo transpar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39" y="2769993"/>
            <a:ext cx="1176036" cy="8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ohio stat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6" y="2674246"/>
            <a:ext cx="1047820" cy="9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Image result for university of cincinnati logo trans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98" y="2653085"/>
            <a:ext cx="623944" cy="9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Image result for miami oh logo transpar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54" y="2555496"/>
            <a:ext cx="1507968" cy="143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Image result for akron logo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90" y="2906208"/>
            <a:ext cx="1360870" cy="6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 descr="Image result for Kent state logo transparen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88" y="2808877"/>
            <a:ext cx="1122948" cy="7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Image result for wright state state Logo transpar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419" y="2702736"/>
            <a:ext cx="1179406" cy="9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2584" y="3662161"/>
            <a:ext cx="1140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$187.2  $48.3    $37.1	       $33.1	   $29.5	     $29.3   	$29.2	 $24.4	    $15.9	      $12.8          $11.9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2584" y="1928620"/>
            <a:ext cx="4570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26937"/>
                </a:solidFill>
                <a:latin typeface="+mj-lt"/>
              </a:rPr>
              <a:t>Athletic </a:t>
            </a:r>
            <a:r>
              <a:rPr lang="en-US" sz="3200" dirty="0" smtClean="0">
                <a:solidFill>
                  <a:srgbClr val="026937"/>
                </a:solidFill>
                <a:latin typeface="+mj-lt"/>
              </a:rPr>
              <a:t>Expenditures: </a:t>
            </a:r>
            <a:endParaRPr lang="en-US" sz="3200" dirty="0">
              <a:solidFill>
                <a:srgbClr val="026937"/>
              </a:solidFill>
              <a:latin typeface="+mj-lt"/>
            </a:endParaRPr>
          </a:p>
        </p:txBody>
      </p:sp>
      <p:pic>
        <p:nvPicPr>
          <p:cNvPr id="41" name="Picture 22" descr="Image result for Ohio U Logo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75" y="4927198"/>
            <a:ext cx="2245026" cy="11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Image result for Toledo  Logo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28" y="5150464"/>
            <a:ext cx="1231213" cy="6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8" descr="Image result for Bowling green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60" y="5023350"/>
            <a:ext cx="886674" cy="8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2" descr="Image result for youngstwon state Logo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1" y="5096292"/>
            <a:ext cx="1184534" cy="7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4" descr="Image result for cleveland state Logo transpar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91" y="5029936"/>
            <a:ext cx="1176036" cy="8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Image result for university of cincinnati logo trans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54" y="4927198"/>
            <a:ext cx="623944" cy="9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Image result for miami oh logo transpar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43" y="4796382"/>
            <a:ext cx="1507968" cy="143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Image result for akron logo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4" y="5178095"/>
            <a:ext cx="1360870" cy="6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0" descr="Image result for Kent state logo transparen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04" y="5082514"/>
            <a:ext cx="1122948" cy="7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Image result for wright state state Logo transpar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33" y="5063505"/>
            <a:ext cx="1179406" cy="9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7070" y="4336742"/>
            <a:ext cx="775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26937"/>
                </a:solidFill>
                <a:latin typeface="+mj-lt"/>
              </a:rPr>
              <a:t>Cost per Student to Subsidize Athletics:</a:t>
            </a:r>
            <a:endParaRPr lang="en-US" sz="3200" dirty="0">
              <a:solidFill>
                <a:srgbClr val="026937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874" y="5925641"/>
            <a:ext cx="1122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$1,359	      $1,327	  $1,135	       $1,028	$944      $872       $845	    $769		   $719		$717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0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36002140"/>
              </p:ext>
            </p:extLst>
          </p:nvPr>
        </p:nvGraphicFramePr>
        <p:xfrm>
          <a:off x="2909326" y="198117"/>
          <a:ext cx="7037871" cy="5210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07184" y="3246848"/>
            <a:ext cx="3442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WSU Athletics accounts for 4.6% of the University’s Total Expenses</a:t>
            </a:r>
            <a:endParaRPr lang="en-US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722" y="6542027"/>
            <a:ext cx="1134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(EADA 2017-2018 &amp; Revenues and Expenses 2004-2017 NCAA Division 1 Intercollegiate Athletics Programs Report-page 32)</a:t>
            </a:r>
            <a:endParaRPr lang="en-US" sz="1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232" y="21068"/>
            <a:ext cx="4889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CEA052"/>
                </a:solidFill>
                <a:latin typeface="+mj-lt"/>
              </a:rPr>
              <a:t>SPENDING</a:t>
            </a:r>
            <a:endParaRPr lang="en-US" sz="6000" b="1" i="1" dirty="0">
              <a:solidFill>
                <a:srgbClr val="CEA052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722" y="4764898"/>
            <a:ext cx="5961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Horizon League Athletic Expenditures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6" name="Picture 36" descr="Image result for wright state state Logo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43" y="5249077"/>
            <a:ext cx="1004637" cy="7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Image result for youngstwon state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63" y="5425110"/>
            <a:ext cx="865881" cy="5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Image result for cleveland state Logo transpa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76" y="5374035"/>
            <a:ext cx="843838" cy="6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UIC Logo 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12" y="5279774"/>
            <a:ext cx="743551" cy="7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etroit Mercy Logo transpar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20" y="5381152"/>
            <a:ext cx="851809" cy="63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oakland university logo trans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62" y="5428074"/>
            <a:ext cx="761887" cy="5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ilwaukee university logo transpar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64" y="5485927"/>
            <a:ext cx="821004" cy="4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NKU logo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804" y="5299832"/>
            <a:ext cx="1052967" cy="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UPUI logo transparen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56" y="5248457"/>
            <a:ext cx="950319" cy="7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green bay university logo transpar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781" y="5319175"/>
            <a:ext cx="807204" cy="62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0200" y="5998799"/>
            <a:ext cx="1044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$16.7     $15.9	  $14.9	    $14.9	     $13.2	       $12.8	     $11.9	         $11.3	     $10.2	          $8.9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9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2932" y="209006"/>
            <a:ext cx="6445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CEA052"/>
                </a:solidFill>
                <a:latin typeface="+mj-lt"/>
              </a:rPr>
              <a:t>TUITION / SSI</a:t>
            </a:r>
            <a:endParaRPr lang="en-US" sz="6000" b="1" i="1" dirty="0">
              <a:solidFill>
                <a:srgbClr val="CEA052"/>
              </a:solidFill>
              <a:latin typeface="+mj-lt"/>
            </a:endParaRPr>
          </a:p>
        </p:txBody>
      </p:sp>
      <p:pic>
        <p:nvPicPr>
          <p:cNvPr id="6150" name="Picture 6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 b="10440"/>
          <a:stretch/>
        </p:blipFill>
        <p:spPr bwMode="auto">
          <a:xfrm>
            <a:off x="0" y="0"/>
            <a:ext cx="50456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45611" y="1463041"/>
            <a:ext cx="714638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j-lt"/>
              </a:rPr>
              <a:t>STUDENT-ATHLETE CONTRIBUTION:</a:t>
            </a:r>
          </a:p>
          <a:p>
            <a:pPr algn="ctr"/>
            <a:r>
              <a:rPr lang="en-US" sz="11500" dirty="0" smtClean="0">
                <a:solidFill>
                  <a:srgbClr val="CEA052"/>
                </a:solidFill>
                <a:latin typeface="Elephant" panose="02020904090505020303" pitchFamily="18" charset="0"/>
              </a:rPr>
              <a:t>$4.1M</a:t>
            </a:r>
          </a:p>
          <a:p>
            <a:pPr algn="ctr"/>
            <a:endParaRPr lang="en-US" sz="3200" dirty="0">
              <a:solidFill>
                <a:srgbClr val="CEA052"/>
              </a:solidFill>
              <a:latin typeface="Elephant" panose="02020904090505020303" pitchFamily="18" charset="0"/>
            </a:endParaRPr>
          </a:p>
          <a:p>
            <a:pPr algn="ctr"/>
            <a:r>
              <a:rPr lang="en-US" sz="11500" dirty="0" smtClean="0">
                <a:solidFill>
                  <a:srgbClr val="CEA052"/>
                </a:solidFill>
                <a:latin typeface="Elephant" panose="02020904090505020303" pitchFamily="18" charset="0"/>
              </a:rPr>
              <a:t>3</a:t>
            </a:r>
          </a:p>
          <a:p>
            <a:pPr algn="ctr"/>
            <a:r>
              <a:rPr lang="en-US" sz="2400" i="1" dirty="0" smtClean="0">
                <a:latin typeface="+mj-lt"/>
              </a:rPr>
              <a:t>“FULL RIDE” SPORTS</a:t>
            </a:r>
          </a:p>
          <a:p>
            <a:pPr algn="ctr"/>
            <a:r>
              <a:rPr lang="en-US" dirty="0" smtClean="0">
                <a:solidFill>
                  <a:srgbClr val="026937"/>
                </a:solidFill>
                <a:latin typeface="+mj-lt"/>
              </a:rPr>
              <a:t>MEN’S BASKETBALL | WOMEN’S BASKETBALL | VOLLEYBALL</a:t>
            </a:r>
            <a:endParaRPr lang="en-US" dirty="0">
              <a:solidFill>
                <a:srgbClr val="026937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714497" y="3770812"/>
            <a:ext cx="5808617" cy="17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8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367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CEA052"/>
                </a:solidFill>
                <a:latin typeface="+mj-lt"/>
              </a:rPr>
              <a:t>ACADEMICS / RETENTION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671" y="1724297"/>
            <a:ext cx="5424049" cy="361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rgbClr val="CEA052"/>
                </a:solidFill>
                <a:latin typeface="Elephant" panose="02020904090505020303" pitchFamily="18" charset="0"/>
              </a:rPr>
              <a:t>52</a:t>
            </a:r>
            <a:r>
              <a:rPr lang="en-US" sz="7200" dirty="0">
                <a:solidFill>
                  <a:srgbClr val="CEA052"/>
                </a:solidFill>
                <a:latin typeface="Elephant" panose="02020904090505020303" pitchFamily="18" charset="0"/>
              </a:rPr>
              <a:t> </a:t>
            </a:r>
          </a:p>
          <a:p>
            <a:pPr algn="ctr"/>
            <a:r>
              <a:rPr lang="en-US" sz="3200" i="1" dirty="0">
                <a:latin typeface="+mj-lt"/>
              </a:rPr>
              <a:t>STRAIGHT TERMS</a:t>
            </a:r>
          </a:p>
          <a:p>
            <a:pPr algn="ctr"/>
            <a:r>
              <a:rPr lang="en-US" sz="3200" i="1" dirty="0" smtClean="0">
                <a:latin typeface="+mj-lt"/>
              </a:rPr>
              <a:t>WITH </a:t>
            </a:r>
            <a:r>
              <a:rPr lang="en-US" sz="3200" i="1" dirty="0" smtClean="0">
                <a:latin typeface="+mj-lt"/>
              </a:rPr>
              <a:t>A CUMULATIVE </a:t>
            </a:r>
          </a:p>
          <a:p>
            <a:pPr algn="ctr"/>
            <a:r>
              <a:rPr lang="en-US" sz="3200" i="1" dirty="0" smtClean="0">
                <a:latin typeface="+mj-lt"/>
              </a:rPr>
              <a:t>GPA OF </a:t>
            </a:r>
            <a:r>
              <a:rPr lang="en-US" sz="3200" b="1" dirty="0" smtClean="0">
                <a:solidFill>
                  <a:srgbClr val="026937"/>
                </a:solidFill>
                <a:latin typeface="+mj-lt"/>
              </a:rPr>
              <a:t>3.0</a:t>
            </a:r>
            <a:r>
              <a:rPr lang="en-US" sz="3200" b="1" i="1" dirty="0" smtClean="0">
                <a:latin typeface="+mj-lt"/>
              </a:rPr>
              <a:t> </a:t>
            </a:r>
            <a:r>
              <a:rPr lang="en-US" sz="3200" i="1" dirty="0" smtClean="0">
                <a:latin typeface="+mj-lt"/>
              </a:rPr>
              <a:t>OR </a:t>
            </a:r>
            <a:r>
              <a:rPr lang="en-US" sz="3200" i="1" dirty="0" smtClean="0">
                <a:latin typeface="+mj-lt"/>
              </a:rPr>
              <a:t>BETTER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1028" y="1724297"/>
            <a:ext cx="376210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>
                <a:solidFill>
                  <a:srgbClr val="CEA052"/>
                </a:solidFill>
                <a:latin typeface="Elephant" panose="02020904090505020303" pitchFamily="18" charset="0"/>
              </a:rPr>
              <a:t>87%</a:t>
            </a:r>
          </a:p>
          <a:p>
            <a:pPr algn="ctr"/>
            <a:r>
              <a:rPr lang="en-US" sz="3200" i="1" dirty="0">
                <a:latin typeface="+mj-lt"/>
              </a:rPr>
              <a:t>GRADUATION SUCCESS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0276" y="5486400"/>
            <a:ext cx="938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  <a:latin typeface="+mj-lt"/>
              </a:rPr>
              <a:t>Get them | Keep them | </a:t>
            </a:r>
            <a:r>
              <a:rPr lang="en-US" sz="3600" b="1" dirty="0">
                <a:solidFill>
                  <a:srgbClr val="026937"/>
                </a:solidFill>
                <a:latin typeface="+mj-lt"/>
              </a:rPr>
              <a:t>Graduate</a:t>
            </a:r>
            <a:r>
              <a:rPr lang="en-US" sz="3200" b="1" dirty="0">
                <a:solidFill>
                  <a:srgbClr val="026937"/>
                </a:solidFill>
                <a:latin typeface="+mj-lt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5756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642"/>
            <a:ext cx="7142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CEA052"/>
                </a:solidFill>
                <a:latin typeface="+mj-lt"/>
              </a:rPr>
              <a:t>ENGAGEMENT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702" y="1546329"/>
            <a:ext cx="67271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+mj-lt"/>
              </a:rPr>
              <a:t>ATTENDANCE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latin typeface="+mj-lt"/>
              </a:rPr>
              <a:t>BRAND </a:t>
            </a:r>
            <a:r>
              <a:rPr lang="en-US" sz="2800" i="1" dirty="0" smtClean="0">
                <a:latin typeface="+mj-lt"/>
              </a:rPr>
              <a:t>BUILDING/EXPOSURE</a:t>
            </a:r>
            <a:endParaRPr lang="en-US" sz="2800" i="1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latin typeface="+mj-lt"/>
              </a:rPr>
              <a:t>NATIONAL TV</a:t>
            </a: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+mj-lt"/>
              </a:rPr>
              <a:t>CORPORATE </a:t>
            </a:r>
            <a:r>
              <a:rPr lang="en-US" sz="2800" i="1" dirty="0">
                <a:latin typeface="+mj-lt"/>
              </a:rPr>
              <a:t>SPONSORS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latin typeface="+mj-lt"/>
              </a:rPr>
              <a:t>DONOR ENGAGEMENT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latin typeface="+mj-lt"/>
              </a:rPr>
              <a:t>HIGH SCHOOL KIDS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latin typeface="+mj-lt"/>
              </a:rPr>
              <a:t>COMMUNITY SERVICE </a:t>
            </a:r>
            <a:endParaRPr lang="en-US" sz="9600" b="1" dirty="0">
              <a:solidFill>
                <a:srgbClr val="CEA052"/>
              </a:solidFill>
              <a:latin typeface="Elephant" panose="02020904090505020303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89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11" y="5172732"/>
            <a:ext cx="1950720" cy="14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27" y="319212"/>
            <a:ext cx="6445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CEA052"/>
                </a:solidFill>
                <a:latin typeface="+mj-lt"/>
              </a:rPr>
              <a:t>ATHLETIC SUCCESS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3084" y="1758429"/>
            <a:ext cx="574995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+mj-lt"/>
              </a:rPr>
              <a:t>MEN’S BASKETBALL</a:t>
            </a:r>
          </a:p>
          <a:p>
            <a:r>
              <a:rPr lang="en-US" sz="3200" i="1" dirty="0">
                <a:latin typeface="+mj-lt"/>
              </a:rPr>
              <a:t>WOMEN’S BASKETBALL</a:t>
            </a:r>
          </a:p>
          <a:p>
            <a:r>
              <a:rPr lang="en-US" sz="3200" i="1" dirty="0">
                <a:latin typeface="+mj-lt"/>
              </a:rPr>
              <a:t>VOLLEYBALL</a:t>
            </a:r>
          </a:p>
          <a:p>
            <a:r>
              <a:rPr lang="en-US" sz="3200" i="1" dirty="0">
                <a:latin typeface="+mj-lt"/>
              </a:rPr>
              <a:t>MEN’S SOCCER</a:t>
            </a:r>
          </a:p>
          <a:p>
            <a:r>
              <a:rPr lang="en-US" sz="3200" i="1" dirty="0">
                <a:latin typeface="+mj-lt"/>
              </a:rPr>
              <a:t>BASEBALL</a:t>
            </a:r>
          </a:p>
          <a:p>
            <a:r>
              <a:rPr lang="en-US" sz="3200" i="1" dirty="0" smtClean="0">
                <a:latin typeface="+mj-lt"/>
              </a:rPr>
              <a:t>GOLF</a:t>
            </a:r>
          </a:p>
          <a:p>
            <a:endParaRPr lang="en-US" sz="3200" i="1" dirty="0">
              <a:latin typeface="+mj-lt"/>
            </a:endParaRPr>
          </a:p>
          <a:p>
            <a:pPr algn="ctr"/>
            <a:r>
              <a:rPr lang="en-US" sz="5400" b="1" i="1" dirty="0" smtClean="0">
                <a:solidFill>
                  <a:srgbClr val="026937"/>
                </a:solidFill>
                <a:latin typeface="+mj-lt"/>
              </a:rPr>
              <a:t>M</a:t>
            </a:r>
            <a:r>
              <a:rPr lang="en-US" sz="5400" b="1" i="1" baseline="30000" dirty="0" smtClean="0">
                <a:solidFill>
                  <a:srgbClr val="026937"/>
                </a:solidFill>
                <a:latin typeface="+mj-lt"/>
              </a:rPr>
              <a:t>C</a:t>
            </a:r>
            <a:r>
              <a:rPr lang="en-US" sz="5400" b="1" i="1" dirty="0" smtClean="0">
                <a:solidFill>
                  <a:srgbClr val="026937"/>
                </a:solidFill>
                <a:latin typeface="+mj-lt"/>
              </a:rPr>
              <a:t>CAFFERTY</a:t>
            </a:r>
            <a:endParaRPr lang="en-US" sz="5400" b="1" i="1" baseline="30000" dirty="0" smtClean="0">
              <a:solidFill>
                <a:srgbClr val="026937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03" y="-2175"/>
            <a:ext cx="2833359" cy="1571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80" y="1568929"/>
            <a:ext cx="2815923" cy="157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t="23755" r="18632" b="27800"/>
          <a:stretch/>
        </p:blipFill>
        <p:spPr>
          <a:xfrm>
            <a:off x="9378708" y="3146854"/>
            <a:ext cx="2819821" cy="1573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82" y="-2175"/>
            <a:ext cx="2815921" cy="1573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03" y="1560353"/>
            <a:ext cx="2833359" cy="158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82" y="3146854"/>
            <a:ext cx="2815921" cy="1593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7"/>
          <a:stretch/>
        </p:blipFill>
        <p:spPr>
          <a:xfrm>
            <a:off x="9371703" y="4720355"/>
            <a:ext cx="2820297" cy="1633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83" y="4736469"/>
            <a:ext cx="2822926" cy="1638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6269" y="6405855"/>
            <a:ext cx="3821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#RAIDERUP | #GETROWDY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77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9504" y="367155"/>
            <a:ext cx="5294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CEA052"/>
                </a:solidFill>
                <a:latin typeface="+mj-lt"/>
              </a:rPr>
              <a:t>HAPPINESS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1514" y="2021970"/>
            <a:ext cx="5136342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rgbClr val="CEA052"/>
                </a:solidFill>
                <a:latin typeface="Elephant" panose="02020904090505020303" pitchFamily="18" charset="0"/>
              </a:rPr>
              <a:t>91%</a:t>
            </a:r>
          </a:p>
          <a:p>
            <a:pPr algn="ctr"/>
            <a:r>
              <a:rPr lang="en-US" sz="3200" i="1" dirty="0">
                <a:latin typeface="+mj-lt"/>
              </a:rPr>
              <a:t>OF OUR </a:t>
            </a:r>
          </a:p>
          <a:p>
            <a:pPr algn="ctr"/>
            <a:r>
              <a:rPr lang="en-US" sz="3200" i="1" dirty="0">
                <a:latin typeface="+mj-lt"/>
              </a:rPr>
              <a:t>STUDENT-ATHELTES</a:t>
            </a:r>
          </a:p>
          <a:p>
            <a:pPr algn="ctr"/>
            <a:r>
              <a:rPr lang="en-US" sz="3200" i="1" dirty="0">
                <a:latin typeface="+mj-lt"/>
              </a:rPr>
              <a:t>WOULD CHOOSE </a:t>
            </a:r>
          </a:p>
          <a:p>
            <a:pPr algn="ctr"/>
            <a:r>
              <a:rPr lang="en-US" sz="3200" i="1" dirty="0">
                <a:latin typeface="+mj-lt"/>
              </a:rPr>
              <a:t>WRIGHT STATE AGAIN </a:t>
            </a:r>
            <a:endParaRPr lang="en-US" sz="11500" b="1" dirty="0">
              <a:solidFill>
                <a:srgbClr val="CEA052"/>
              </a:solidFill>
              <a:latin typeface="Elephant" panose="02020904090505020303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WSU Women's Volleyball | Photo by Joe Crav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30" y="2133600"/>
            <a:ext cx="5375661" cy="35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" y="69873"/>
            <a:ext cx="12192000" cy="984765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rgbClr val="CEA052"/>
                </a:solidFill>
              </a:rPr>
              <a:t>GO Raiders</a:t>
            </a:r>
            <a:endParaRPr lang="en-US" sz="8800" b="1" dirty="0">
              <a:solidFill>
                <a:srgbClr val="CEA052"/>
              </a:solidFill>
            </a:endParaRPr>
          </a:p>
        </p:txBody>
      </p:sp>
      <p:pic>
        <p:nvPicPr>
          <p:cNvPr id="2054" name="Picture 6" descr="20200124_jrc_Wright State v Northern Kentucky_MBB_02-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6" t="17437" r="5053" b="9899"/>
          <a:stretch/>
        </p:blipFill>
        <p:spPr bwMode="auto">
          <a:xfrm>
            <a:off x="0" y="1113905"/>
            <a:ext cx="12200710" cy="57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1337</TotalTime>
  <Words>317</Words>
  <Application>Microsoft Office PowerPoint</Application>
  <PresentationFormat>Widescreen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Schoolbook</vt:lpstr>
      <vt:lpstr>Corbel</vt:lpstr>
      <vt:lpstr>Elephant</vt:lpstr>
      <vt:lpstr>Gotham Black</vt:lpstr>
      <vt:lpstr>Headlines</vt:lpstr>
      <vt:lpstr>Athletics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Raiders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Athletics Department</dc:title>
  <dc:creator>McKenzie Nix</dc:creator>
  <cp:lastModifiedBy>McKenzie Nix</cp:lastModifiedBy>
  <cp:revision>53</cp:revision>
  <cp:lastPrinted>2020-02-13T18:19:47Z</cp:lastPrinted>
  <dcterms:created xsi:type="dcterms:W3CDTF">2020-02-11T21:55:53Z</dcterms:created>
  <dcterms:modified xsi:type="dcterms:W3CDTF">2020-02-13T19:55:22Z</dcterms:modified>
</cp:coreProperties>
</file>