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notesMasterIdLst>
    <p:notesMasterId r:id="rId21"/>
  </p:notesMasterIdLst>
  <p:sldIdLst>
    <p:sldId id="264" r:id="rId8"/>
    <p:sldId id="274" r:id="rId9"/>
    <p:sldId id="311" r:id="rId10"/>
    <p:sldId id="312" r:id="rId11"/>
    <p:sldId id="310" r:id="rId12"/>
    <p:sldId id="315" r:id="rId13"/>
    <p:sldId id="314" r:id="rId14"/>
    <p:sldId id="307" r:id="rId15"/>
    <p:sldId id="308" r:id="rId16"/>
    <p:sldId id="309" r:id="rId17"/>
    <p:sldId id="313" r:id="rId18"/>
    <p:sldId id="316" r:id="rId19"/>
    <p:sldId id="31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87" autoAdjust="0"/>
    <p:restoredTop sz="92277" autoAdjust="0"/>
  </p:normalViewPr>
  <p:slideViewPr>
    <p:cSldViewPr snapToGrid="0" snapToObjects="1">
      <p:cViewPr varScale="1">
        <p:scale>
          <a:sx n="67" d="100"/>
          <a:sy n="67" d="100"/>
        </p:scale>
        <p:origin x="29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B52730-895A-4485-AFFD-C00F006FF1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E8C1AB-11A1-4D70-AD67-31943070D485}">
      <dgm:prSet phldrT="[Text]" custT="1"/>
      <dgm:spPr>
        <a:solidFill>
          <a:srgbClr val="026937"/>
        </a:solidFill>
      </dgm:spPr>
      <dgm:t>
        <a:bodyPr/>
        <a:lstStyle/>
        <a:p>
          <a:r>
            <a:rPr lang="en-US" sz="1900" b="1" u="sng" dirty="0"/>
            <a:t>1. Mission </a:t>
          </a:r>
        </a:p>
        <a:p>
          <a:r>
            <a:rPr lang="en-US" sz="1900" dirty="0"/>
            <a:t>All Components</a:t>
          </a:r>
        </a:p>
        <a:p>
          <a:r>
            <a:rPr lang="en-US" sz="2400" b="1" dirty="0"/>
            <a:t>MET</a:t>
          </a:r>
          <a:r>
            <a:rPr lang="en-US" sz="1900" dirty="0"/>
            <a:t> </a:t>
          </a:r>
        </a:p>
      </dgm:t>
    </dgm:pt>
    <dgm:pt modelId="{A3F9920F-0A0C-4924-8CD5-19A388B1C004}" type="parTrans" cxnId="{68FF2D6C-C709-4C13-9CBE-F88CBC764350}">
      <dgm:prSet/>
      <dgm:spPr/>
      <dgm:t>
        <a:bodyPr/>
        <a:lstStyle/>
        <a:p>
          <a:endParaRPr lang="en-US"/>
        </a:p>
      </dgm:t>
    </dgm:pt>
    <dgm:pt modelId="{C163E731-5AFF-48CE-A764-C62EBCF7D6B2}" type="sibTrans" cxnId="{68FF2D6C-C709-4C13-9CBE-F88CBC764350}">
      <dgm:prSet/>
      <dgm:spPr/>
      <dgm:t>
        <a:bodyPr/>
        <a:lstStyle/>
        <a:p>
          <a:endParaRPr lang="en-US"/>
        </a:p>
      </dgm:t>
    </dgm:pt>
    <dgm:pt modelId="{4D0F0697-3B1E-4C8D-A44D-5F1E84DECB21}">
      <dgm:prSet phldrT="[Text]" custT="1"/>
      <dgm:spPr>
        <a:solidFill>
          <a:srgbClr val="026937"/>
        </a:solidFill>
      </dgm:spPr>
      <dgm:t>
        <a:bodyPr/>
        <a:lstStyle/>
        <a:p>
          <a:r>
            <a:rPr lang="en-US" sz="1900" b="1" u="sng" dirty="0"/>
            <a:t>2. Ethical and Responsible Conduct </a:t>
          </a:r>
        </a:p>
        <a:p>
          <a:r>
            <a:rPr lang="en-US" sz="1900" dirty="0"/>
            <a:t>All Components</a:t>
          </a:r>
        </a:p>
        <a:p>
          <a:r>
            <a:rPr lang="en-US" sz="2400" b="1" dirty="0"/>
            <a:t>MET</a:t>
          </a:r>
          <a:r>
            <a:rPr lang="en-US" sz="1900" b="1" dirty="0"/>
            <a:t> </a:t>
          </a:r>
        </a:p>
      </dgm:t>
    </dgm:pt>
    <dgm:pt modelId="{CB56C42F-EB0C-4FDF-B794-24AEF7EF7CE7}" type="parTrans" cxnId="{91E91043-73AB-42C2-917A-94FDE0E5782B}">
      <dgm:prSet/>
      <dgm:spPr/>
      <dgm:t>
        <a:bodyPr/>
        <a:lstStyle/>
        <a:p>
          <a:endParaRPr lang="en-US"/>
        </a:p>
      </dgm:t>
    </dgm:pt>
    <dgm:pt modelId="{39520A71-62C7-4C9A-BE06-95C2217320F7}" type="sibTrans" cxnId="{91E91043-73AB-42C2-917A-94FDE0E5782B}">
      <dgm:prSet/>
      <dgm:spPr/>
      <dgm:t>
        <a:bodyPr/>
        <a:lstStyle/>
        <a:p>
          <a:endParaRPr lang="en-US"/>
        </a:p>
      </dgm:t>
    </dgm:pt>
    <dgm:pt modelId="{54B61959-47DD-4360-8C8F-609536946C58}">
      <dgm:prSet phldrT="[Text]" custT="1"/>
      <dgm:spPr>
        <a:solidFill>
          <a:srgbClr val="026937"/>
        </a:solidFill>
      </dgm:spPr>
      <dgm:t>
        <a:bodyPr/>
        <a:lstStyle/>
        <a:p>
          <a:r>
            <a:rPr lang="en-US" sz="1900" b="1" u="sng" dirty="0"/>
            <a:t>3. Teaching and Learning: Quality, Resources, and Support</a:t>
          </a:r>
          <a:r>
            <a:rPr lang="en-US" sz="1900" dirty="0"/>
            <a:t> </a:t>
          </a:r>
        </a:p>
        <a:p>
          <a:r>
            <a:rPr lang="en-US" sz="1900" dirty="0"/>
            <a:t>All Components </a:t>
          </a:r>
          <a:r>
            <a:rPr lang="en-US" sz="2400" b="1" dirty="0"/>
            <a:t>MET</a:t>
          </a:r>
          <a:endParaRPr lang="en-US" sz="1900" dirty="0"/>
        </a:p>
      </dgm:t>
    </dgm:pt>
    <dgm:pt modelId="{C186B023-8954-465B-A87B-67A490BA0422}" type="parTrans" cxnId="{D9C9500D-C2F6-42E4-8780-8118B63A2B52}">
      <dgm:prSet/>
      <dgm:spPr/>
      <dgm:t>
        <a:bodyPr/>
        <a:lstStyle/>
        <a:p>
          <a:endParaRPr lang="en-US"/>
        </a:p>
      </dgm:t>
    </dgm:pt>
    <dgm:pt modelId="{655BA822-427B-404A-AD7F-CE3ABEDE34CA}" type="sibTrans" cxnId="{D9C9500D-C2F6-42E4-8780-8118B63A2B52}">
      <dgm:prSet/>
      <dgm:spPr/>
      <dgm:t>
        <a:bodyPr/>
        <a:lstStyle/>
        <a:p>
          <a:endParaRPr lang="en-US"/>
        </a:p>
      </dgm:t>
    </dgm:pt>
    <dgm:pt modelId="{C4066C2B-7524-4862-A3D3-747EC845DD2F}">
      <dgm:prSet phldrT="[Text]" custT="1"/>
      <dgm:spPr>
        <a:solidFill>
          <a:srgbClr val="026937"/>
        </a:solidFill>
      </dgm:spPr>
      <dgm:t>
        <a:bodyPr/>
        <a:lstStyle/>
        <a:p>
          <a:r>
            <a:rPr lang="en-US" sz="2000" b="1" u="sng" dirty="0"/>
            <a:t>4. Teaching and Learning: Evaluation and Improvement </a:t>
          </a:r>
        </a:p>
        <a:p>
          <a:r>
            <a:rPr lang="en-US" sz="2000" dirty="0"/>
            <a:t>All Components </a:t>
          </a:r>
          <a:r>
            <a:rPr lang="en-US" sz="2400" b="1" dirty="0"/>
            <a:t>MET</a:t>
          </a:r>
          <a:endParaRPr lang="en-US" sz="2000" dirty="0"/>
        </a:p>
      </dgm:t>
    </dgm:pt>
    <dgm:pt modelId="{3D1CB8B1-AD96-475D-9B9F-2036615C88B6}" type="parTrans" cxnId="{AEA96555-D9C0-45CC-A85A-4AF8ED923150}">
      <dgm:prSet/>
      <dgm:spPr/>
      <dgm:t>
        <a:bodyPr/>
        <a:lstStyle/>
        <a:p>
          <a:endParaRPr lang="en-US"/>
        </a:p>
      </dgm:t>
    </dgm:pt>
    <dgm:pt modelId="{67F0155F-B915-4C7B-A7EF-5483133CB357}" type="sibTrans" cxnId="{AEA96555-D9C0-45CC-A85A-4AF8ED923150}">
      <dgm:prSet/>
      <dgm:spPr/>
      <dgm:t>
        <a:bodyPr/>
        <a:lstStyle/>
        <a:p>
          <a:endParaRPr lang="en-US"/>
        </a:p>
      </dgm:t>
    </dgm:pt>
    <dgm:pt modelId="{DE91DA4C-C314-4141-B9FC-B251F1D30F02}">
      <dgm:prSet phldrT="[Text]" custT="1"/>
      <dgm:spPr>
        <a:solidFill>
          <a:srgbClr val="026937"/>
        </a:solidFill>
      </dgm:spPr>
      <dgm:t>
        <a:bodyPr/>
        <a:lstStyle/>
        <a:p>
          <a:r>
            <a:rPr lang="en-US" sz="2000" b="1" u="sng" dirty="0"/>
            <a:t>5. Resources, Planning, and Institutional Effectiveness </a:t>
          </a:r>
        </a:p>
        <a:p>
          <a:r>
            <a:rPr lang="en-US" sz="2000" dirty="0"/>
            <a:t>Components A,B,D </a:t>
          </a:r>
          <a:r>
            <a:rPr lang="en-US" sz="2400" b="1" dirty="0"/>
            <a:t>MET</a:t>
          </a:r>
          <a:endParaRPr lang="en-US" sz="2000" b="1" dirty="0"/>
        </a:p>
      </dgm:t>
    </dgm:pt>
    <dgm:pt modelId="{D578BFB6-F95F-46AD-91AA-E3B0CAEAF7A6}" type="parTrans" cxnId="{8092B142-A9E0-41C0-9B7B-7139B1F6A132}">
      <dgm:prSet/>
      <dgm:spPr/>
      <dgm:t>
        <a:bodyPr/>
        <a:lstStyle/>
        <a:p>
          <a:endParaRPr lang="en-US"/>
        </a:p>
      </dgm:t>
    </dgm:pt>
    <dgm:pt modelId="{E040FD1D-D451-41D0-BD4B-C606ABADE910}" type="sibTrans" cxnId="{8092B142-A9E0-41C0-9B7B-7139B1F6A132}">
      <dgm:prSet/>
      <dgm:spPr/>
      <dgm:t>
        <a:bodyPr/>
        <a:lstStyle/>
        <a:p>
          <a:endParaRPr lang="en-US"/>
        </a:p>
      </dgm:t>
    </dgm:pt>
    <dgm:pt modelId="{3E582218-244C-4ED0-9260-FE2CD3B7FE88}" type="pres">
      <dgm:prSet presAssocID="{26B52730-895A-4485-AFFD-C00F006FF1DC}" presName="diagram" presStyleCnt="0">
        <dgm:presLayoutVars>
          <dgm:dir/>
          <dgm:resizeHandles val="exact"/>
        </dgm:presLayoutVars>
      </dgm:prSet>
      <dgm:spPr/>
    </dgm:pt>
    <dgm:pt modelId="{7453E45D-58F4-4A55-BF2A-D5DF49C1FFE5}" type="pres">
      <dgm:prSet presAssocID="{77E8C1AB-11A1-4D70-AD67-31943070D485}" presName="node" presStyleLbl="node1" presStyleIdx="0" presStyleCnt="5">
        <dgm:presLayoutVars>
          <dgm:bulletEnabled val="1"/>
        </dgm:presLayoutVars>
      </dgm:prSet>
      <dgm:spPr/>
    </dgm:pt>
    <dgm:pt modelId="{D2D6CBD2-AF95-4B30-B0AC-70470A99AF8F}" type="pres">
      <dgm:prSet presAssocID="{C163E731-5AFF-48CE-A764-C62EBCF7D6B2}" presName="sibTrans" presStyleCnt="0"/>
      <dgm:spPr/>
    </dgm:pt>
    <dgm:pt modelId="{D21A9630-FD9F-43C7-A038-775C0CC35704}" type="pres">
      <dgm:prSet presAssocID="{4D0F0697-3B1E-4C8D-A44D-5F1E84DECB21}" presName="node" presStyleLbl="node1" presStyleIdx="1" presStyleCnt="5">
        <dgm:presLayoutVars>
          <dgm:bulletEnabled val="1"/>
        </dgm:presLayoutVars>
      </dgm:prSet>
      <dgm:spPr/>
    </dgm:pt>
    <dgm:pt modelId="{B594E928-FFC2-4456-B152-3759BC86F631}" type="pres">
      <dgm:prSet presAssocID="{39520A71-62C7-4C9A-BE06-95C2217320F7}" presName="sibTrans" presStyleCnt="0"/>
      <dgm:spPr/>
    </dgm:pt>
    <dgm:pt modelId="{998F3B89-0181-4189-8BD4-B33CE6F43105}" type="pres">
      <dgm:prSet presAssocID="{54B61959-47DD-4360-8C8F-609536946C58}" presName="node" presStyleLbl="node1" presStyleIdx="2" presStyleCnt="5">
        <dgm:presLayoutVars>
          <dgm:bulletEnabled val="1"/>
        </dgm:presLayoutVars>
      </dgm:prSet>
      <dgm:spPr/>
    </dgm:pt>
    <dgm:pt modelId="{7D28040F-69BB-42E5-89D3-49B6DE7A3747}" type="pres">
      <dgm:prSet presAssocID="{655BA822-427B-404A-AD7F-CE3ABEDE34CA}" presName="sibTrans" presStyleCnt="0"/>
      <dgm:spPr/>
    </dgm:pt>
    <dgm:pt modelId="{327929EA-8C43-4651-8910-88BA87596644}" type="pres">
      <dgm:prSet presAssocID="{C4066C2B-7524-4862-A3D3-747EC845DD2F}" presName="node" presStyleLbl="node1" presStyleIdx="3" presStyleCnt="5">
        <dgm:presLayoutVars>
          <dgm:bulletEnabled val="1"/>
        </dgm:presLayoutVars>
      </dgm:prSet>
      <dgm:spPr/>
    </dgm:pt>
    <dgm:pt modelId="{65BC303A-379C-4EDD-A291-96FD54B72F26}" type="pres">
      <dgm:prSet presAssocID="{67F0155F-B915-4C7B-A7EF-5483133CB357}" presName="sibTrans" presStyleCnt="0"/>
      <dgm:spPr/>
    </dgm:pt>
    <dgm:pt modelId="{CDB0DC17-B2DE-42B5-9F4C-104645A5E85F}" type="pres">
      <dgm:prSet presAssocID="{DE91DA4C-C314-4141-B9FC-B251F1D30F02}" presName="node" presStyleLbl="node1" presStyleIdx="4" presStyleCnt="5" custLinFactNeighborX="-1156" custLinFactNeighborY="1520">
        <dgm:presLayoutVars>
          <dgm:bulletEnabled val="1"/>
        </dgm:presLayoutVars>
      </dgm:prSet>
      <dgm:spPr/>
    </dgm:pt>
  </dgm:ptLst>
  <dgm:cxnLst>
    <dgm:cxn modelId="{D9C9500D-C2F6-42E4-8780-8118B63A2B52}" srcId="{26B52730-895A-4485-AFFD-C00F006FF1DC}" destId="{54B61959-47DD-4360-8C8F-609536946C58}" srcOrd="2" destOrd="0" parTransId="{C186B023-8954-465B-A87B-67A490BA0422}" sibTransId="{655BA822-427B-404A-AD7F-CE3ABEDE34CA}"/>
    <dgm:cxn modelId="{F045B924-2555-47A0-9E22-1574D89AF613}" type="presOf" srcId="{4D0F0697-3B1E-4C8D-A44D-5F1E84DECB21}" destId="{D21A9630-FD9F-43C7-A038-775C0CC35704}" srcOrd="0" destOrd="0" presId="urn:microsoft.com/office/officeart/2005/8/layout/default"/>
    <dgm:cxn modelId="{74D07436-CFD9-4A57-9A46-B4823E147976}" type="presOf" srcId="{DE91DA4C-C314-4141-B9FC-B251F1D30F02}" destId="{CDB0DC17-B2DE-42B5-9F4C-104645A5E85F}" srcOrd="0" destOrd="0" presId="urn:microsoft.com/office/officeart/2005/8/layout/default"/>
    <dgm:cxn modelId="{EA34903E-927E-4BF0-B766-65543434A090}" type="presOf" srcId="{C4066C2B-7524-4862-A3D3-747EC845DD2F}" destId="{327929EA-8C43-4651-8910-88BA87596644}" srcOrd="0" destOrd="0" presId="urn:microsoft.com/office/officeart/2005/8/layout/default"/>
    <dgm:cxn modelId="{8092B142-A9E0-41C0-9B7B-7139B1F6A132}" srcId="{26B52730-895A-4485-AFFD-C00F006FF1DC}" destId="{DE91DA4C-C314-4141-B9FC-B251F1D30F02}" srcOrd="4" destOrd="0" parTransId="{D578BFB6-F95F-46AD-91AA-E3B0CAEAF7A6}" sibTransId="{E040FD1D-D451-41D0-BD4B-C606ABADE910}"/>
    <dgm:cxn modelId="{91E91043-73AB-42C2-917A-94FDE0E5782B}" srcId="{26B52730-895A-4485-AFFD-C00F006FF1DC}" destId="{4D0F0697-3B1E-4C8D-A44D-5F1E84DECB21}" srcOrd="1" destOrd="0" parTransId="{CB56C42F-EB0C-4FDF-B794-24AEF7EF7CE7}" sibTransId="{39520A71-62C7-4C9A-BE06-95C2217320F7}"/>
    <dgm:cxn modelId="{6A598465-31A9-4BD1-AEAC-E4012AC8930D}" type="presOf" srcId="{54B61959-47DD-4360-8C8F-609536946C58}" destId="{998F3B89-0181-4189-8BD4-B33CE6F43105}" srcOrd="0" destOrd="0" presId="urn:microsoft.com/office/officeart/2005/8/layout/default"/>
    <dgm:cxn modelId="{68FF2D6C-C709-4C13-9CBE-F88CBC764350}" srcId="{26B52730-895A-4485-AFFD-C00F006FF1DC}" destId="{77E8C1AB-11A1-4D70-AD67-31943070D485}" srcOrd="0" destOrd="0" parTransId="{A3F9920F-0A0C-4924-8CD5-19A388B1C004}" sibTransId="{C163E731-5AFF-48CE-A764-C62EBCF7D6B2}"/>
    <dgm:cxn modelId="{AEA96555-D9C0-45CC-A85A-4AF8ED923150}" srcId="{26B52730-895A-4485-AFFD-C00F006FF1DC}" destId="{C4066C2B-7524-4862-A3D3-747EC845DD2F}" srcOrd="3" destOrd="0" parTransId="{3D1CB8B1-AD96-475D-9B9F-2036615C88B6}" sibTransId="{67F0155F-B915-4C7B-A7EF-5483133CB357}"/>
    <dgm:cxn modelId="{04B22D76-E4DB-4BA8-97C5-0CC7BC8E99A2}" type="presOf" srcId="{26B52730-895A-4485-AFFD-C00F006FF1DC}" destId="{3E582218-244C-4ED0-9260-FE2CD3B7FE88}" srcOrd="0" destOrd="0" presId="urn:microsoft.com/office/officeart/2005/8/layout/default"/>
    <dgm:cxn modelId="{46952889-1E71-4470-84F4-96FD15646413}" type="presOf" srcId="{77E8C1AB-11A1-4D70-AD67-31943070D485}" destId="{7453E45D-58F4-4A55-BF2A-D5DF49C1FFE5}" srcOrd="0" destOrd="0" presId="urn:microsoft.com/office/officeart/2005/8/layout/default"/>
    <dgm:cxn modelId="{E668A27B-3AC1-4B6C-B82F-55737AA0D4D2}" type="presParOf" srcId="{3E582218-244C-4ED0-9260-FE2CD3B7FE88}" destId="{7453E45D-58F4-4A55-BF2A-D5DF49C1FFE5}" srcOrd="0" destOrd="0" presId="urn:microsoft.com/office/officeart/2005/8/layout/default"/>
    <dgm:cxn modelId="{00B43FB1-763E-45FB-8118-82C116A3B4BA}" type="presParOf" srcId="{3E582218-244C-4ED0-9260-FE2CD3B7FE88}" destId="{D2D6CBD2-AF95-4B30-B0AC-70470A99AF8F}" srcOrd="1" destOrd="0" presId="urn:microsoft.com/office/officeart/2005/8/layout/default"/>
    <dgm:cxn modelId="{EF138507-5399-4519-AB96-08D170467C7C}" type="presParOf" srcId="{3E582218-244C-4ED0-9260-FE2CD3B7FE88}" destId="{D21A9630-FD9F-43C7-A038-775C0CC35704}" srcOrd="2" destOrd="0" presId="urn:microsoft.com/office/officeart/2005/8/layout/default"/>
    <dgm:cxn modelId="{C0FDC9B8-5616-4F5E-B630-44D86269FB4B}" type="presParOf" srcId="{3E582218-244C-4ED0-9260-FE2CD3B7FE88}" destId="{B594E928-FFC2-4456-B152-3759BC86F631}" srcOrd="3" destOrd="0" presId="urn:microsoft.com/office/officeart/2005/8/layout/default"/>
    <dgm:cxn modelId="{945A1B34-FEAC-472E-B2E5-1C3EFD36888A}" type="presParOf" srcId="{3E582218-244C-4ED0-9260-FE2CD3B7FE88}" destId="{998F3B89-0181-4189-8BD4-B33CE6F43105}" srcOrd="4" destOrd="0" presId="urn:microsoft.com/office/officeart/2005/8/layout/default"/>
    <dgm:cxn modelId="{63411634-6D8F-4D1E-819C-967213F54DA6}" type="presParOf" srcId="{3E582218-244C-4ED0-9260-FE2CD3B7FE88}" destId="{7D28040F-69BB-42E5-89D3-49B6DE7A3747}" srcOrd="5" destOrd="0" presId="urn:microsoft.com/office/officeart/2005/8/layout/default"/>
    <dgm:cxn modelId="{754C65C8-7EF3-4857-B284-B0FFD12A8EE9}" type="presParOf" srcId="{3E582218-244C-4ED0-9260-FE2CD3B7FE88}" destId="{327929EA-8C43-4651-8910-88BA87596644}" srcOrd="6" destOrd="0" presId="urn:microsoft.com/office/officeart/2005/8/layout/default"/>
    <dgm:cxn modelId="{A203EF71-62FE-4870-A22F-9AA7AE8DD0C0}" type="presParOf" srcId="{3E582218-244C-4ED0-9260-FE2CD3B7FE88}" destId="{65BC303A-379C-4EDD-A291-96FD54B72F26}" srcOrd="7" destOrd="0" presId="urn:microsoft.com/office/officeart/2005/8/layout/default"/>
    <dgm:cxn modelId="{A0BD97B3-A39F-4D2D-96A6-E54466756397}" type="presParOf" srcId="{3E582218-244C-4ED0-9260-FE2CD3B7FE88}" destId="{CDB0DC17-B2DE-42B5-9F4C-104645A5E85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063DC6-F158-463B-A2AF-10A460F1429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D129B0-9C1E-46BA-84DB-0670D91834EC}">
      <dgm:prSet phldrT="[Text]"/>
      <dgm:spPr>
        <a:solidFill>
          <a:srgbClr val="026937"/>
        </a:solidFill>
      </dgm:spPr>
      <dgm:t>
        <a:bodyPr/>
        <a:lstStyle/>
        <a:p>
          <a:r>
            <a:rPr lang="en-US" b="1" u="sng" dirty="0"/>
            <a:t>1. Mission</a:t>
          </a:r>
          <a:r>
            <a:rPr lang="en-US" dirty="0"/>
            <a:t>: Integration Throughout</a:t>
          </a:r>
        </a:p>
      </dgm:t>
    </dgm:pt>
    <dgm:pt modelId="{0C65C5CF-41C1-4734-A44A-482A8DA614E4}" type="parTrans" cxnId="{84AA26EB-2B1D-48F1-903A-748AD0B238D7}">
      <dgm:prSet/>
      <dgm:spPr/>
      <dgm:t>
        <a:bodyPr/>
        <a:lstStyle/>
        <a:p>
          <a:endParaRPr lang="en-US"/>
        </a:p>
      </dgm:t>
    </dgm:pt>
    <dgm:pt modelId="{F73F4771-62DE-4D9F-A23C-B0E3D3F61466}" type="sibTrans" cxnId="{84AA26EB-2B1D-48F1-903A-748AD0B238D7}">
      <dgm:prSet/>
      <dgm:spPr/>
      <dgm:t>
        <a:bodyPr/>
        <a:lstStyle/>
        <a:p>
          <a:endParaRPr lang="en-US"/>
        </a:p>
      </dgm:t>
    </dgm:pt>
    <dgm:pt modelId="{B2FC071A-73D0-4F53-B191-0551D6F4E9EC}">
      <dgm:prSet phldrT="[Text]"/>
      <dgm:spPr>
        <a:solidFill>
          <a:srgbClr val="CD9E52"/>
        </a:solidFill>
      </dgm:spPr>
      <dgm:t>
        <a:bodyPr/>
        <a:lstStyle/>
        <a:p>
          <a:r>
            <a:rPr lang="en-US" b="1" u="sng" dirty="0"/>
            <a:t>2. Ethics:</a:t>
          </a:r>
          <a:r>
            <a:rPr lang="en-US" b="1" dirty="0"/>
            <a:t> </a:t>
          </a:r>
          <a:r>
            <a:rPr lang="en-US" dirty="0"/>
            <a:t>More Evidence of Policies, Statistics, Practices</a:t>
          </a:r>
        </a:p>
      </dgm:t>
    </dgm:pt>
    <dgm:pt modelId="{B8576805-733E-43C6-82EB-47AC06A85D8F}" type="parTrans" cxnId="{3E8D4E15-85BC-46AE-B3EF-ACE899992F3E}">
      <dgm:prSet/>
      <dgm:spPr/>
      <dgm:t>
        <a:bodyPr/>
        <a:lstStyle/>
        <a:p>
          <a:endParaRPr lang="en-US"/>
        </a:p>
      </dgm:t>
    </dgm:pt>
    <dgm:pt modelId="{9B9ACFCA-A0FE-4419-AB86-22421EC85BE1}" type="sibTrans" cxnId="{3E8D4E15-85BC-46AE-B3EF-ACE899992F3E}">
      <dgm:prSet/>
      <dgm:spPr/>
      <dgm:t>
        <a:bodyPr/>
        <a:lstStyle/>
        <a:p>
          <a:endParaRPr lang="en-US"/>
        </a:p>
      </dgm:t>
    </dgm:pt>
    <dgm:pt modelId="{EAF574D8-1658-49FD-9BD1-09ED36A2D959}">
      <dgm:prSet phldrT="[Text]"/>
      <dgm:spPr>
        <a:solidFill>
          <a:srgbClr val="CD9E52"/>
        </a:solidFill>
      </dgm:spPr>
      <dgm:t>
        <a:bodyPr/>
        <a:lstStyle/>
        <a:p>
          <a:r>
            <a:rPr lang="en-US" b="1" u="sng" dirty="0"/>
            <a:t>3. Learning Outcomes: </a:t>
          </a:r>
          <a:r>
            <a:rPr lang="en-US" dirty="0"/>
            <a:t>Currency, Differentiation, Transparency, Consistency Across Delivery</a:t>
          </a:r>
        </a:p>
      </dgm:t>
    </dgm:pt>
    <dgm:pt modelId="{BAC6A673-D4FB-4431-B045-6CD277FC3FF5}" type="parTrans" cxnId="{554F6D5B-C6EB-48C4-8E33-004223FCE973}">
      <dgm:prSet/>
      <dgm:spPr/>
      <dgm:t>
        <a:bodyPr/>
        <a:lstStyle/>
        <a:p>
          <a:endParaRPr lang="en-US"/>
        </a:p>
      </dgm:t>
    </dgm:pt>
    <dgm:pt modelId="{5BCBA9A7-990C-4EBD-91D8-7953FB7E9FEE}" type="sibTrans" cxnId="{554F6D5B-C6EB-48C4-8E33-004223FCE973}">
      <dgm:prSet/>
      <dgm:spPr/>
      <dgm:t>
        <a:bodyPr/>
        <a:lstStyle/>
        <a:p>
          <a:endParaRPr lang="en-US"/>
        </a:p>
      </dgm:t>
    </dgm:pt>
    <dgm:pt modelId="{086F5FE1-1A67-4612-BB10-4397B104D935}">
      <dgm:prSet phldrT="[Text]"/>
      <dgm:spPr>
        <a:solidFill>
          <a:srgbClr val="026937"/>
        </a:solidFill>
      </dgm:spPr>
      <dgm:t>
        <a:bodyPr/>
        <a:lstStyle/>
        <a:p>
          <a:r>
            <a:rPr lang="en-US" b="1" u="sng" dirty="0"/>
            <a:t>4. Assessment: </a:t>
          </a:r>
          <a:r>
            <a:rPr lang="en-US" b="0" u="none" dirty="0"/>
            <a:t>Significant </a:t>
          </a:r>
          <a:r>
            <a:rPr lang="en-US" b="0" u="none" dirty="0" err="1"/>
            <a:t>Lask</a:t>
          </a:r>
          <a:r>
            <a:rPr lang="en-US" b="0" u="none" dirty="0"/>
            <a:t> of Regularity, Consistency; Co-Curricular Programs</a:t>
          </a:r>
          <a:endParaRPr lang="en-US" dirty="0"/>
        </a:p>
      </dgm:t>
    </dgm:pt>
    <dgm:pt modelId="{0514C234-F59E-4F32-882B-AD2E9992605E}" type="parTrans" cxnId="{6E0DE155-B515-424B-AFE2-E97A00925AAA}">
      <dgm:prSet/>
      <dgm:spPr/>
      <dgm:t>
        <a:bodyPr/>
        <a:lstStyle/>
        <a:p>
          <a:endParaRPr lang="en-US"/>
        </a:p>
      </dgm:t>
    </dgm:pt>
    <dgm:pt modelId="{1F713B3A-A722-4819-8219-51818A0F107C}" type="sibTrans" cxnId="{6E0DE155-B515-424B-AFE2-E97A00925AAA}">
      <dgm:prSet/>
      <dgm:spPr/>
      <dgm:t>
        <a:bodyPr/>
        <a:lstStyle/>
        <a:p>
          <a:endParaRPr lang="en-US"/>
        </a:p>
      </dgm:t>
    </dgm:pt>
    <dgm:pt modelId="{5529A746-E1D2-4FDF-A1DB-D780FD6D3E6C}" type="pres">
      <dgm:prSet presAssocID="{AF063DC6-F158-463B-A2AF-10A460F14297}" presName="diagram" presStyleCnt="0">
        <dgm:presLayoutVars>
          <dgm:dir/>
          <dgm:resizeHandles val="exact"/>
        </dgm:presLayoutVars>
      </dgm:prSet>
      <dgm:spPr/>
    </dgm:pt>
    <dgm:pt modelId="{BEE38F06-AE3C-45DA-9EE1-4B9948CA44F9}" type="pres">
      <dgm:prSet presAssocID="{27D129B0-9C1E-46BA-84DB-0670D91834EC}" presName="node" presStyleLbl="node1" presStyleIdx="0" presStyleCnt="4">
        <dgm:presLayoutVars>
          <dgm:bulletEnabled val="1"/>
        </dgm:presLayoutVars>
      </dgm:prSet>
      <dgm:spPr/>
    </dgm:pt>
    <dgm:pt modelId="{A81E3F56-3E5C-4000-8E9C-6A8DCEB765C5}" type="pres">
      <dgm:prSet presAssocID="{F73F4771-62DE-4D9F-A23C-B0E3D3F61466}" presName="sibTrans" presStyleCnt="0"/>
      <dgm:spPr/>
    </dgm:pt>
    <dgm:pt modelId="{C0442C81-76B5-46A2-96B0-53E04D04E697}" type="pres">
      <dgm:prSet presAssocID="{B2FC071A-73D0-4F53-B191-0551D6F4E9EC}" presName="node" presStyleLbl="node1" presStyleIdx="1" presStyleCnt="4">
        <dgm:presLayoutVars>
          <dgm:bulletEnabled val="1"/>
        </dgm:presLayoutVars>
      </dgm:prSet>
      <dgm:spPr/>
    </dgm:pt>
    <dgm:pt modelId="{71507CC6-3280-4E4A-B336-0BFD8CFC3C57}" type="pres">
      <dgm:prSet presAssocID="{9B9ACFCA-A0FE-4419-AB86-22421EC85BE1}" presName="sibTrans" presStyleCnt="0"/>
      <dgm:spPr/>
    </dgm:pt>
    <dgm:pt modelId="{39F3BB16-F357-4E52-A4F0-25C9033D374C}" type="pres">
      <dgm:prSet presAssocID="{EAF574D8-1658-49FD-9BD1-09ED36A2D959}" presName="node" presStyleLbl="node1" presStyleIdx="2" presStyleCnt="4">
        <dgm:presLayoutVars>
          <dgm:bulletEnabled val="1"/>
        </dgm:presLayoutVars>
      </dgm:prSet>
      <dgm:spPr/>
    </dgm:pt>
    <dgm:pt modelId="{477331CE-BA93-4E33-AA4D-A03CC1846083}" type="pres">
      <dgm:prSet presAssocID="{5BCBA9A7-990C-4EBD-91D8-7953FB7E9FEE}" presName="sibTrans" presStyleCnt="0"/>
      <dgm:spPr/>
    </dgm:pt>
    <dgm:pt modelId="{11C7867D-92E5-4251-B939-6943A724EEA0}" type="pres">
      <dgm:prSet presAssocID="{086F5FE1-1A67-4612-BB10-4397B104D935}" presName="node" presStyleLbl="node1" presStyleIdx="3" presStyleCnt="4">
        <dgm:presLayoutVars>
          <dgm:bulletEnabled val="1"/>
        </dgm:presLayoutVars>
      </dgm:prSet>
      <dgm:spPr/>
    </dgm:pt>
  </dgm:ptLst>
  <dgm:cxnLst>
    <dgm:cxn modelId="{3E8D4E15-85BC-46AE-B3EF-ACE899992F3E}" srcId="{AF063DC6-F158-463B-A2AF-10A460F14297}" destId="{B2FC071A-73D0-4F53-B191-0551D6F4E9EC}" srcOrd="1" destOrd="0" parTransId="{B8576805-733E-43C6-82EB-47AC06A85D8F}" sibTransId="{9B9ACFCA-A0FE-4419-AB86-22421EC85BE1}"/>
    <dgm:cxn modelId="{554F6D5B-C6EB-48C4-8E33-004223FCE973}" srcId="{AF063DC6-F158-463B-A2AF-10A460F14297}" destId="{EAF574D8-1658-49FD-9BD1-09ED36A2D959}" srcOrd="2" destOrd="0" parTransId="{BAC6A673-D4FB-4431-B045-6CD277FC3FF5}" sibTransId="{5BCBA9A7-990C-4EBD-91D8-7953FB7E9FEE}"/>
    <dgm:cxn modelId="{C67B5F4A-6D2A-4A73-8879-A6EB11F5E15B}" type="presOf" srcId="{27D129B0-9C1E-46BA-84DB-0670D91834EC}" destId="{BEE38F06-AE3C-45DA-9EE1-4B9948CA44F9}" srcOrd="0" destOrd="0" presId="urn:microsoft.com/office/officeart/2005/8/layout/default"/>
    <dgm:cxn modelId="{6E0DE155-B515-424B-AFE2-E97A00925AAA}" srcId="{AF063DC6-F158-463B-A2AF-10A460F14297}" destId="{086F5FE1-1A67-4612-BB10-4397B104D935}" srcOrd="3" destOrd="0" parTransId="{0514C234-F59E-4F32-882B-AD2E9992605E}" sibTransId="{1F713B3A-A722-4819-8219-51818A0F107C}"/>
    <dgm:cxn modelId="{7AA55D89-B326-40C5-BFBE-2317BA077B3D}" type="presOf" srcId="{AF063DC6-F158-463B-A2AF-10A460F14297}" destId="{5529A746-E1D2-4FDF-A1DB-D780FD6D3E6C}" srcOrd="0" destOrd="0" presId="urn:microsoft.com/office/officeart/2005/8/layout/default"/>
    <dgm:cxn modelId="{E30844A9-1A9F-4357-82C7-51983A6D63E7}" type="presOf" srcId="{B2FC071A-73D0-4F53-B191-0551D6F4E9EC}" destId="{C0442C81-76B5-46A2-96B0-53E04D04E697}" srcOrd="0" destOrd="0" presId="urn:microsoft.com/office/officeart/2005/8/layout/default"/>
    <dgm:cxn modelId="{84AA26EB-2B1D-48F1-903A-748AD0B238D7}" srcId="{AF063DC6-F158-463B-A2AF-10A460F14297}" destId="{27D129B0-9C1E-46BA-84DB-0670D91834EC}" srcOrd="0" destOrd="0" parTransId="{0C65C5CF-41C1-4734-A44A-482A8DA614E4}" sibTransId="{F73F4771-62DE-4D9F-A23C-B0E3D3F61466}"/>
    <dgm:cxn modelId="{69EED9FA-F8A2-4213-9E8F-8C33C9DE4DCB}" type="presOf" srcId="{086F5FE1-1A67-4612-BB10-4397B104D935}" destId="{11C7867D-92E5-4251-B939-6943A724EEA0}" srcOrd="0" destOrd="0" presId="urn:microsoft.com/office/officeart/2005/8/layout/default"/>
    <dgm:cxn modelId="{416001FD-AFE9-4DD0-87C2-B176808F3574}" type="presOf" srcId="{EAF574D8-1658-49FD-9BD1-09ED36A2D959}" destId="{39F3BB16-F357-4E52-A4F0-25C9033D374C}" srcOrd="0" destOrd="0" presId="urn:microsoft.com/office/officeart/2005/8/layout/default"/>
    <dgm:cxn modelId="{5B394449-8B30-4FDD-8439-1D90FBC22226}" type="presParOf" srcId="{5529A746-E1D2-4FDF-A1DB-D780FD6D3E6C}" destId="{BEE38F06-AE3C-45DA-9EE1-4B9948CA44F9}" srcOrd="0" destOrd="0" presId="urn:microsoft.com/office/officeart/2005/8/layout/default"/>
    <dgm:cxn modelId="{1A64D245-5D93-4AF4-8B1B-A0094DE22483}" type="presParOf" srcId="{5529A746-E1D2-4FDF-A1DB-D780FD6D3E6C}" destId="{A81E3F56-3E5C-4000-8E9C-6A8DCEB765C5}" srcOrd="1" destOrd="0" presId="urn:microsoft.com/office/officeart/2005/8/layout/default"/>
    <dgm:cxn modelId="{21600D96-B123-4FDB-99C5-A8C879D48BE5}" type="presParOf" srcId="{5529A746-E1D2-4FDF-A1DB-D780FD6D3E6C}" destId="{C0442C81-76B5-46A2-96B0-53E04D04E697}" srcOrd="2" destOrd="0" presId="urn:microsoft.com/office/officeart/2005/8/layout/default"/>
    <dgm:cxn modelId="{FCC47E3A-46FE-4C28-9DF4-E193E710EE18}" type="presParOf" srcId="{5529A746-E1D2-4FDF-A1DB-D780FD6D3E6C}" destId="{71507CC6-3280-4E4A-B336-0BFD8CFC3C57}" srcOrd="3" destOrd="0" presId="urn:microsoft.com/office/officeart/2005/8/layout/default"/>
    <dgm:cxn modelId="{8EAD5E97-AD37-4C04-8045-CF6A5F1B5124}" type="presParOf" srcId="{5529A746-E1D2-4FDF-A1DB-D780FD6D3E6C}" destId="{39F3BB16-F357-4E52-A4F0-25C9033D374C}" srcOrd="4" destOrd="0" presId="urn:microsoft.com/office/officeart/2005/8/layout/default"/>
    <dgm:cxn modelId="{622C6659-0C70-40ED-9CE3-B8AC264ECCE6}" type="presParOf" srcId="{5529A746-E1D2-4FDF-A1DB-D780FD6D3E6C}" destId="{477331CE-BA93-4E33-AA4D-A03CC1846083}" srcOrd="5" destOrd="0" presId="urn:microsoft.com/office/officeart/2005/8/layout/default"/>
    <dgm:cxn modelId="{E92F20B7-B73D-4D11-B0D4-2E1F9F86FBED}" type="presParOf" srcId="{5529A746-E1D2-4FDF-A1DB-D780FD6D3E6C}" destId="{11C7867D-92E5-4251-B939-6943A724EEA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B52730-895A-4485-AFFD-C00F006FF1D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74FA44-ECC8-468F-8D1B-31807E0ACDFA}">
      <dgm:prSet phldrT="[Text]"/>
      <dgm:spPr>
        <a:solidFill>
          <a:srgbClr val="CD9E52"/>
        </a:solidFill>
      </dgm:spPr>
      <dgm:t>
        <a:bodyPr/>
        <a:lstStyle/>
        <a:p>
          <a:r>
            <a:rPr lang="en-US" b="1" u="sng" dirty="0">
              <a:solidFill>
                <a:schemeClr val="tx1"/>
              </a:solidFill>
            </a:rPr>
            <a:t>X</a:t>
          </a:r>
          <a:r>
            <a:rPr lang="en-US" b="1" u="sng" dirty="0"/>
            <a:t> Component 5.C Planning</a:t>
          </a:r>
        </a:p>
        <a:p>
          <a:r>
            <a:rPr lang="en-US" b="1" dirty="0"/>
            <a:t>MET with Concerns</a:t>
          </a:r>
        </a:p>
      </dgm:t>
    </dgm:pt>
    <dgm:pt modelId="{05EA2D52-7DFC-4982-B3F9-341899BA8F4E}" type="parTrans" cxnId="{DEA22022-91B2-4569-8467-A4DF318D10A7}">
      <dgm:prSet/>
      <dgm:spPr/>
      <dgm:t>
        <a:bodyPr/>
        <a:lstStyle/>
        <a:p>
          <a:endParaRPr lang="en-US"/>
        </a:p>
      </dgm:t>
    </dgm:pt>
    <dgm:pt modelId="{2E290E9D-F985-4B7F-9FA4-F256105C01A1}" type="sibTrans" cxnId="{DEA22022-91B2-4569-8467-A4DF318D10A7}">
      <dgm:prSet/>
      <dgm:spPr/>
      <dgm:t>
        <a:bodyPr/>
        <a:lstStyle/>
        <a:p>
          <a:endParaRPr lang="en-US"/>
        </a:p>
      </dgm:t>
    </dgm:pt>
    <dgm:pt modelId="{3E582218-244C-4ED0-9260-FE2CD3B7FE88}" type="pres">
      <dgm:prSet presAssocID="{26B52730-895A-4485-AFFD-C00F006FF1DC}" presName="diagram" presStyleCnt="0">
        <dgm:presLayoutVars>
          <dgm:dir/>
          <dgm:resizeHandles val="exact"/>
        </dgm:presLayoutVars>
      </dgm:prSet>
      <dgm:spPr/>
    </dgm:pt>
    <dgm:pt modelId="{0EB4E262-4D5E-47F8-BA34-EDD05E575F45}" type="pres">
      <dgm:prSet presAssocID="{AD74FA44-ECC8-468F-8D1B-31807E0ACDFA}" presName="node" presStyleLbl="node1" presStyleIdx="0" presStyleCnt="1">
        <dgm:presLayoutVars>
          <dgm:bulletEnabled val="1"/>
        </dgm:presLayoutVars>
      </dgm:prSet>
      <dgm:spPr/>
    </dgm:pt>
  </dgm:ptLst>
  <dgm:cxnLst>
    <dgm:cxn modelId="{DEA22022-91B2-4569-8467-A4DF318D10A7}" srcId="{26B52730-895A-4485-AFFD-C00F006FF1DC}" destId="{AD74FA44-ECC8-468F-8D1B-31807E0ACDFA}" srcOrd="0" destOrd="0" parTransId="{05EA2D52-7DFC-4982-B3F9-341899BA8F4E}" sibTransId="{2E290E9D-F985-4B7F-9FA4-F256105C01A1}"/>
    <dgm:cxn modelId="{04B22D76-E4DB-4BA8-97C5-0CC7BC8E99A2}" type="presOf" srcId="{26B52730-895A-4485-AFFD-C00F006FF1DC}" destId="{3E582218-244C-4ED0-9260-FE2CD3B7FE88}" srcOrd="0" destOrd="0" presId="urn:microsoft.com/office/officeart/2005/8/layout/default"/>
    <dgm:cxn modelId="{D0FDF7F0-C201-429C-BD1C-E2457AC6E4F3}" type="presOf" srcId="{AD74FA44-ECC8-468F-8D1B-31807E0ACDFA}" destId="{0EB4E262-4D5E-47F8-BA34-EDD05E575F45}" srcOrd="0" destOrd="0" presId="urn:microsoft.com/office/officeart/2005/8/layout/default"/>
    <dgm:cxn modelId="{7C05CFB3-BC68-431F-9D6F-D92581D4A667}" type="presParOf" srcId="{3E582218-244C-4ED0-9260-FE2CD3B7FE88}" destId="{0EB4E262-4D5E-47F8-BA34-EDD05E575F45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C0C5617-72E6-4D98-82FA-342D0C7FFE2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A0533F-0397-46EA-B1C0-63446A867265}">
      <dgm:prSet phldrT="[Text]" custT="1"/>
      <dgm:spPr>
        <a:solidFill>
          <a:srgbClr val="026937"/>
        </a:solidFill>
      </dgm:spPr>
      <dgm:t>
        <a:bodyPr/>
        <a:lstStyle/>
        <a:p>
          <a:r>
            <a:rPr lang="en-US" sz="3300" dirty="0"/>
            <a:t>Since WSU has been operating under a strategic plan that was to expire in 2018, and did not indicate any plan or commitment to completing or initiating a strategic planning process, a </a:t>
          </a:r>
          <a:r>
            <a:rPr lang="en-US" sz="3300" b="1" dirty="0">
              <a:highlight>
                <a:srgbClr val="FF0000"/>
              </a:highlight>
            </a:rPr>
            <a:t>monitoring report </a:t>
          </a:r>
          <a:r>
            <a:rPr lang="en-US" sz="3300" dirty="0"/>
            <a:t>is being requested by the end of </a:t>
          </a:r>
          <a:r>
            <a:rPr lang="en-US" sz="3300" b="1" dirty="0">
              <a:highlight>
                <a:srgbClr val="FF0000"/>
              </a:highlight>
            </a:rPr>
            <a:t>August 31, 2021</a:t>
          </a:r>
          <a:r>
            <a:rPr lang="en-US" sz="3300" dirty="0"/>
            <a:t>. </a:t>
          </a:r>
        </a:p>
      </dgm:t>
    </dgm:pt>
    <dgm:pt modelId="{4071E1C5-BFC9-4C65-9AA7-15FEDCA5D981}" type="parTrans" cxnId="{EDCA75C9-A51E-4023-B40F-802B156BD9B6}">
      <dgm:prSet/>
      <dgm:spPr/>
      <dgm:t>
        <a:bodyPr/>
        <a:lstStyle/>
        <a:p>
          <a:endParaRPr lang="en-US"/>
        </a:p>
      </dgm:t>
    </dgm:pt>
    <dgm:pt modelId="{101215A2-0854-4F7C-8EEE-27437A65AFD3}" type="sibTrans" cxnId="{EDCA75C9-A51E-4023-B40F-802B156BD9B6}">
      <dgm:prSet/>
      <dgm:spPr/>
      <dgm:t>
        <a:bodyPr/>
        <a:lstStyle/>
        <a:p>
          <a:endParaRPr lang="en-US"/>
        </a:p>
      </dgm:t>
    </dgm:pt>
    <dgm:pt modelId="{D13AE0D1-C087-408D-850C-AA7CB7D95052}">
      <dgm:prSet phldrT="[Text]"/>
      <dgm:spPr>
        <a:solidFill>
          <a:schemeClr val="tx1"/>
        </a:solidFill>
      </dgm:spPr>
      <dgm:t>
        <a:bodyPr/>
        <a:lstStyle/>
        <a:p>
          <a:r>
            <a:rPr lang="en-US" i="1" dirty="0"/>
            <a:t>5.C. The institution engages in systematic and integrated planning.                                                              </a:t>
          </a:r>
          <a:endParaRPr lang="en-US" b="1" dirty="0">
            <a:highlight>
              <a:srgbClr val="FF0000"/>
            </a:highlight>
          </a:endParaRPr>
        </a:p>
      </dgm:t>
    </dgm:pt>
    <dgm:pt modelId="{5408275F-E289-4164-A089-E95A3B1CBEE0}" type="parTrans" cxnId="{93508F9C-7972-4B3D-8484-76A6D0F60AE6}">
      <dgm:prSet/>
      <dgm:spPr/>
      <dgm:t>
        <a:bodyPr/>
        <a:lstStyle/>
        <a:p>
          <a:endParaRPr lang="en-US"/>
        </a:p>
      </dgm:t>
    </dgm:pt>
    <dgm:pt modelId="{CF3E952C-7894-41E2-AB74-D39F7C3A6B8F}" type="sibTrans" cxnId="{93508F9C-7972-4B3D-8484-76A6D0F60AE6}">
      <dgm:prSet/>
      <dgm:spPr/>
      <dgm:t>
        <a:bodyPr/>
        <a:lstStyle/>
        <a:p>
          <a:endParaRPr lang="en-US"/>
        </a:p>
      </dgm:t>
    </dgm:pt>
    <dgm:pt modelId="{655590AD-43FE-4475-BE3D-754D01A5FBF5}" type="pres">
      <dgm:prSet presAssocID="{CC0C5617-72E6-4D98-82FA-342D0C7FFE21}" presName="composite" presStyleCnt="0">
        <dgm:presLayoutVars>
          <dgm:chMax val="1"/>
          <dgm:dir/>
          <dgm:resizeHandles val="exact"/>
        </dgm:presLayoutVars>
      </dgm:prSet>
      <dgm:spPr/>
    </dgm:pt>
    <dgm:pt modelId="{BCC37E97-9435-42BF-9D0F-151860A58438}" type="pres">
      <dgm:prSet presAssocID="{D13AE0D1-C087-408D-850C-AA7CB7D95052}" presName="roof" presStyleLbl="dkBgShp" presStyleIdx="0" presStyleCnt="2"/>
      <dgm:spPr/>
    </dgm:pt>
    <dgm:pt modelId="{D6F421E7-8A65-49AD-9494-86E9D62AA792}" type="pres">
      <dgm:prSet presAssocID="{D13AE0D1-C087-408D-850C-AA7CB7D95052}" presName="pillars" presStyleCnt="0"/>
      <dgm:spPr/>
    </dgm:pt>
    <dgm:pt modelId="{9A4EE4DB-B59E-4AF2-B7F2-0D90D42FDFD6}" type="pres">
      <dgm:prSet presAssocID="{D13AE0D1-C087-408D-850C-AA7CB7D95052}" presName="pillar1" presStyleLbl="node1" presStyleIdx="0" presStyleCnt="1">
        <dgm:presLayoutVars>
          <dgm:bulletEnabled val="1"/>
        </dgm:presLayoutVars>
      </dgm:prSet>
      <dgm:spPr/>
    </dgm:pt>
    <dgm:pt modelId="{22AC2010-A304-4D4E-8A8D-2794030F9288}" type="pres">
      <dgm:prSet presAssocID="{D13AE0D1-C087-408D-850C-AA7CB7D95052}" presName="base" presStyleLbl="dkBgShp" presStyleIdx="1" presStyleCnt="2" custFlipVert="0" custScaleY="66311" custLinFactNeighborX="-1736" custLinFactNeighborY="-94989"/>
      <dgm:spPr>
        <a:solidFill>
          <a:srgbClr val="CD9E52"/>
        </a:solidFill>
      </dgm:spPr>
    </dgm:pt>
  </dgm:ptLst>
  <dgm:cxnLst>
    <dgm:cxn modelId="{9EF63A1A-4795-43B7-BD15-803C5589B418}" type="presOf" srcId="{D13AE0D1-C087-408D-850C-AA7CB7D95052}" destId="{BCC37E97-9435-42BF-9D0F-151860A58438}" srcOrd="0" destOrd="0" presId="urn:microsoft.com/office/officeart/2005/8/layout/hList3"/>
    <dgm:cxn modelId="{91771D5A-DC10-40E5-9824-1C6E83A79361}" type="presOf" srcId="{CC0C5617-72E6-4D98-82FA-342D0C7FFE21}" destId="{655590AD-43FE-4475-BE3D-754D01A5FBF5}" srcOrd="0" destOrd="0" presId="urn:microsoft.com/office/officeart/2005/8/layout/hList3"/>
    <dgm:cxn modelId="{93508F9C-7972-4B3D-8484-76A6D0F60AE6}" srcId="{CC0C5617-72E6-4D98-82FA-342D0C7FFE21}" destId="{D13AE0D1-C087-408D-850C-AA7CB7D95052}" srcOrd="0" destOrd="0" parTransId="{5408275F-E289-4164-A089-E95A3B1CBEE0}" sibTransId="{CF3E952C-7894-41E2-AB74-D39F7C3A6B8F}"/>
    <dgm:cxn modelId="{EDCA75C9-A51E-4023-B40F-802B156BD9B6}" srcId="{D13AE0D1-C087-408D-850C-AA7CB7D95052}" destId="{8FA0533F-0397-46EA-B1C0-63446A867265}" srcOrd="0" destOrd="0" parTransId="{4071E1C5-BFC9-4C65-9AA7-15FEDCA5D981}" sibTransId="{101215A2-0854-4F7C-8EEE-27437A65AFD3}"/>
    <dgm:cxn modelId="{390EDFD0-CD45-4080-BDCE-ADCA8A48ADCF}" type="presOf" srcId="{8FA0533F-0397-46EA-B1C0-63446A867265}" destId="{9A4EE4DB-B59E-4AF2-B7F2-0D90D42FDFD6}" srcOrd="0" destOrd="0" presId="urn:microsoft.com/office/officeart/2005/8/layout/hList3"/>
    <dgm:cxn modelId="{348409F5-8926-4368-A29A-86CD45121651}" type="presParOf" srcId="{655590AD-43FE-4475-BE3D-754D01A5FBF5}" destId="{BCC37E97-9435-42BF-9D0F-151860A58438}" srcOrd="0" destOrd="0" presId="urn:microsoft.com/office/officeart/2005/8/layout/hList3"/>
    <dgm:cxn modelId="{8B1833B2-655F-4DE5-A00F-AC12037F4091}" type="presParOf" srcId="{655590AD-43FE-4475-BE3D-754D01A5FBF5}" destId="{D6F421E7-8A65-49AD-9494-86E9D62AA792}" srcOrd="1" destOrd="0" presId="urn:microsoft.com/office/officeart/2005/8/layout/hList3"/>
    <dgm:cxn modelId="{D9FB3D51-3088-4A5F-9121-9C458E4AD946}" type="presParOf" srcId="{D6F421E7-8A65-49AD-9494-86E9D62AA792}" destId="{9A4EE4DB-B59E-4AF2-B7F2-0D90D42FDFD6}" srcOrd="0" destOrd="0" presId="urn:microsoft.com/office/officeart/2005/8/layout/hList3"/>
    <dgm:cxn modelId="{BCADDE22-9F3E-438F-AFA3-DA938FFECB42}" type="presParOf" srcId="{655590AD-43FE-4475-BE3D-754D01A5FBF5}" destId="{22AC2010-A304-4D4E-8A8D-2794030F9288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C0C5617-72E6-4D98-82FA-342D0C7FFE2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4024C1-42C6-4A6F-B5DD-6A275A2221DC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Rationale for Monitoring</a:t>
          </a:r>
        </a:p>
      </dgm:t>
    </dgm:pt>
    <dgm:pt modelId="{99F4FE87-799D-4F95-9ED0-7F3F524447EC}" type="parTrans" cxnId="{F57796CF-1C4B-40E5-BD57-04CD7CD20649}">
      <dgm:prSet/>
      <dgm:spPr/>
      <dgm:t>
        <a:bodyPr/>
        <a:lstStyle/>
        <a:p>
          <a:endParaRPr lang="en-US"/>
        </a:p>
      </dgm:t>
    </dgm:pt>
    <dgm:pt modelId="{1B990013-86B4-45B0-9850-15867BFC976B}" type="sibTrans" cxnId="{F57796CF-1C4B-40E5-BD57-04CD7CD20649}">
      <dgm:prSet/>
      <dgm:spPr/>
      <dgm:t>
        <a:bodyPr/>
        <a:lstStyle/>
        <a:p>
          <a:endParaRPr lang="en-US"/>
        </a:p>
      </dgm:t>
    </dgm:pt>
    <dgm:pt modelId="{8FA0533F-0397-46EA-B1C0-63446A867265}">
      <dgm:prSet phldrT="[Text]"/>
      <dgm:spPr>
        <a:solidFill>
          <a:srgbClr val="026937"/>
        </a:solidFill>
      </dgm:spPr>
      <dgm:t>
        <a:bodyPr/>
        <a:lstStyle/>
        <a:p>
          <a:r>
            <a:rPr lang="en-US" i="1" dirty="0"/>
            <a:t>“Continuing into another calendar year without a strategic plan leaves the university in lack of clear priorities for the future where uncertainty is already high and challenges will continue.” </a:t>
          </a:r>
        </a:p>
      </dgm:t>
    </dgm:pt>
    <dgm:pt modelId="{4071E1C5-BFC9-4C65-9AA7-15FEDCA5D981}" type="parTrans" cxnId="{EDCA75C9-A51E-4023-B40F-802B156BD9B6}">
      <dgm:prSet/>
      <dgm:spPr/>
      <dgm:t>
        <a:bodyPr/>
        <a:lstStyle/>
        <a:p>
          <a:endParaRPr lang="en-US"/>
        </a:p>
      </dgm:t>
    </dgm:pt>
    <dgm:pt modelId="{101215A2-0854-4F7C-8EEE-27437A65AFD3}" type="sibTrans" cxnId="{EDCA75C9-A51E-4023-B40F-802B156BD9B6}">
      <dgm:prSet/>
      <dgm:spPr/>
      <dgm:t>
        <a:bodyPr/>
        <a:lstStyle/>
        <a:p>
          <a:endParaRPr lang="en-US"/>
        </a:p>
      </dgm:t>
    </dgm:pt>
    <dgm:pt modelId="{655590AD-43FE-4475-BE3D-754D01A5FBF5}" type="pres">
      <dgm:prSet presAssocID="{CC0C5617-72E6-4D98-82FA-342D0C7FFE21}" presName="composite" presStyleCnt="0">
        <dgm:presLayoutVars>
          <dgm:chMax val="1"/>
          <dgm:dir/>
          <dgm:resizeHandles val="exact"/>
        </dgm:presLayoutVars>
      </dgm:prSet>
      <dgm:spPr/>
    </dgm:pt>
    <dgm:pt modelId="{ED33DDE6-721E-48D3-8CE9-4FC23F2BE02F}" type="pres">
      <dgm:prSet presAssocID="{AB4024C1-42C6-4A6F-B5DD-6A275A2221DC}" presName="roof" presStyleLbl="dkBgShp" presStyleIdx="0" presStyleCnt="2"/>
      <dgm:spPr/>
    </dgm:pt>
    <dgm:pt modelId="{AFD072AE-06DB-4977-A9D9-58AD60868D7A}" type="pres">
      <dgm:prSet presAssocID="{AB4024C1-42C6-4A6F-B5DD-6A275A2221DC}" presName="pillars" presStyleCnt="0"/>
      <dgm:spPr/>
    </dgm:pt>
    <dgm:pt modelId="{7DC3EEC8-20F8-4054-BDA1-2D70DE9A5B88}" type="pres">
      <dgm:prSet presAssocID="{AB4024C1-42C6-4A6F-B5DD-6A275A2221DC}" presName="pillar1" presStyleLbl="node1" presStyleIdx="0" presStyleCnt="1">
        <dgm:presLayoutVars>
          <dgm:bulletEnabled val="1"/>
        </dgm:presLayoutVars>
      </dgm:prSet>
      <dgm:spPr/>
    </dgm:pt>
    <dgm:pt modelId="{E337B176-B948-4989-90AC-A6CC0458BB6C}" type="pres">
      <dgm:prSet presAssocID="{AB4024C1-42C6-4A6F-B5DD-6A275A2221DC}" presName="base" presStyleLbl="dkBgShp" presStyleIdx="1" presStyleCnt="2"/>
      <dgm:spPr>
        <a:solidFill>
          <a:srgbClr val="CD9E52"/>
        </a:solidFill>
      </dgm:spPr>
    </dgm:pt>
  </dgm:ptLst>
  <dgm:cxnLst>
    <dgm:cxn modelId="{1908A412-5F8B-4738-879E-723C3A046017}" type="presOf" srcId="{8FA0533F-0397-46EA-B1C0-63446A867265}" destId="{7DC3EEC8-20F8-4054-BDA1-2D70DE9A5B88}" srcOrd="0" destOrd="0" presId="urn:microsoft.com/office/officeart/2005/8/layout/hList3"/>
    <dgm:cxn modelId="{43643B72-F724-48A2-BA21-535921B30B2D}" type="presOf" srcId="{AB4024C1-42C6-4A6F-B5DD-6A275A2221DC}" destId="{ED33DDE6-721E-48D3-8CE9-4FC23F2BE02F}" srcOrd="0" destOrd="0" presId="urn:microsoft.com/office/officeart/2005/8/layout/hList3"/>
    <dgm:cxn modelId="{91771D5A-DC10-40E5-9824-1C6E83A79361}" type="presOf" srcId="{CC0C5617-72E6-4D98-82FA-342D0C7FFE21}" destId="{655590AD-43FE-4475-BE3D-754D01A5FBF5}" srcOrd="0" destOrd="0" presId="urn:microsoft.com/office/officeart/2005/8/layout/hList3"/>
    <dgm:cxn modelId="{EDCA75C9-A51E-4023-B40F-802B156BD9B6}" srcId="{AB4024C1-42C6-4A6F-B5DD-6A275A2221DC}" destId="{8FA0533F-0397-46EA-B1C0-63446A867265}" srcOrd="0" destOrd="0" parTransId="{4071E1C5-BFC9-4C65-9AA7-15FEDCA5D981}" sibTransId="{101215A2-0854-4F7C-8EEE-27437A65AFD3}"/>
    <dgm:cxn modelId="{F57796CF-1C4B-40E5-BD57-04CD7CD20649}" srcId="{CC0C5617-72E6-4D98-82FA-342D0C7FFE21}" destId="{AB4024C1-42C6-4A6F-B5DD-6A275A2221DC}" srcOrd="0" destOrd="0" parTransId="{99F4FE87-799D-4F95-9ED0-7F3F524447EC}" sibTransId="{1B990013-86B4-45B0-9850-15867BFC976B}"/>
    <dgm:cxn modelId="{32700925-03DB-4431-8280-1EC9021528A8}" type="presParOf" srcId="{655590AD-43FE-4475-BE3D-754D01A5FBF5}" destId="{ED33DDE6-721E-48D3-8CE9-4FC23F2BE02F}" srcOrd="0" destOrd="0" presId="urn:microsoft.com/office/officeart/2005/8/layout/hList3"/>
    <dgm:cxn modelId="{2B31D9C9-AC94-40E8-AA20-53892AC432A8}" type="presParOf" srcId="{655590AD-43FE-4475-BE3D-754D01A5FBF5}" destId="{AFD072AE-06DB-4977-A9D9-58AD60868D7A}" srcOrd="1" destOrd="0" presId="urn:microsoft.com/office/officeart/2005/8/layout/hList3"/>
    <dgm:cxn modelId="{315D2754-D7D8-45B0-8212-C338284AE1AF}" type="presParOf" srcId="{AFD072AE-06DB-4977-A9D9-58AD60868D7A}" destId="{7DC3EEC8-20F8-4054-BDA1-2D70DE9A5B88}" srcOrd="0" destOrd="0" presId="urn:microsoft.com/office/officeart/2005/8/layout/hList3"/>
    <dgm:cxn modelId="{912F45F0-0835-4C4B-9E5B-CBA11EFAF20A}" type="presParOf" srcId="{655590AD-43FE-4475-BE3D-754D01A5FBF5}" destId="{E337B176-B948-4989-90AC-A6CC0458BB6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C0C5617-72E6-4D98-82FA-342D0C7FFE21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B4024C1-42C6-4A6F-B5DD-6A275A2221DC}">
      <dgm:prSet phldrT="[Text]"/>
      <dgm:spPr>
        <a:solidFill>
          <a:schemeClr val="tx1"/>
        </a:solidFill>
      </dgm:spPr>
      <dgm:t>
        <a:bodyPr/>
        <a:lstStyle/>
        <a:p>
          <a:r>
            <a:rPr lang="en-US" dirty="0"/>
            <a:t>The report should provide evidence and analysis on three topics:</a:t>
          </a:r>
        </a:p>
      </dgm:t>
    </dgm:pt>
    <dgm:pt modelId="{99F4FE87-799D-4F95-9ED0-7F3F524447EC}" type="parTrans" cxnId="{F57796CF-1C4B-40E5-BD57-04CD7CD20649}">
      <dgm:prSet/>
      <dgm:spPr/>
      <dgm:t>
        <a:bodyPr/>
        <a:lstStyle/>
        <a:p>
          <a:endParaRPr lang="en-US"/>
        </a:p>
      </dgm:t>
    </dgm:pt>
    <dgm:pt modelId="{1B990013-86B4-45B0-9850-15867BFC976B}" type="sibTrans" cxnId="{F57796CF-1C4B-40E5-BD57-04CD7CD20649}">
      <dgm:prSet/>
      <dgm:spPr/>
      <dgm:t>
        <a:bodyPr/>
        <a:lstStyle/>
        <a:p>
          <a:endParaRPr lang="en-US"/>
        </a:p>
      </dgm:t>
    </dgm:pt>
    <dgm:pt modelId="{B6CC589A-4A78-4AD5-ACC3-56AA41ED016A}">
      <dgm:prSet/>
      <dgm:spPr>
        <a:solidFill>
          <a:srgbClr val="CD9E52"/>
        </a:solidFill>
      </dgm:spPr>
      <dgm:t>
        <a:bodyPr/>
        <a:lstStyle/>
        <a:p>
          <a:r>
            <a:rPr lang="en-US" dirty="0"/>
            <a:t>2. Evidence and analysis of what Wright State University has been using to guide its decision making in the absence of a formal strategic plan; and</a:t>
          </a:r>
        </a:p>
      </dgm:t>
    </dgm:pt>
    <dgm:pt modelId="{087BFBC5-A68B-4A2C-AC07-D7503193E528}" type="parTrans" cxnId="{A8D3E3C7-C9A1-4A6F-93F8-020A07A86B66}">
      <dgm:prSet/>
      <dgm:spPr/>
      <dgm:t>
        <a:bodyPr/>
        <a:lstStyle/>
        <a:p>
          <a:endParaRPr lang="en-US"/>
        </a:p>
      </dgm:t>
    </dgm:pt>
    <dgm:pt modelId="{F8EC1CC4-5D73-460B-A3A7-B259EA87652C}" type="sibTrans" cxnId="{A8D3E3C7-C9A1-4A6F-93F8-020A07A86B66}">
      <dgm:prSet/>
      <dgm:spPr/>
      <dgm:t>
        <a:bodyPr/>
        <a:lstStyle/>
        <a:p>
          <a:endParaRPr lang="en-US"/>
        </a:p>
      </dgm:t>
    </dgm:pt>
    <dgm:pt modelId="{FAEB419E-788D-429E-9D67-FF7A4CD921E8}">
      <dgm:prSet phldrT="[Text]"/>
      <dgm:spPr>
        <a:solidFill>
          <a:srgbClr val="026937"/>
        </a:solidFill>
      </dgm:spPr>
      <dgm:t>
        <a:bodyPr/>
        <a:lstStyle/>
        <a:p>
          <a:r>
            <a:rPr lang="en-US" dirty="0"/>
            <a:t>1. Evidence that a strategic planning process has been restarted, or that the draft strategic plan has been implemented;</a:t>
          </a:r>
        </a:p>
      </dgm:t>
    </dgm:pt>
    <dgm:pt modelId="{31B7628A-147D-4560-A68C-E9D15AAE89CB}" type="parTrans" cxnId="{696EFF90-A642-41DD-B57B-AEFDCE8AFAAA}">
      <dgm:prSet/>
      <dgm:spPr/>
      <dgm:t>
        <a:bodyPr/>
        <a:lstStyle/>
        <a:p>
          <a:endParaRPr lang="en-US"/>
        </a:p>
      </dgm:t>
    </dgm:pt>
    <dgm:pt modelId="{610B5479-07E4-420A-9877-3326379AAA3A}" type="sibTrans" cxnId="{696EFF90-A642-41DD-B57B-AEFDCE8AFAAA}">
      <dgm:prSet/>
      <dgm:spPr/>
      <dgm:t>
        <a:bodyPr/>
        <a:lstStyle/>
        <a:p>
          <a:endParaRPr lang="en-US"/>
        </a:p>
      </dgm:t>
    </dgm:pt>
    <dgm:pt modelId="{6A392A9A-D05D-45B8-87AE-A92064FB9771}">
      <dgm:prSet/>
      <dgm:spPr>
        <a:solidFill>
          <a:srgbClr val="026937"/>
        </a:solidFill>
      </dgm:spPr>
      <dgm:t>
        <a:bodyPr/>
        <a:lstStyle/>
        <a:p>
          <a:r>
            <a:rPr lang="en-US" dirty="0"/>
            <a:t>3. Evidence of a schedule for the completion of a strategic planning process moving forward.</a:t>
          </a:r>
        </a:p>
      </dgm:t>
    </dgm:pt>
    <dgm:pt modelId="{D8BBA13A-5193-4892-976F-8BE501E820DB}" type="parTrans" cxnId="{265C6512-6429-492A-9CEA-1292E91F3562}">
      <dgm:prSet/>
      <dgm:spPr/>
      <dgm:t>
        <a:bodyPr/>
        <a:lstStyle/>
        <a:p>
          <a:endParaRPr lang="en-US"/>
        </a:p>
      </dgm:t>
    </dgm:pt>
    <dgm:pt modelId="{589E801E-2BA8-446C-A0E6-A9DBC0BD2ADB}" type="sibTrans" cxnId="{265C6512-6429-492A-9CEA-1292E91F3562}">
      <dgm:prSet/>
      <dgm:spPr/>
      <dgm:t>
        <a:bodyPr/>
        <a:lstStyle/>
        <a:p>
          <a:endParaRPr lang="en-US"/>
        </a:p>
      </dgm:t>
    </dgm:pt>
    <dgm:pt modelId="{655590AD-43FE-4475-BE3D-754D01A5FBF5}" type="pres">
      <dgm:prSet presAssocID="{CC0C5617-72E6-4D98-82FA-342D0C7FFE21}" presName="composite" presStyleCnt="0">
        <dgm:presLayoutVars>
          <dgm:chMax val="1"/>
          <dgm:dir/>
          <dgm:resizeHandles val="exact"/>
        </dgm:presLayoutVars>
      </dgm:prSet>
      <dgm:spPr/>
    </dgm:pt>
    <dgm:pt modelId="{ED33DDE6-721E-48D3-8CE9-4FC23F2BE02F}" type="pres">
      <dgm:prSet presAssocID="{AB4024C1-42C6-4A6F-B5DD-6A275A2221DC}" presName="roof" presStyleLbl="dkBgShp" presStyleIdx="0" presStyleCnt="2"/>
      <dgm:spPr/>
    </dgm:pt>
    <dgm:pt modelId="{AFD072AE-06DB-4977-A9D9-58AD60868D7A}" type="pres">
      <dgm:prSet presAssocID="{AB4024C1-42C6-4A6F-B5DD-6A275A2221DC}" presName="pillars" presStyleCnt="0"/>
      <dgm:spPr/>
    </dgm:pt>
    <dgm:pt modelId="{7DC3EEC8-20F8-4054-BDA1-2D70DE9A5B88}" type="pres">
      <dgm:prSet presAssocID="{AB4024C1-42C6-4A6F-B5DD-6A275A2221DC}" presName="pillar1" presStyleLbl="node1" presStyleIdx="0" presStyleCnt="3">
        <dgm:presLayoutVars>
          <dgm:bulletEnabled val="1"/>
        </dgm:presLayoutVars>
      </dgm:prSet>
      <dgm:spPr/>
    </dgm:pt>
    <dgm:pt modelId="{266238A1-AFB1-4D22-9D99-314B5BE5375E}" type="pres">
      <dgm:prSet presAssocID="{B6CC589A-4A78-4AD5-ACC3-56AA41ED016A}" presName="pillarX" presStyleLbl="node1" presStyleIdx="1" presStyleCnt="3">
        <dgm:presLayoutVars>
          <dgm:bulletEnabled val="1"/>
        </dgm:presLayoutVars>
      </dgm:prSet>
      <dgm:spPr/>
    </dgm:pt>
    <dgm:pt modelId="{9E7D97FB-326B-43C6-B45F-C12736C524B7}" type="pres">
      <dgm:prSet presAssocID="{6A392A9A-D05D-45B8-87AE-A92064FB9771}" presName="pillarX" presStyleLbl="node1" presStyleIdx="2" presStyleCnt="3">
        <dgm:presLayoutVars>
          <dgm:bulletEnabled val="1"/>
        </dgm:presLayoutVars>
      </dgm:prSet>
      <dgm:spPr/>
    </dgm:pt>
    <dgm:pt modelId="{E337B176-B948-4989-90AC-A6CC0458BB6C}" type="pres">
      <dgm:prSet presAssocID="{AB4024C1-42C6-4A6F-B5DD-6A275A2221DC}" presName="base" presStyleLbl="dkBgShp" presStyleIdx="1" presStyleCnt="2"/>
      <dgm:spPr>
        <a:solidFill>
          <a:schemeClr val="bg1"/>
        </a:solidFill>
      </dgm:spPr>
    </dgm:pt>
  </dgm:ptLst>
  <dgm:cxnLst>
    <dgm:cxn modelId="{265C6512-6429-492A-9CEA-1292E91F3562}" srcId="{AB4024C1-42C6-4A6F-B5DD-6A275A2221DC}" destId="{6A392A9A-D05D-45B8-87AE-A92064FB9771}" srcOrd="2" destOrd="0" parTransId="{D8BBA13A-5193-4892-976F-8BE501E820DB}" sibTransId="{589E801E-2BA8-446C-A0E6-A9DBC0BD2ADB}"/>
    <dgm:cxn modelId="{FE4BB56B-7725-4414-94C7-054593661273}" type="presOf" srcId="{FAEB419E-788D-429E-9D67-FF7A4CD921E8}" destId="{7DC3EEC8-20F8-4054-BDA1-2D70DE9A5B88}" srcOrd="0" destOrd="0" presId="urn:microsoft.com/office/officeart/2005/8/layout/hList3"/>
    <dgm:cxn modelId="{43643B72-F724-48A2-BA21-535921B30B2D}" type="presOf" srcId="{AB4024C1-42C6-4A6F-B5DD-6A275A2221DC}" destId="{ED33DDE6-721E-48D3-8CE9-4FC23F2BE02F}" srcOrd="0" destOrd="0" presId="urn:microsoft.com/office/officeart/2005/8/layout/hList3"/>
    <dgm:cxn modelId="{117CF475-6826-4B8F-879D-1DE276572682}" type="presOf" srcId="{6A392A9A-D05D-45B8-87AE-A92064FB9771}" destId="{9E7D97FB-326B-43C6-B45F-C12736C524B7}" srcOrd="0" destOrd="0" presId="urn:microsoft.com/office/officeart/2005/8/layout/hList3"/>
    <dgm:cxn modelId="{91771D5A-DC10-40E5-9824-1C6E83A79361}" type="presOf" srcId="{CC0C5617-72E6-4D98-82FA-342D0C7FFE21}" destId="{655590AD-43FE-4475-BE3D-754D01A5FBF5}" srcOrd="0" destOrd="0" presId="urn:microsoft.com/office/officeart/2005/8/layout/hList3"/>
    <dgm:cxn modelId="{696EFF90-A642-41DD-B57B-AEFDCE8AFAAA}" srcId="{AB4024C1-42C6-4A6F-B5DD-6A275A2221DC}" destId="{FAEB419E-788D-429E-9D67-FF7A4CD921E8}" srcOrd="0" destOrd="0" parTransId="{31B7628A-147D-4560-A68C-E9D15AAE89CB}" sibTransId="{610B5479-07E4-420A-9877-3326379AAA3A}"/>
    <dgm:cxn modelId="{C23B0EAD-8ACF-4063-995A-C9447524100B}" type="presOf" srcId="{B6CC589A-4A78-4AD5-ACC3-56AA41ED016A}" destId="{266238A1-AFB1-4D22-9D99-314B5BE5375E}" srcOrd="0" destOrd="0" presId="urn:microsoft.com/office/officeart/2005/8/layout/hList3"/>
    <dgm:cxn modelId="{A8D3E3C7-C9A1-4A6F-93F8-020A07A86B66}" srcId="{AB4024C1-42C6-4A6F-B5DD-6A275A2221DC}" destId="{B6CC589A-4A78-4AD5-ACC3-56AA41ED016A}" srcOrd="1" destOrd="0" parTransId="{087BFBC5-A68B-4A2C-AC07-D7503193E528}" sibTransId="{F8EC1CC4-5D73-460B-A3A7-B259EA87652C}"/>
    <dgm:cxn modelId="{F57796CF-1C4B-40E5-BD57-04CD7CD20649}" srcId="{CC0C5617-72E6-4D98-82FA-342D0C7FFE21}" destId="{AB4024C1-42C6-4A6F-B5DD-6A275A2221DC}" srcOrd="0" destOrd="0" parTransId="{99F4FE87-799D-4F95-9ED0-7F3F524447EC}" sibTransId="{1B990013-86B4-45B0-9850-15867BFC976B}"/>
    <dgm:cxn modelId="{32700925-03DB-4431-8280-1EC9021528A8}" type="presParOf" srcId="{655590AD-43FE-4475-BE3D-754D01A5FBF5}" destId="{ED33DDE6-721E-48D3-8CE9-4FC23F2BE02F}" srcOrd="0" destOrd="0" presId="urn:microsoft.com/office/officeart/2005/8/layout/hList3"/>
    <dgm:cxn modelId="{2B31D9C9-AC94-40E8-AA20-53892AC432A8}" type="presParOf" srcId="{655590AD-43FE-4475-BE3D-754D01A5FBF5}" destId="{AFD072AE-06DB-4977-A9D9-58AD60868D7A}" srcOrd="1" destOrd="0" presId="urn:microsoft.com/office/officeart/2005/8/layout/hList3"/>
    <dgm:cxn modelId="{315D2754-D7D8-45B0-8212-C338284AE1AF}" type="presParOf" srcId="{AFD072AE-06DB-4977-A9D9-58AD60868D7A}" destId="{7DC3EEC8-20F8-4054-BDA1-2D70DE9A5B88}" srcOrd="0" destOrd="0" presId="urn:microsoft.com/office/officeart/2005/8/layout/hList3"/>
    <dgm:cxn modelId="{3C943D1F-FD7C-4208-8630-B43B7FF14D20}" type="presParOf" srcId="{AFD072AE-06DB-4977-A9D9-58AD60868D7A}" destId="{266238A1-AFB1-4D22-9D99-314B5BE5375E}" srcOrd="1" destOrd="0" presId="urn:microsoft.com/office/officeart/2005/8/layout/hList3"/>
    <dgm:cxn modelId="{9D2BB6D6-E17F-46F5-96FF-720B5F7787E1}" type="presParOf" srcId="{AFD072AE-06DB-4977-A9D9-58AD60868D7A}" destId="{9E7D97FB-326B-43C6-B45F-C12736C524B7}" srcOrd="2" destOrd="0" presId="urn:microsoft.com/office/officeart/2005/8/layout/hList3"/>
    <dgm:cxn modelId="{912F45F0-0835-4C4B-9E5B-CBA11EFAF20A}" type="presParOf" srcId="{655590AD-43FE-4475-BE3D-754D01A5FBF5}" destId="{E337B176-B948-4989-90AC-A6CC0458BB6C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3E45D-58F4-4A55-BF2A-D5DF49C1FFE5}">
      <dsp:nvSpPr>
        <dsp:cNvPr id="0" name=""/>
        <dsp:cNvSpPr/>
      </dsp:nvSpPr>
      <dsp:spPr>
        <a:xfrm>
          <a:off x="0" y="760163"/>
          <a:ext cx="2616398" cy="1569839"/>
        </a:xfrm>
        <a:prstGeom prst="rect">
          <a:avLst/>
        </a:prstGeom>
        <a:solidFill>
          <a:srgbClr val="0269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 dirty="0"/>
            <a:t>1. Mission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 Components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MET</a:t>
          </a:r>
          <a:r>
            <a:rPr lang="en-US" sz="1900" kern="1200" dirty="0"/>
            <a:t> </a:t>
          </a:r>
        </a:p>
      </dsp:txBody>
      <dsp:txXfrm>
        <a:off x="0" y="760163"/>
        <a:ext cx="2616398" cy="1569839"/>
      </dsp:txXfrm>
    </dsp:sp>
    <dsp:sp modelId="{D21A9630-FD9F-43C7-A038-775C0CC35704}">
      <dsp:nvSpPr>
        <dsp:cNvPr id="0" name=""/>
        <dsp:cNvSpPr/>
      </dsp:nvSpPr>
      <dsp:spPr>
        <a:xfrm>
          <a:off x="2878038" y="760163"/>
          <a:ext cx="2616398" cy="1569839"/>
        </a:xfrm>
        <a:prstGeom prst="rect">
          <a:avLst/>
        </a:prstGeom>
        <a:solidFill>
          <a:srgbClr val="0269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 dirty="0"/>
            <a:t>2. Ethical and Responsible Conduct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 Components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MET</a:t>
          </a:r>
          <a:r>
            <a:rPr lang="en-US" sz="1900" b="1" kern="1200" dirty="0"/>
            <a:t> </a:t>
          </a:r>
        </a:p>
      </dsp:txBody>
      <dsp:txXfrm>
        <a:off x="2878038" y="760163"/>
        <a:ext cx="2616398" cy="1569839"/>
      </dsp:txXfrm>
    </dsp:sp>
    <dsp:sp modelId="{998F3B89-0181-4189-8BD4-B33CE6F43105}">
      <dsp:nvSpPr>
        <dsp:cNvPr id="0" name=""/>
        <dsp:cNvSpPr/>
      </dsp:nvSpPr>
      <dsp:spPr>
        <a:xfrm>
          <a:off x="5756076" y="760163"/>
          <a:ext cx="2616398" cy="1569839"/>
        </a:xfrm>
        <a:prstGeom prst="rect">
          <a:avLst/>
        </a:prstGeom>
        <a:solidFill>
          <a:srgbClr val="0269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u="sng" kern="1200" dirty="0"/>
            <a:t>3. Teaching and Learning: Quality, Resources, and Support</a:t>
          </a:r>
          <a:r>
            <a:rPr lang="en-US" sz="1900" kern="1200" dirty="0"/>
            <a:t> </a:t>
          </a:r>
        </a:p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All Components </a:t>
          </a:r>
          <a:r>
            <a:rPr lang="en-US" sz="2400" b="1" kern="1200" dirty="0"/>
            <a:t>MET</a:t>
          </a:r>
          <a:endParaRPr lang="en-US" sz="1900" kern="1200" dirty="0"/>
        </a:p>
      </dsp:txBody>
      <dsp:txXfrm>
        <a:off x="5756076" y="760163"/>
        <a:ext cx="2616398" cy="1569839"/>
      </dsp:txXfrm>
    </dsp:sp>
    <dsp:sp modelId="{327929EA-8C43-4651-8910-88BA87596644}">
      <dsp:nvSpPr>
        <dsp:cNvPr id="0" name=""/>
        <dsp:cNvSpPr/>
      </dsp:nvSpPr>
      <dsp:spPr>
        <a:xfrm>
          <a:off x="1439019" y="2591642"/>
          <a:ext cx="2616398" cy="1569839"/>
        </a:xfrm>
        <a:prstGeom prst="rect">
          <a:avLst/>
        </a:prstGeom>
        <a:solidFill>
          <a:srgbClr val="0269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4. Teaching and Learning: Evaluation and Improvement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 Components </a:t>
          </a:r>
          <a:r>
            <a:rPr lang="en-US" sz="2400" b="1" kern="1200" dirty="0"/>
            <a:t>MET</a:t>
          </a:r>
          <a:endParaRPr lang="en-US" sz="2000" kern="1200" dirty="0"/>
        </a:p>
      </dsp:txBody>
      <dsp:txXfrm>
        <a:off x="1439019" y="2591642"/>
        <a:ext cx="2616398" cy="1569839"/>
      </dsp:txXfrm>
    </dsp:sp>
    <dsp:sp modelId="{CDB0DC17-B2DE-42B5-9F4C-104645A5E85F}">
      <dsp:nvSpPr>
        <dsp:cNvPr id="0" name=""/>
        <dsp:cNvSpPr/>
      </dsp:nvSpPr>
      <dsp:spPr>
        <a:xfrm>
          <a:off x="4286811" y="2615503"/>
          <a:ext cx="2616398" cy="1569839"/>
        </a:xfrm>
        <a:prstGeom prst="rect">
          <a:avLst/>
        </a:prstGeom>
        <a:solidFill>
          <a:srgbClr val="0269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u="sng" kern="1200" dirty="0"/>
            <a:t>5. Resources, Planning, and Institutional Effectiveness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Components A,B,D </a:t>
          </a:r>
          <a:r>
            <a:rPr lang="en-US" sz="2400" b="1" kern="1200" dirty="0"/>
            <a:t>MET</a:t>
          </a:r>
          <a:endParaRPr lang="en-US" sz="2000" b="1" kern="1200" dirty="0"/>
        </a:p>
      </dsp:txBody>
      <dsp:txXfrm>
        <a:off x="4286811" y="2615503"/>
        <a:ext cx="2616398" cy="156983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E38F06-AE3C-45DA-9EE1-4B9948CA44F9}">
      <dsp:nvSpPr>
        <dsp:cNvPr id="0" name=""/>
        <dsp:cNvSpPr/>
      </dsp:nvSpPr>
      <dsp:spPr>
        <a:xfrm>
          <a:off x="596017" y="516"/>
          <a:ext cx="3092685" cy="1855611"/>
        </a:xfrm>
        <a:prstGeom prst="rect">
          <a:avLst/>
        </a:prstGeom>
        <a:solidFill>
          <a:srgbClr val="0269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/>
            <a:t>1. Mission</a:t>
          </a:r>
          <a:r>
            <a:rPr lang="en-US" sz="2200" kern="1200" dirty="0"/>
            <a:t>: Integration Throughout</a:t>
          </a:r>
        </a:p>
      </dsp:txBody>
      <dsp:txXfrm>
        <a:off x="596017" y="516"/>
        <a:ext cx="3092685" cy="1855611"/>
      </dsp:txXfrm>
    </dsp:sp>
    <dsp:sp modelId="{C0442C81-76B5-46A2-96B0-53E04D04E697}">
      <dsp:nvSpPr>
        <dsp:cNvPr id="0" name=""/>
        <dsp:cNvSpPr/>
      </dsp:nvSpPr>
      <dsp:spPr>
        <a:xfrm>
          <a:off x="3997971" y="516"/>
          <a:ext cx="3092685" cy="1855611"/>
        </a:xfrm>
        <a:prstGeom prst="rect">
          <a:avLst/>
        </a:prstGeom>
        <a:solidFill>
          <a:srgbClr val="CD9E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/>
            <a:t>2. Ethics:</a:t>
          </a:r>
          <a:r>
            <a:rPr lang="en-US" sz="2200" b="1" kern="1200" dirty="0"/>
            <a:t> </a:t>
          </a:r>
          <a:r>
            <a:rPr lang="en-US" sz="2200" kern="1200" dirty="0"/>
            <a:t>More Evidence of Policies, Statistics, Practices</a:t>
          </a:r>
        </a:p>
      </dsp:txBody>
      <dsp:txXfrm>
        <a:off x="3997971" y="516"/>
        <a:ext cx="3092685" cy="1855611"/>
      </dsp:txXfrm>
    </dsp:sp>
    <dsp:sp modelId="{39F3BB16-F357-4E52-A4F0-25C9033D374C}">
      <dsp:nvSpPr>
        <dsp:cNvPr id="0" name=""/>
        <dsp:cNvSpPr/>
      </dsp:nvSpPr>
      <dsp:spPr>
        <a:xfrm>
          <a:off x="596017" y="2165396"/>
          <a:ext cx="3092685" cy="1855611"/>
        </a:xfrm>
        <a:prstGeom prst="rect">
          <a:avLst/>
        </a:prstGeom>
        <a:solidFill>
          <a:srgbClr val="CD9E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/>
            <a:t>3. Learning Outcomes: </a:t>
          </a:r>
          <a:r>
            <a:rPr lang="en-US" sz="2200" kern="1200" dirty="0"/>
            <a:t>Currency, Differentiation, Transparency, Consistency Across Delivery</a:t>
          </a:r>
        </a:p>
      </dsp:txBody>
      <dsp:txXfrm>
        <a:off x="596017" y="2165396"/>
        <a:ext cx="3092685" cy="1855611"/>
      </dsp:txXfrm>
    </dsp:sp>
    <dsp:sp modelId="{11C7867D-92E5-4251-B939-6943A724EEA0}">
      <dsp:nvSpPr>
        <dsp:cNvPr id="0" name=""/>
        <dsp:cNvSpPr/>
      </dsp:nvSpPr>
      <dsp:spPr>
        <a:xfrm>
          <a:off x="3997971" y="2165396"/>
          <a:ext cx="3092685" cy="1855611"/>
        </a:xfrm>
        <a:prstGeom prst="rect">
          <a:avLst/>
        </a:prstGeom>
        <a:solidFill>
          <a:srgbClr val="0269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u="sng" kern="1200" dirty="0"/>
            <a:t>4. Assessment: </a:t>
          </a:r>
          <a:r>
            <a:rPr lang="en-US" sz="2200" b="0" u="none" kern="1200" dirty="0"/>
            <a:t>Significant </a:t>
          </a:r>
          <a:r>
            <a:rPr lang="en-US" sz="2200" b="0" u="none" kern="1200" dirty="0" err="1"/>
            <a:t>Lask</a:t>
          </a:r>
          <a:r>
            <a:rPr lang="en-US" sz="2200" b="0" u="none" kern="1200" dirty="0"/>
            <a:t> of Regularity, Consistency; Co-Curricular Programs</a:t>
          </a:r>
          <a:endParaRPr lang="en-US" sz="2200" kern="1200" dirty="0"/>
        </a:p>
      </dsp:txBody>
      <dsp:txXfrm>
        <a:off x="3997971" y="2165396"/>
        <a:ext cx="3092685" cy="1855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B4E262-4D5E-47F8-BA34-EDD05E575F45}">
      <dsp:nvSpPr>
        <dsp:cNvPr id="0" name=""/>
        <dsp:cNvSpPr/>
      </dsp:nvSpPr>
      <dsp:spPr>
        <a:xfrm>
          <a:off x="335226" y="196"/>
          <a:ext cx="7702022" cy="4621213"/>
        </a:xfrm>
        <a:prstGeom prst="rect">
          <a:avLst/>
        </a:prstGeom>
        <a:solidFill>
          <a:srgbClr val="CD9E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u="sng" kern="1200" dirty="0">
              <a:solidFill>
                <a:schemeClr val="tx1"/>
              </a:solidFill>
            </a:rPr>
            <a:t>X</a:t>
          </a:r>
          <a:r>
            <a:rPr lang="en-US" sz="6500" b="1" u="sng" kern="1200" dirty="0"/>
            <a:t> Component 5.C Planning</a:t>
          </a:r>
        </a:p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b="1" kern="1200" dirty="0"/>
            <a:t>MET with Concerns</a:t>
          </a:r>
        </a:p>
      </dsp:txBody>
      <dsp:txXfrm>
        <a:off x="335226" y="196"/>
        <a:ext cx="7702022" cy="4621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37E97-9435-42BF-9D0F-151860A58438}">
      <dsp:nvSpPr>
        <dsp:cNvPr id="0" name=""/>
        <dsp:cNvSpPr/>
      </dsp:nvSpPr>
      <dsp:spPr>
        <a:xfrm>
          <a:off x="0" y="30403"/>
          <a:ext cx="8229600" cy="1547096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i="1" kern="1200" dirty="0"/>
            <a:t>5.C. The institution engages in systematic and integrated planning.                                                              </a:t>
          </a:r>
          <a:endParaRPr lang="en-US" sz="4200" b="1" kern="1200" dirty="0">
            <a:highlight>
              <a:srgbClr val="FF0000"/>
            </a:highlight>
          </a:endParaRPr>
        </a:p>
      </dsp:txBody>
      <dsp:txXfrm>
        <a:off x="0" y="30403"/>
        <a:ext cx="8229600" cy="1547096"/>
      </dsp:txXfrm>
    </dsp:sp>
    <dsp:sp modelId="{9A4EE4DB-B59E-4AF2-B7F2-0D90D42FDFD6}">
      <dsp:nvSpPr>
        <dsp:cNvPr id="0" name=""/>
        <dsp:cNvSpPr/>
      </dsp:nvSpPr>
      <dsp:spPr>
        <a:xfrm>
          <a:off x="0" y="1577499"/>
          <a:ext cx="8229600" cy="3248902"/>
        </a:xfrm>
        <a:prstGeom prst="rect">
          <a:avLst/>
        </a:prstGeom>
        <a:solidFill>
          <a:srgbClr val="0269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Since WSU has been operating under a strategic plan that was to expire in 2018, and did not indicate any plan or commitment to completing or initiating a strategic planning process, a </a:t>
          </a:r>
          <a:r>
            <a:rPr lang="en-US" sz="3300" b="1" kern="1200" dirty="0">
              <a:highlight>
                <a:srgbClr val="FF0000"/>
              </a:highlight>
            </a:rPr>
            <a:t>monitoring report </a:t>
          </a:r>
          <a:r>
            <a:rPr lang="en-US" sz="3300" kern="1200" dirty="0"/>
            <a:t>is being requested by the end of </a:t>
          </a:r>
          <a:r>
            <a:rPr lang="en-US" sz="3300" b="1" kern="1200" dirty="0">
              <a:highlight>
                <a:srgbClr val="FF0000"/>
              </a:highlight>
            </a:rPr>
            <a:t>August 31, 2021</a:t>
          </a:r>
          <a:r>
            <a:rPr lang="en-US" sz="3300" kern="1200" dirty="0"/>
            <a:t>. </a:t>
          </a:r>
        </a:p>
      </dsp:txBody>
      <dsp:txXfrm>
        <a:off x="0" y="1577499"/>
        <a:ext cx="8229600" cy="3248902"/>
      </dsp:txXfrm>
    </dsp:sp>
    <dsp:sp modelId="{22AC2010-A304-4D4E-8A8D-2794030F9288}">
      <dsp:nvSpPr>
        <dsp:cNvPr id="0" name=""/>
        <dsp:cNvSpPr/>
      </dsp:nvSpPr>
      <dsp:spPr>
        <a:xfrm>
          <a:off x="0" y="4544309"/>
          <a:ext cx="8229600" cy="239375"/>
        </a:xfrm>
        <a:prstGeom prst="rect">
          <a:avLst/>
        </a:prstGeom>
        <a:solidFill>
          <a:srgbClr val="CD9E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3DDE6-721E-48D3-8CE9-4FC23F2BE02F}">
      <dsp:nvSpPr>
        <dsp:cNvPr id="0" name=""/>
        <dsp:cNvSpPr/>
      </dsp:nvSpPr>
      <dsp:spPr>
        <a:xfrm>
          <a:off x="0" y="0"/>
          <a:ext cx="8229600" cy="1732121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2410" tIns="232410" rIns="232410" bIns="232410" numCol="1" spcCol="1270" anchor="ctr" anchorCtr="0">
          <a:noAutofit/>
        </a:bodyPr>
        <a:lstStyle/>
        <a:p>
          <a:pPr marL="0" lvl="0" indent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 dirty="0"/>
            <a:t>Rationale for Monitoring</a:t>
          </a:r>
        </a:p>
      </dsp:txBody>
      <dsp:txXfrm>
        <a:off x="0" y="0"/>
        <a:ext cx="8229600" cy="1732121"/>
      </dsp:txXfrm>
    </dsp:sp>
    <dsp:sp modelId="{7DC3EEC8-20F8-4054-BDA1-2D70DE9A5B88}">
      <dsp:nvSpPr>
        <dsp:cNvPr id="0" name=""/>
        <dsp:cNvSpPr/>
      </dsp:nvSpPr>
      <dsp:spPr>
        <a:xfrm>
          <a:off x="0" y="1732121"/>
          <a:ext cx="8229600" cy="3637454"/>
        </a:xfrm>
        <a:prstGeom prst="rect">
          <a:avLst/>
        </a:prstGeom>
        <a:solidFill>
          <a:srgbClr val="0269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900" i="1" kern="1200" dirty="0"/>
            <a:t>“Continuing into another calendar year without a strategic plan leaves the university in lack of clear priorities for the future where uncertainty is already high and challenges will continue.” </a:t>
          </a:r>
        </a:p>
      </dsp:txBody>
      <dsp:txXfrm>
        <a:off x="0" y="1732121"/>
        <a:ext cx="8229600" cy="3637454"/>
      </dsp:txXfrm>
    </dsp:sp>
    <dsp:sp modelId="{E337B176-B948-4989-90AC-A6CC0458BB6C}">
      <dsp:nvSpPr>
        <dsp:cNvPr id="0" name=""/>
        <dsp:cNvSpPr/>
      </dsp:nvSpPr>
      <dsp:spPr>
        <a:xfrm>
          <a:off x="0" y="5369576"/>
          <a:ext cx="8229600" cy="404161"/>
        </a:xfrm>
        <a:prstGeom prst="rect">
          <a:avLst/>
        </a:prstGeom>
        <a:solidFill>
          <a:srgbClr val="CD9E5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33DDE6-721E-48D3-8CE9-4FC23F2BE02F}">
      <dsp:nvSpPr>
        <dsp:cNvPr id="0" name=""/>
        <dsp:cNvSpPr/>
      </dsp:nvSpPr>
      <dsp:spPr>
        <a:xfrm>
          <a:off x="0" y="0"/>
          <a:ext cx="8229600" cy="1855946"/>
        </a:xfrm>
        <a:prstGeom prst="rect">
          <a:avLst/>
        </a:prstGeom>
        <a:solidFill>
          <a:schemeClr val="tx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The report should provide evidence and analysis on three topics:</a:t>
          </a:r>
        </a:p>
      </dsp:txBody>
      <dsp:txXfrm>
        <a:off x="0" y="0"/>
        <a:ext cx="8229600" cy="1855946"/>
      </dsp:txXfrm>
    </dsp:sp>
    <dsp:sp modelId="{7DC3EEC8-20F8-4054-BDA1-2D70DE9A5B88}">
      <dsp:nvSpPr>
        <dsp:cNvPr id="0" name=""/>
        <dsp:cNvSpPr/>
      </dsp:nvSpPr>
      <dsp:spPr>
        <a:xfrm>
          <a:off x="4018" y="1855946"/>
          <a:ext cx="2740521" cy="3897487"/>
        </a:xfrm>
        <a:prstGeom prst="rect">
          <a:avLst/>
        </a:prstGeom>
        <a:solidFill>
          <a:srgbClr val="0269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1. Evidence that a strategic planning process has been restarted, or that the draft strategic plan has been implemented;</a:t>
          </a:r>
        </a:p>
      </dsp:txBody>
      <dsp:txXfrm>
        <a:off x="4018" y="1855946"/>
        <a:ext cx="2740521" cy="3897487"/>
      </dsp:txXfrm>
    </dsp:sp>
    <dsp:sp modelId="{266238A1-AFB1-4D22-9D99-314B5BE5375E}">
      <dsp:nvSpPr>
        <dsp:cNvPr id="0" name=""/>
        <dsp:cNvSpPr/>
      </dsp:nvSpPr>
      <dsp:spPr>
        <a:xfrm>
          <a:off x="2744539" y="1855946"/>
          <a:ext cx="2740521" cy="3897487"/>
        </a:xfrm>
        <a:prstGeom prst="rect">
          <a:avLst/>
        </a:prstGeom>
        <a:solidFill>
          <a:srgbClr val="CD9E5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2. Evidence and analysis of what Wright State University has been using to guide its decision making in the absence of a formal strategic plan; and</a:t>
          </a:r>
        </a:p>
      </dsp:txBody>
      <dsp:txXfrm>
        <a:off x="2744539" y="1855946"/>
        <a:ext cx="2740521" cy="3897487"/>
      </dsp:txXfrm>
    </dsp:sp>
    <dsp:sp modelId="{9E7D97FB-326B-43C6-B45F-C12736C524B7}">
      <dsp:nvSpPr>
        <dsp:cNvPr id="0" name=""/>
        <dsp:cNvSpPr/>
      </dsp:nvSpPr>
      <dsp:spPr>
        <a:xfrm>
          <a:off x="5485060" y="1855946"/>
          <a:ext cx="2740521" cy="3897487"/>
        </a:xfrm>
        <a:prstGeom prst="rect">
          <a:avLst/>
        </a:prstGeom>
        <a:solidFill>
          <a:srgbClr val="02693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3. Evidence of a schedule for the completion of a strategic planning process moving forward.</a:t>
          </a:r>
        </a:p>
      </dsp:txBody>
      <dsp:txXfrm>
        <a:off x="5485060" y="1855946"/>
        <a:ext cx="2740521" cy="3897487"/>
      </dsp:txXfrm>
    </dsp:sp>
    <dsp:sp modelId="{E337B176-B948-4989-90AC-A6CC0458BB6C}">
      <dsp:nvSpPr>
        <dsp:cNvPr id="0" name=""/>
        <dsp:cNvSpPr/>
      </dsp:nvSpPr>
      <dsp:spPr>
        <a:xfrm>
          <a:off x="0" y="5753433"/>
          <a:ext cx="8229600" cy="433054"/>
        </a:xfrm>
        <a:prstGeom prst="rect">
          <a:avLst/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1EBB6-A735-4D5C-8A8B-F5EB45F4AFD9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3FC613-11EF-460D-8922-84FDA69600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83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FC613-11EF-460D-8922-84FDA69600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688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3FC613-11EF-460D-8922-84FDA69600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3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84764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5052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53019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7"/>
            <a:ext cx="8229600" cy="4087464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9/14/2020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jp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4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Report on HLC 2020 Assurance Review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September 14, 2020</a:t>
            </a:r>
          </a:p>
          <a:p>
            <a:r>
              <a:rPr lang="en-US" dirty="0"/>
              <a:t>Tammy S. Kahrig</a:t>
            </a:r>
          </a:p>
        </p:txBody>
      </p:sp>
    </p:spTree>
    <p:extLst>
      <p:ext uri="{BB962C8B-B14F-4D97-AF65-F5344CB8AC3E}">
        <p14:creationId xmlns:p14="http://schemas.microsoft.com/office/powerpoint/2010/main" val="1649267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5964283"/>
              </p:ext>
            </p:extLst>
          </p:nvPr>
        </p:nvGraphicFramePr>
        <p:xfrm>
          <a:off x="457200" y="371475"/>
          <a:ext cx="8229600" cy="6186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9731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37B176-B948-4989-90AC-A6CC0458B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33DDE6-721E-48D3-8CE9-4FC23F2BE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3EEC8-20F8-4054-BDA1-2D70DE9A5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66238A1-AFB1-4D22-9D99-314B5BE537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E7D97FB-326B-43C6-B45F-C12736C524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28D7B-8253-4868-9388-A6A19768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79022"/>
            <a:ext cx="8229600" cy="1143000"/>
          </a:xfrm>
        </p:spPr>
        <p:txBody>
          <a:bodyPr/>
          <a:lstStyle/>
          <a:p>
            <a:r>
              <a:rPr lang="en-US" dirty="0"/>
              <a:t>What’s Ahead?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6BE4E6C-2C85-4CD8-B70B-475D0B9398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0667" r="15733" b="15662"/>
          <a:stretch/>
        </p:blipFill>
        <p:spPr>
          <a:xfrm>
            <a:off x="5179218" y="268495"/>
            <a:ext cx="3407569" cy="250705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8B9796-DEDC-4BF5-BCEB-925B72900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886075"/>
            <a:ext cx="7003677" cy="324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286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8AEBA-6661-4762-95F1-B6BCB59E3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Discussion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9405E01-2C0A-4202-B4CC-1DF985EFAA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8700" y="1993520"/>
            <a:ext cx="6815138" cy="438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376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323301-D885-41B2-B038-B10B8CF0D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Thanks!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474E165-AB0C-4749-80D1-4E0E81488A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6072" y="1813254"/>
            <a:ext cx="7086341" cy="382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8A6D1A-95AB-46BD-B8BE-C5C4B39963EE}"/>
              </a:ext>
            </a:extLst>
          </p:cNvPr>
          <p:cNvSpPr txBox="1"/>
          <p:nvPr/>
        </p:nvSpPr>
        <p:spPr>
          <a:xfrm>
            <a:off x="1948813" y="5684314"/>
            <a:ext cx="5396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Tammy.Kahrig@wright.edu</a:t>
            </a:r>
          </a:p>
        </p:txBody>
      </p:sp>
    </p:spTree>
    <p:extLst>
      <p:ext uri="{BB962C8B-B14F-4D97-AF65-F5344CB8AC3E}">
        <p14:creationId xmlns:p14="http://schemas.microsoft.com/office/powerpoint/2010/main" val="1898052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Visit: 2026!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473" y="2046541"/>
            <a:ext cx="6299200" cy="4598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31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F3E9-5691-4D45-8834-851E8C67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493326"/>
            <a:ext cx="3328988" cy="1264050"/>
          </a:xfrm>
        </p:spPr>
        <p:txBody>
          <a:bodyPr>
            <a:normAutofit fontScale="90000"/>
          </a:bodyPr>
          <a:lstStyle/>
          <a:p>
            <a:r>
              <a:rPr lang="en-US" dirty="0"/>
              <a:t>Overall Results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ED860FA-D04E-4B6A-9BEC-F6E51EB4E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7554413"/>
              </p:ext>
            </p:extLst>
          </p:nvPr>
        </p:nvGraphicFramePr>
        <p:xfrm>
          <a:off x="457199" y="1628775"/>
          <a:ext cx="8372475" cy="49216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748378A-7A02-4939-9840-1FFC16069B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37679" y="1"/>
            <a:ext cx="2014538" cy="20145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6C03326-CDFE-498B-A352-CF8DBD14832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2068" t="53934" r="10366" b="7234"/>
          <a:stretch/>
        </p:blipFill>
        <p:spPr>
          <a:xfrm>
            <a:off x="6195092" y="361159"/>
            <a:ext cx="2777457" cy="1467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13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453E45D-58F4-4A55-BF2A-D5DF49C1FF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21A9630-FD9F-43C7-A038-775C0CC35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8F3B89-0181-4189-8BD4-B33CE6F431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7929EA-8C43-4651-8910-88BA875966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B0DC17-B2DE-42B5-9F4C-104645A5E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F4FE6-8107-426A-82EB-228729C34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5717BD-75B1-4499-965C-53D01B810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760" r="2349"/>
          <a:stretch/>
        </p:blipFill>
        <p:spPr>
          <a:xfrm>
            <a:off x="814388" y="404793"/>
            <a:ext cx="7472362" cy="5961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99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0" y="450462"/>
            <a:ext cx="5929313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MANY Other Suggestions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083547"/>
              </p:ext>
            </p:extLst>
          </p:nvPr>
        </p:nvGraphicFramePr>
        <p:xfrm>
          <a:off x="1000124" y="2386012"/>
          <a:ext cx="7686675" cy="402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28C49551-D121-4333-85FA-EE7F223DF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0" y="77963"/>
            <a:ext cx="3143250" cy="20916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14DAE4-FE58-4109-B9DB-87034362CE2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-1291" t="41064" r="74" b="19528"/>
          <a:stretch/>
        </p:blipFill>
        <p:spPr>
          <a:xfrm rot="20863300">
            <a:off x="347171" y="2035251"/>
            <a:ext cx="2473117" cy="82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95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EE38F06-AE3C-45DA-9EE1-4B9948CA4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0442C81-76B5-46A2-96B0-53E04D04E6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9F3BB16-F357-4E52-A4F0-25C9033D3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1C7867D-92E5-4251-B939-6943A724EE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3D042-B6E6-4D43-87D8-CF01AEF1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38" y="3320093"/>
            <a:ext cx="7800975" cy="2571592"/>
          </a:xfrm>
        </p:spPr>
        <p:txBody>
          <a:bodyPr>
            <a:normAutofit/>
          </a:bodyPr>
          <a:lstStyle/>
          <a:p>
            <a:pPr algn="ctr"/>
            <a:r>
              <a:rPr lang="en-US" sz="9600" dirty="0"/>
              <a:t>Questions?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26C25A2-E4CC-445C-B647-C7B2D9F9B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1763" y="277367"/>
            <a:ext cx="3267074" cy="3042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2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FF3E9-5691-4D45-8834-851E8C671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9" y="450462"/>
            <a:ext cx="5129211" cy="1264050"/>
          </a:xfrm>
        </p:spPr>
        <p:txBody>
          <a:bodyPr>
            <a:noAutofit/>
          </a:bodyPr>
          <a:lstStyle/>
          <a:p>
            <a:r>
              <a:rPr lang="en-US" dirty="0"/>
              <a:t>Overall Results Continued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FED860FA-D04E-4B6A-9BEC-F6E51EB4E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3867075"/>
              </p:ext>
            </p:extLst>
          </p:nvPr>
        </p:nvGraphicFramePr>
        <p:xfrm>
          <a:off x="457199" y="1928813"/>
          <a:ext cx="8372475" cy="46216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32CAF34-6D8B-4805-9B77-C82D530257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3676" y="21431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74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B4E262-4D5E-47F8-BA34-EDD05E575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4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Immediate Work to Do: Criterion 5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6626193"/>
              </p:ext>
            </p:extLst>
          </p:nvPr>
        </p:nvGraphicFramePr>
        <p:xfrm>
          <a:off x="457200" y="1307702"/>
          <a:ext cx="8229600" cy="515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34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AC2010-A304-4D4E-8A8D-2794030F92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CC37E97-9435-42BF-9D0F-151860A58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A4EE4DB-B59E-4AF2-B7F2-0D90D42FD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4722019"/>
              </p:ext>
            </p:extLst>
          </p:nvPr>
        </p:nvGraphicFramePr>
        <p:xfrm>
          <a:off x="457200" y="485776"/>
          <a:ext cx="8229600" cy="577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6601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37B176-B948-4989-90AC-A6CC0458BB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D33DDE6-721E-48D3-8CE9-4FC23F2BE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DC3EEC8-20F8-4054-BDA1-2D70DE9A5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</TotalTime>
  <Words>339</Words>
  <Application>Microsoft Office PowerPoint</Application>
  <PresentationFormat>On-screen Show (4:3)</PresentationFormat>
  <Paragraphs>41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Report on HLC 2020 Assurance Review</vt:lpstr>
      <vt:lpstr>Next Visit: 2026!</vt:lpstr>
      <vt:lpstr>Overall Results</vt:lpstr>
      <vt:lpstr>PowerPoint Presentation</vt:lpstr>
      <vt:lpstr>MANY Other Suggestions  </vt:lpstr>
      <vt:lpstr>Questions?</vt:lpstr>
      <vt:lpstr>Overall Results Continued</vt:lpstr>
      <vt:lpstr>Immediate Work to Do: Criterion 5</vt:lpstr>
      <vt:lpstr>PowerPoint Presentation</vt:lpstr>
      <vt:lpstr>PowerPoint Presentation</vt:lpstr>
      <vt:lpstr>What’s Ahead?</vt:lpstr>
      <vt:lpstr>Questions and Discussion</vt:lpstr>
      <vt:lpstr>Many Thanks!</vt:lpstr>
    </vt:vector>
  </TitlesOfParts>
  <Company>Wright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Tammy Kahrig</cp:lastModifiedBy>
  <cp:revision>89</cp:revision>
  <dcterms:created xsi:type="dcterms:W3CDTF">2016-09-27T14:33:50Z</dcterms:created>
  <dcterms:modified xsi:type="dcterms:W3CDTF">2020-09-14T18:37:39Z</dcterms:modified>
</cp:coreProperties>
</file>