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C40182-5159-4584-8F4D-46963702C491}" v="1256" dt="2022-11-27T18:22:25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barchitect.com/project_detail/67/Manville%20Hall.html" TargetMode="External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24458971@N08/4442300031/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blnews.org/pay-cuts-set-for-anyone-at-university-of-arizona-as-a-250-million-loss-is-expected-due-to-the-pandemic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ges.carleton.ca/CUOSGwiki/index.php/Path_Analysis_with_Vector_Data_Using_QGI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bertsonslibrary.blogspot.com/2014/12/library-hours-holidays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Mountain Wildflowers Free Stock Photo - Public Domain Pictures">
            <a:extLst>
              <a:ext uri="{FF2B5EF4-FFF2-40B4-BE49-F238E27FC236}">
                <a16:creationId xmlns:a16="http://schemas.microsoft.com/office/drawing/2014/main" id="{1DD09FBF-D120-4D5E-8A27-53174F0CC0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3" t="9091" r="79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cs typeface="Calibri Light"/>
              </a:rPr>
              <a:t>Wright State Beautification Proposal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A Brief Overview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005D36B1-9E32-A66A-BB2D-EAF5D8936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587" r="-1" b="3650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7" descr="A butterfly on a flower&#10;&#10;Description automatically generated">
            <a:extLst>
              <a:ext uri="{FF2B5EF4-FFF2-40B4-BE49-F238E27FC236}">
                <a16:creationId xmlns:a16="http://schemas.microsoft.com/office/drawing/2014/main" id="{A4F71ACF-0F37-1E45-280A-335CB708A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3116" r="-2" b="2549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7864C-3133-F632-B4A7-3C80B844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>
                <a:cs typeface="Calibri Light"/>
              </a:rPr>
              <a:t>Summary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2892-3E91-AB86-D3A5-3F50CC00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Reintroduction of native plants and flowers into spaces that are not utilized</a:t>
            </a:r>
          </a:p>
          <a:p>
            <a:r>
              <a:rPr lang="en-US" sz="2000">
                <a:cs typeface="Calibri"/>
              </a:rPr>
              <a:t>Planting of rain gardens with salt tolerant plants to protect drinking water and Runkle Woods from runoff</a:t>
            </a:r>
          </a:p>
          <a:p>
            <a:r>
              <a:rPr lang="en-US" sz="2000">
                <a:cs typeface="Calibri"/>
              </a:rPr>
              <a:t>Installation of outdoor classrooms and recreational spaces for increased campus enjoyment</a:t>
            </a:r>
          </a:p>
          <a:p>
            <a:r>
              <a:rPr lang="en-US" sz="2000">
                <a:cs typeface="Calibri"/>
              </a:rPr>
              <a:t>Creation of FSC and cultural plots for campus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3C771-FB46-D5C7-2A63-7ED14358F91A}"/>
              </a:ext>
            </a:extLst>
          </p:cNvPr>
          <p:cNvSpPr txBox="1"/>
          <p:nvPr/>
        </p:nvSpPr>
        <p:spPr>
          <a:xfrm>
            <a:off x="9718246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C756B-1AB5-2B6C-6F7E-60629F179DD5}"/>
              </a:ext>
            </a:extLst>
          </p:cNvPr>
          <p:cNvSpPr txBox="1"/>
          <p:nvPr/>
        </p:nvSpPr>
        <p:spPr>
          <a:xfrm>
            <a:off x="7504302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287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584FE25-8D9B-2537-17FF-25D513C34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186" r="25998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E4D31-0D05-2BEF-7856-B041A6D1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Examples in other universities</a:t>
            </a:r>
            <a:endParaRPr lang="en-US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0FA3F-8C74-406E-9B8B-5190AEDA3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>
                <a:cs typeface="Calibri"/>
              </a:rPr>
              <a:t>Most Ivy Leagues</a:t>
            </a:r>
          </a:p>
          <a:p>
            <a:pPr lvl="1"/>
            <a:r>
              <a:rPr lang="en-US" sz="1300">
                <a:cs typeface="Calibri"/>
              </a:rPr>
              <a:t>Include biodiversity gardens focused around studies on ecology</a:t>
            </a:r>
          </a:p>
          <a:p>
            <a:pPr lvl="1"/>
            <a:r>
              <a:rPr lang="en-US" sz="1300">
                <a:cs typeface="Calibri"/>
              </a:rPr>
              <a:t>Usually include rain gardens, microhabitat restoration</a:t>
            </a:r>
          </a:p>
          <a:p>
            <a:r>
              <a:rPr lang="en-US" sz="1300">
                <a:cs typeface="Calibri"/>
              </a:rPr>
              <a:t>OSU/ UC/ OU</a:t>
            </a:r>
          </a:p>
          <a:p>
            <a:pPr lvl="1"/>
            <a:r>
              <a:rPr lang="en-US" sz="1300">
                <a:cs typeface="Calibri"/>
              </a:rPr>
              <a:t>Conducting beautification with natives and non- native, non- invasive</a:t>
            </a:r>
          </a:p>
          <a:p>
            <a:pPr lvl="1"/>
            <a:r>
              <a:rPr lang="en-US" sz="1300">
                <a:cs typeface="Calibri"/>
              </a:rPr>
              <a:t>Work with communities to increase biodiversity in surrounding areas (spillover)</a:t>
            </a:r>
          </a:p>
          <a:p>
            <a:r>
              <a:rPr lang="en-US" sz="1300">
                <a:cs typeface="Calibri"/>
              </a:rPr>
              <a:t>University of Arizona</a:t>
            </a:r>
          </a:p>
          <a:p>
            <a:pPr lvl="1"/>
            <a:r>
              <a:rPr lang="en-US" sz="1300">
                <a:cs typeface="Calibri"/>
              </a:rPr>
              <a:t>Increased biodiversity to help with aquifer regeneration</a:t>
            </a:r>
          </a:p>
          <a:p>
            <a:endParaRPr lang="en-US" sz="13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D59CB-233D-CBC3-7480-F4ADFC43ACE9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161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23B2CE-CFDC-04BF-29AC-288D5866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>
                <a:cs typeface="Calibri Light"/>
              </a:rPr>
              <a:t>Steps to be taken</a:t>
            </a:r>
            <a:endParaRPr lang="en-US" sz="3200"/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553E635A-3753-F095-FC0D-BA6ADB469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973" r="14011" b="-1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C48C-228A-153A-EBD4-D39BD967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cs typeface="Calibri"/>
              </a:rPr>
              <a:t>GIS Survey of campus for the following:</a:t>
            </a:r>
          </a:p>
          <a:p>
            <a:pPr lvl="1"/>
            <a:r>
              <a:rPr lang="en-US" sz="1500">
                <a:cs typeface="Calibri"/>
              </a:rPr>
              <a:t>Sunlight hours and campus shade zones</a:t>
            </a:r>
          </a:p>
          <a:p>
            <a:pPr lvl="1"/>
            <a:r>
              <a:rPr lang="en-US" sz="1500">
                <a:cs typeface="Calibri"/>
              </a:rPr>
              <a:t>Traffic areas to consider planting</a:t>
            </a:r>
          </a:p>
          <a:p>
            <a:pPr lvl="1"/>
            <a:r>
              <a:rPr lang="en-US" sz="1500">
                <a:cs typeface="Calibri"/>
              </a:rPr>
              <a:t>Stormwater uptake and retention areas</a:t>
            </a:r>
          </a:p>
          <a:p>
            <a:pPr lvl="1"/>
            <a:r>
              <a:rPr lang="en-US" sz="1500">
                <a:cs typeface="Calibri"/>
              </a:rPr>
              <a:t>Unutilized grassy areas that can be converted</a:t>
            </a:r>
          </a:p>
          <a:p>
            <a:r>
              <a:rPr lang="en-US" sz="1500">
                <a:cs typeface="Calibri"/>
              </a:rPr>
              <a:t>Identify microclimates based on survey</a:t>
            </a:r>
          </a:p>
          <a:p>
            <a:pPr lvl="1"/>
            <a:r>
              <a:rPr lang="en-US" sz="1500">
                <a:cs typeface="Calibri"/>
              </a:rPr>
              <a:t>Work with ES and Bio to identify plants that are native and will have best chance of growing</a:t>
            </a:r>
          </a:p>
          <a:p>
            <a:r>
              <a:rPr lang="en-US" sz="1500">
                <a:cs typeface="Calibri"/>
              </a:rPr>
              <a:t>Work with landscape architect and budget to maximize effect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79F70-C1C2-CDD8-5BEF-A924816F85CE}"/>
              </a:ext>
            </a:extLst>
          </p:cNvPr>
          <p:cNvSpPr txBox="1"/>
          <p:nvPr/>
        </p:nvSpPr>
        <p:spPr>
          <a:xfrm>
            <a:off x="9870532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0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Free stock photo of biodiversity, earth, ecosystem">
            <a:extLst>
              <a:ext uri="{FF2B5EF4-FFF2-40B4-BE49-F238E27FC236}">
                <a16:creationId xmlns:a16="http://schemas.microsoft.com/office/drawing/2014/main" id="{610CAFC0-24CE-0B33-E96A-092EAD21F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2" t="9091" r="2569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F783-B6BC-CEA4-0C79-3DD7694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Considerations</a:t>
            </a:r>
            <a:endParaRPr lang="en-US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C6273-C5F9-F488-485F-5CE6C47B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cs typeface="Calibri"/>
              </a:rPr>
              <a:t>Beautification and biodiversity can dramatically reduce lawn care budget for university</a:t>
            </a:r>
          </a:p>
          <a:p>
            <a:r>
              <a:rPr lang="en-US" sz="1400">
                <a:cs typeface="Calibri"/>
              </a:rPr>
              <a:t>Interdisciplinary studies can and should be developed with these techniques across colleges</a:t>
            </a:r>
          </a:p>
          <a:p>
            <a:r>
              <a:rPr lang="en-US" sz="1400">
                <a:cs typeface="Calibri"/>
              </a:rPr>
              <a:t>Great chance for student engagement to help design plots (adopt a plot)</a:t>
            </a:r>
          </a:p>
          <a:p>
            <a:r>
              <a:rPr lang="en-US" sz="1400">
                <a:cs typeface="Calibri"/>
              </a:rPr>
              <a:t>Excellent response from campus community </a:t>
            </a:r>
          </a:p>
          <a:p>
            <a:r>
              <a:rPr lang="en-US" sz="1400">
                <a:cs typeface="Calibri"/>
              </a:rPr>
              <a:t>Staging can reduce upfront cost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7697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51070-F753-383D-D5F2-79E05B5E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>
                <a:cs typeface="Calibri Light"/>
              </a:rPr>
              <a:t>Recommendations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7601-E3F3-DF54-4C92-1F8ECB7B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cs typeface="Calibri"/>
              </a:rPr>
              <a:t>Make beautification and biodiversity a priority in the master plan</a:t>
            </a:r>
          </a:p>
          <a:p>
            <a:r>
              <a:rPr lang="en-US" sz="1500">
                <a:cs typeface="Calibri"/>
              </a:rPr>
              <a:t>Focus on multiple use projects</a:t>
            </a:r>
          </a:p>
          <a:p>
            <a:pPr lvl="1"/>
            <a:r>
              <a:rPr lang="en-US" sz="1500">
                <a:cs typeface="Calibri"/>
              </a:rPr>
              <a:t>Rain gardens to protect groundwater from runoff while beautifying the drive into campus</a:t>
            </a:r>
          </a:p>
          <a:p>
            <a:pPr lvl="1"/>
            <a:r>
              <a:rPr lang="en-US" sz="1500">
                <a:cs typeface="Calibri"/>
              </a:rPr>
              <a:t>Eliminate ivy from planters to protect concrete while introducing new biodiversity</a:t>
            </a:r>
          </a:p>
          <a:p>
            <a:pPr lvl="1"/>
            <a:r>
              <a:rPr lang="en-US" sz="1500">
                <a:cs typeface="Calibri"/>
              </a:rPr>
              <a:t>Outdoor classrooms and sitting areas to increase time on campus</a:t>
            </a:r>
          </a:p>
          <a:p>
            <a:r>
              <a:rPr lang="en-US" sz="1500">
                <a:cs typeface="Calibri"/>
              </a:rPr>
              <a:t>Utilize campus resources </a:t>
            </a:r>
          </a:p>
          <a:p>
            <a:pPr lvl="1"/>
            <a:r>
              <a:rPr lang="en-US" sz="1500">
                <a:cs typeface="Calibri"/>
              </a:rPr>
              <a:t>Lots of grad students looking for projects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7A25C2-8C27-7D74-C976-1BB154948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742" r="2150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42C25-E440-9651-78A0-784671A70B40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85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AFA0481801FC49BF48B45663CB4725" ma:contentTypeVersion="11" ma:contentTypeDescription="Create a new document." ma:contentTypeScope="" ma:versionID="392d5630d6bafa39763e2d2cb19ecc79">
  <xsd:schema xmlns:xsd="http://www.w3.org/2001/XMLSchema" xmlns:xs="http://www.w3.org/2001/XMLSchema" xmlns:p="http://schemas.microsoft.com/office/2006/metadata/properties" xmlns:ns2="b0ed874c-7f6c-4796-b0fe-3a94e0fc610a" xmlns:ns3="cfb16029-a7cd-4b95-a84e-ce0d8816eae0" targetNamespace="http://schemas.microsoft.com/office/2006/metadata/properties" ma:root="true" ma:fieldsID="c65acf21eda0c3d6771c65dd909a6b72" ns2:_="" ns3:_="">
    <xsd:import namespace="b0ed874c-7f6c-4796-b0fe-3a94e0fc610a"/>
    <xsd:import namespace="cfb16029-a7cd-4b95-a84e-ce0d8816e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d874c-7f6c-4796-b0fe-3a94e0fc61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84375c0-32c9-4e9c-ae3d-3dac5c8bcd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16029-a7cd-4b95-a84e-ce0d8816ea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c9a80-830f-4a1d-9092-8b1a89630cac}" ma:internalName="TaxCatchAll" ma:showField="CatchAllData" ma:web="cfb16029-a7cd-4b95-a84e-ce0d8816e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ed874c-7f6c-4796-b0fe-3a94e0fc610a">
      <Terms xmlns="http://schemas.microsoft.com/office/infopath/2007/PartnerControls"/>
    </lcf76f155ced4ddcb4097134ff3c332f>
    <TaxCatchAll xmlns="cfb16029-a7cd-4b95-a84e-ce0d8816eae0" xsi:nil="true"/>
  </documentManagement>
</p:properties>
</file>

<file path=customXml/itemProps1.xml><?xml version="1.0" encoding="utf-8"?>
<ds:datastoreItem xmlns:ds="http://schemas.openxmlformats.org/officeDocument/2006/customXml" ds:itemID="{7C2FC1B6-10DF-424B-B885-C19A0ED2A865}"/>
</file>

<file path=customXml/itemProps2.xml><?xml version="1.0" encoding="utf-8"?>
<ds:datastoreItem xmlns:ds="http://schemas.openxmlformats.org/officeDocument/2006/customXml" ds:itemID="{BE8E00B4-0D34-42C1-97A2-C3360E50A874}"/>
</file>

<file path=customXml/itemProps3.xml><?xml version="1.0" encoding="utf-8"?>
<ds:datastoreItem xmlns:ds="http://schemas.openxmlformats.org/officeDocument/2006/customXml" ds:itemID="{3F2D66DC-EBBD-4063-9A26-2B558F7A407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Wright State Beautification Proposal</vt:lpstr>
      <vt:lpstr>Summary</vt:lpstr>
      <vt:lpstr>Examples in other universities</vt:lpstr>
      <vt:lpstr>Steps to be taken</vt:lpstr>
      <vt:lpstr>Considerations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195</cp:revision>
  <dcterms:created xsi:type="dcterms:W3CDTF">2022-11-27T17:24:26Z</dcterms:created>
  <dcterms:modified xsi:type="dcterms:W3CDTF">2022-11-28T18:13:59Z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0x01010010AFA0481801FC49BF48B45663CB4725</vt:lpwstr>
  </property>
</Properties>
</file>