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83" r:id="rId3"/>
    <p:sldId id="261" r:id="rId4"/>
    <p:sldId id="312" r:id="rId5"/>
    <p:sldId id="273" r:id="rId6"/>
    <p:sldId id="294" r:id="rId7"/>
    <p:sldId id="272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A052"/>
    <a:srgbClr val="026937"/>
    <a:srgbClr val="FFCC4E"/>
    <a:srgbClr val="063D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27"/>
    <p:restoredTop sz="95878"/>
  </p:normalViewPr>
  <p:slideViewPr>
    <p:cSldViewPr snapToGrid="0" snapToObjects="1">
      <p:cViewPr varScale="1">
        <p:scale>
          <a:sx n="114" d="100"/>
          <a:sy n="114" d="100"/>
        </p:scale>
        <p:origin x="5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344C2-03AA-8146-B619-47698A87356C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F1CC9-F945-4A4F-BF23-DB18F678A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18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F1CC9-F945-4A4F-BF23-DB18F678A7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74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B7113-6447-AA45-AC37-7152A759C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88B4DE-7DF4-CD4E-8789-21ABCE984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E5119-BCBB-C443-8E37-3F3991901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FF7AF-81CF-5247-B89F-B36A5D6E1FFF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89705-37F4-2845-A60D-D10C977EA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44F9E-9BE9-7F4B-921B-17CB9837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9608-DD4D-AB4D-BCC0-58F7CBA7C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33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82003-7F71-CF4A-8D44-887E93CBB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0EFB6C-0303-6D41-90B4-154A8A987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EF54C-0D66-A14D-9B3E-71A062534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FF7AF-81CF-5247-B89F-B36A5D6E1FFF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67B71-EB5A-B44C-A20F-B1D965FA0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68AA2-3BED-BA4E-AF0D-9FAAB13A6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9608-DD4D-AB4D-BCC0-58F7CBA7C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71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26355F-D42C-004F-9A63-9FE62A2FB4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EB386C-1DF7-714D-AB1E-756A10E9B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B6873-B839-454E-9695-2DFEFA44B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FF7AF-81CF-5247-B89F-B36A5D6E1FFF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0CFBE-CA7C-ED4D-B3E3-B031D992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4FF51-E3E4-7B48-B721-F9AA3E53D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9608-DD4D-AB4D-BCC0-58F7CBA7C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81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CBEF4-9613-2747-9492-138DBC873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605B6-BD0A-3042-A4B6-17614B8DB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89D51-F700-8442-B6C1-EDEA94A7D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FF7AF-81CF-5247-B89F-B36A5D6E1FFF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5FAF7-6CCB-F94A-B75E-895B6C8C6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651DC-3D5A-A24C-95D5-1DE36001C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9608-DD4D-AB4D-BCC0-58F7CBA7C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64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3C38E-BAB1-C140-A95B-D181CA12C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CFF1CB-2026-574A-B367-84B18084C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B89DA-E19E-CC43-8F66-3A8E7F4E5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FF7AF-81CF-5247-B89F-B36A5D6E1FFF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8C397-1BD0-434A-AF97-F4D57D166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6A6AA-C060-AA47-9E88-800B14BEB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9608-DD4D-AB4D-BCC0-58F7CBA7C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97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4F5D0-E110-7146-A6C7-CF49A25F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50220-646E-AC46-99E6-004D7CEC7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179D3-113A-2240-A1B3-1666F9B8A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236205-FCBD-DE40-8555-865DB2AE8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FF7AF-81CF-5247-B89F-B36A5D6E1FFF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BBAFB-5350-9242-B7E6-772928417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DF91B-D4FC-9947-9DC2-E4B25B1D6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9608-DD4D-AB4D-BCC0-58F7CBA7C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47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17536-054F-5A4E-9A28-72D06EBE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156B0-DDA5-0F41-899F-4172FC49B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17FAF9-A3F3-D84C-BD4C-F57BEC786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C7D08F-0934-3547-8518-0676E42D7C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625502-3822-EA4C-9F07-67BF560D4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4553BB-5742-804B-9C6B-BC1875473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FF7AF-81CF-5247-B89F-B36A5D6E1FFF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4B2911-9DEC-6249-82D2-55ED45DD3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51A903-8C2A-C445-A542-C3171EFAF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9608-DD4D-AB4D-BCC0-58F7CBA7C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3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72462-136C-8743-97D4-2838D75A3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7AE23C-CBD7-DA45-8EA1-336082154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FF7AF-81CF-5247-B89F-B36A5D6E1FFF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642078-920B-4247-B2D9-37CB146DA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860C8-3124-1646-AA09-F26736C1C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9608-DD4D-AB4D-BCC0-58F7CBA7C77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A7792B-FF71-504B-B8C0-80B4CC805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2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69452D-30DB-E94E-BCD7-07DFFD6A7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FF7AF-81CF-5247-B89F-B36A5D6E1FFF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EC1FA6-7843-1F4D-AE41-0A80B8BF2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8C7C8-37F2-094E-A578-C2F0A83F4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9608-DD4D-AB4D-BCC0-58F7CBA7C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2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143FE-D185-674E-85E6-767E7D3B5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7C28A-A7CB-464B-8108-D6D6D9A32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823474-81AC-5845-AE44-BC8368732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792C1-9762-9D4B-9274-FA5B0C7FB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FF7AF-81CF-5247-B89F-B36A5D6E1FFF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9364F1-A603-BA4B-94B9-4FEC75701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B41-A631-E447-B73E-CCCE6F5F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9608-DD4D-AB4D-BCC0-58F7CBA7C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9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C5B2B-D7E0-3847-8833-BA1C63C4C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415810-3B92-0447-8727-409B8297D7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296639-ECC2-0749-84B0-787208B9D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A4DF48-E420-CE47-9EA1-3977A054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FF7AF-81CF-5247-B89F-B36A5D6E1FFF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FBDAAB-DAE5-6F44-995C-60E9BBF5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1C505-9098-A04D-ADDC-3BBB6D252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D9608-DD4D-AB4D-BCC0-58F7CBA7C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8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0B2D1E-A9B4-254E-98D4-780F86B8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5A015-7A87-D046-8C14-497EE10B9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64FAD-D336-A041-86A6-DFA16E7218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FF7AF-81CF-5247-B89F-B36A5D6E1FFF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9B03B-AC07-E747-85D0-61DB84C6BF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4DB20-6E40-4B4D-B879-8EE1942ED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D9608-DD4D-AB4D-BCC0-58F7CBA7C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9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>
            <a:extLst>
              <a:ext uri="{FF2B5EF4-FFF2-40B4-BE49-F238E27FC236}">
                <a16:creationId xmlns:a16="http://schemas.microsoft.com/office/drawing/2014/main" id="{6E1B4BF3-0708-5845-8CA8-C6101B0F8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996" y="209896"/>
            <a:ext cx="7739038" cy="2740925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Creating a Culture of </a:t>
            </a:r>
            <a:r>
              <a:rPr lang="en-US" b="1" dirty="0">
                <a:solidFill>
                  <a:srgbClr val="CEA052"/>
                </a:solidFill>
                <a:latin typeface="Garamond" panose="02020404030301010803" pitchFamily="18" charset="0"/>
              </a:rPr>
              <a:t>Inclusive Excellence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1644B3EE-A181-2E42-BA38-AA968D6AA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695171" y="2950821"/>
            <a:ext cx="2801658" cy="300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50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F51C64-B9D8-694D-A449-9B9B5EA2E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933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A7E63DD3-B031-9748-B0AE-AF1889898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387" y="1005746"/>
            <a:ext cx="11401226" cy="726016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026937"/>
                </a:solidFill>
                <a:latin typeface="Garamond" panose="02020404030301010803" pitchFamily="18" charset="0"/>
              </a:rPr>
              <a:t>What is Inclusive Excellence?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7A242-6200-A74A-A739-19507C5BF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386" y="2063802"/>
            <a:ext cx="6411813" cy="4479091"/>
          </a:xfrm>
        </p:spPr>
        <p:txBody>
          <a:bodyPr>
            <a:normAutofit lnSpcReduction="10000"/>
          </a:bodyPr>
          <a:lstStyle/>
          <a:p>
            <a:pPr>
              <a:buClr>
                <a:srgbClr val="CEA052"/>
              </a:buClr>
            </a:pPr>
            <a:r>
              <a:rPr lang="en-US" sz="2600" dirty="0">
                <a:latin typeface="Garamond" panose="02020404030301010803" pitchFamily="18" charset="0"/>
              </a:rPr>
              <a:t>We utilize a broad definition of diversity </a:t>
            </a:r>
          </a:p>
          <a:p>
            <a:pPr>
              <a:buClr>
                <a:srgbClr val="CEA052"/>
              </a:buClr>
            </a:pPr>
            <a:r>
              <a:rPr lang="en-US" sz="2600" dirty="0">
                <a:latin typeface="Garamond" panose="02020404030301010803" pitchFamily="18" charset="0"/>
              </a:rPr>
              <a:t>Meld inclusiveness and academic excellence into one concept (to be excellent, we must be inclusive) </a:t>
            </a:r>
          </a:p>
          <a:p>
            <a:pPr>
              <a:buClr>
                <a:srgbClr val="CEA052"/>
              </a:buClr>
            </a:pPr>
            <a:r>
              <a:rPr lang="en-US" sz="2600" dirty="0">
                <a:latin typeface="Garamond" panose="02020404030301010803" pitchFamily="18" charset="0"/>
              </a:rPr>
              <a:t>Shift responsibility for diversity, equity and inclusion to </a:t>
            </a:r>
            <a:r>
              <a:rPr lang="en-US" sz="2600" b="1" dirty="0">
                <a:solidFill>
                  <a:srgbClr val="CEA052"/>
                </a:solidFill>
                <a:latin typeface="Garamond" panose="02020404030301010803" pitchFamily="18" charset="0"/>
              </a:rPr>
              <a:t>EVERYONE</a:t>
            </a:r>
            <a:r>
              <a:rPr lang="en-US" sz="2600" dirty="0">
                <a:latin typeface="Garamond" panose="02020404030301010803" pitchFamily="18" charset="0"/>
              </a:rPr>
              <a:t> on campus, as opposed to one unit or department </a:t>
            </a:r>
          </a:p>
          <a:p>
            <a:pPr>
              <a:buClr>
                <a:srgbClr val="CEA052"/>
              </a:buClr>
            </a:pPr>
            <a:r>
              <a:rPr lang="en-US" sz="2600" dirty="0">
                <a:latin typeface="Garamond" panose="02020404030301010803" pitchFamily="18" charset="0"/>
              </a:rPr>
              <a:t>Move away from only numerical goals</a:t>
            </a:r>
          </a:p>
          <a:p>
            <a:pPr>
              <a:buClr>
                <a:srgbClr val="CEA052"/>
              </a:buClr>
            </a:pPr>
            <a:r>
              <a:rPr lang="en-US" sz="2600" dirty="0">
                <a:latin typeface="Garamond" panose="02020404030301010803" pitchFamily="18" charset="0"/>
              </a:rPr>
              <a:t>Focus on structural cultural transformation of our university into a community that embeds diversity, equity and inclusion throughout the institution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F088E0-71A2-A3BD-860B-1D20E480E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1" r="3501"/>
          <a:stretch/>
        </p:blipFill>
        <p:spPr>
          <a:xfrm rot="306864">
            <a:off x="7500356" y="2699311"/>
            <a:ext cx="3998484" cy="2864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EA052"/>
            </a:solidFill>
            <a:miter lim="800000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7189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F51C64-B9D8-694D-A449-9B9B5EA2E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933"/>
            <a:ext cx="12192000" cy="6874933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A7E63DD3-B031-9748-B0AE-AF1889898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921" y="1152494"/>
            <a:ext cx="11046158" cy="726016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026937"/>
                </a:solidFill>
                <a:latin typeface="Garamond" panose="02020404030301010803" pitchFamily="18" charset="0"/>
              </a:rPr>
              <a:t>Division of Inclusive Excellence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7A242-6200-A74A-A739-19507C5BF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930" y="3031004"/>
            <a:ext cx="4741876" cy="2221158"/>
          </a:xfrm>
        </p:spPr>
        <p:txBody>
          <a:bodyPr anchor="t">
            <a:normAutofit fontScale="85000" lnSpcReduction="20000"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CEA052"/>
              </a:buClr>
              <a:buNone/>
            </a:pPr>
            <a:r>
              <a:rPr lang="en-US" sz="3200" dirty="0">
                <a:latin typeface="Garamond" panose="02020404030301010803" pitchFamily="18" charset="0"/>
              </a:rPr>
              <a:t>The Division for Inclusive Excellence is the hub for diversity, equity and inclusion (DEI) work. Led by the Vice President for Inclusive Excellence, Dr. Matthew C. Chaney.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5CF199-F42F-89E5-0BF9-96ECB3458E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0" r="11765"/>
          <a:stretch/>
        </p:blipFill>
        <p:spPr>
          <a:xfrm rot="377453">
            <a:off x="6396845" y="2930813"/>
            <a:ext cx="4862861" cy="2874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EA052"/>
            </a:solidFill>
            <a:miter lim="800000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4304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F51C64-B9D8-694D-A449-9B9B5EA2E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933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A7E63DD3-B031-9748-B0AE-AF1889898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150" y="1268026"/>
            <a:ext cx="9531699" cy="726016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026937"/>
                </a:solidFill>
                <a:latin typeface="Garamond" panose="02020404030301010803" pitchFamily="18" charset="0"/>
              </a:rPr>
              <a:t>Office of the Vice President for Inclusive Excellence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7A242-6200-A74A-A739-19507C5BF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8800" y="2538187"/>
            <a:ext cx="7385120" cy="4319813"/>
          </a:xfrm>
        </p:spPr>
        <p:txBody>
          <a:bodyPr>
            <a:normAutofit/>
          </a:bodyPr>
          <a:lstStyle/>
          <a:p>
            <a:pPr>
              <a:buClr>
                <a:srgbClr val="CEA052"/>
              </a:buClr>
            </a:pPr>
            <a:r>
              <a:rPr lang="en-US" sz="2700" dirty="0">
                <a:latin typeface="Garamond" panose="02020404030301010803" pitchFamily="18" charset="0"/>
              </a:rPr>
              <a:t>Create a campus culture where everyone’s humanity is valued, respected, celebrated and appreciated. </a:t>
            </a:r>
          </a:p>
          <a:p>
            <a:pPr>
              <a:buClr>
                <a:srgbClr val="CEA052"/>
              </a:buClr>
            </a:pPr>
            <a:r>
              <a:rPr lang="en-US" sz="2700" dirty="0">
                <a:latin typeface="Garamond" panose="02020404030301010803" pitchFamily="18" charset="0"/>
              </a:rPr>
              <a:t>Strategize new and innovative ways to recruit and retain a diverse student body</a:t>
            </a:r>
          </a:p>
          <a:p>
            <a:pPr>
              <a:buClr>
                <a:srgbClr val="CEA052"/>
              </a:buClr>
            </a:pPr>
            <a:r>
              <a:rPr lang="en-US" sz="2700" dirty="0">
                <a:latin typeface="Garamond" panose="02020404030301010803" pitchFamily="18" charset="0"/>
              </a:rPr>
              <a:t>Strategize new and innovative ways to recruit and retain a diverse workforce</a:t>
            </a:r>
          </a:p>
          <a:p>
            <a:pPr>
              <a:buClr>
                <a:srgbClr val="CEA052"/>
              </a:buClr>
            </a:pPr>
            <a:r>
              <a:rPr lang="en-US" sz="2700" dirty="0">
                <a:latin typeface="Garamond" panose="02020404030301010803" pitchFamily="18" charset="0"/>
              </a:rPr>
              <a:t>Lead the Culture and Identity Centers who educate, nurture and support our students and campus community in dynamic 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D7F9ED-5414-3E6D-95DF-4ACC5D81C8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5" r="560"/>
          <a:stretch/>
        </p:blipFill>
        <p:spPr>
          <a:xfrm rot="21202372">
            <a:off x="566122" y="3155726"/>
            <a:ext cx="3357219" cy="2413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EA052"/>
            </a:solidFill>
            <a:miter lim="800000"/>
          </a:ln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2208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F51C64-B9D8-694D-A449-9B9B5EA2E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933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A7E63DD3-B031-9748-B0AE-AF1889898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639" y="1201074"/>
            <a:ext cx="10282722" cy="726016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026937"/>
                </a:solidFill>
                <a:latin typeface="Garamond" panose="02020404030301010803" pitchFamily="18" charset="0"/>
              </a:rPr>
              <a:t>Culture &amp; Identity Centers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7A242-6200-A74A-A739-19507C5BF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467" y="2535675"/>
            <a:ext cx="6227760" cy="31212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CEA052"/>
              </a:buClr>
            </a:pPr>
            <a:r>
              <a:rPr lang="en-US" dirty="0">
                <a:latin typeface="Garamond" panose="02020404030301010803" pitchFamily="18" charset="0"/>
              </a:rPr>
              <a:t>Asian and Native American Center</a:t>
            </a:r>
          </a:p>
          <a:p>
            <a:pPr>
              <a:lnSpc>
                <a:spcPct val="100000"/>
              </a:lnSpc>
              <a:buClr>
                <a:srgbClr val="CEA052"/>
              </a:buClr>
            </a:pPr>
            <a:r>
              <a:rPr lang="en-US" dirty="0" err="1">
                <a:latin typeface="Garamond" panose="02020404030301010803" pitchFamily="18" charset="0"/>
              </a:rPr>
              <a:t>Bolinga</a:t>
            </a:r>
            <a:r>
              <a:rPr lang="en-US" dirty="0">
                <a:latin typeface="Garamond" panose="02020404030301010803" pitchFamily="18" charset="0"/>
              </a:rPr>
              <a:t> Black Cultural Resources Center</a:t>
            </a:r>
          </a:p>
          <a:p>
            <a:pPr>
              <a:lnSpc>
                <a:spcPct val="100000"/>
              </a:lnSpc>
              <a:buClr>
                <a:srgbClr val="CEA052"/>
              </a:buClr>
            </a:pPr>
            <a:r>
              <a:rPr lang="en-US" dirty="0">
                <a:latin typeface="Garamond" panose="02020404030301010803" pitchFamily="18" charset="0"/>
              </a:rPr>
              <a:t>Latino Center</a:t>
            </a:r>
          </a:p>
          <a:p>
            <a:pPr>
              <a:lnSpc>
                <a:spcPct val="100000"/>
              </a:lnSpc>
              <a:buClr>
                <a:srgbClr val="CEA052"/>
              </a:buClr>
            </a:pPr>
            <a:r>
              <a:rPr lang="en-US" dirty="0">
                <a:latin typeface="Garamond" panose="02020404030301010803" pitchFamily="18" charset="0"/>
              </a:rPr>
              <a:t>LGBTQA Center</a:t>
            </a:r>
          </a:p>
          <a:p>
            <a:pPr>
              <a:lnSpc>
                <a:spcPct val="100000"/>
              </a:lnSpc>
              <a:buClr>
                <a:srgbClr val="CEA052"/>
              </a:buClr>
            </a:pPr>
            <a:r>
              <a:rPr lang="en-US" dirty="0">
                <a:latin typeface="Garamond" panose="02020404030301010803" pitchFamily="18" charset="0"/>
              </a:rPr>
              <a:t>Women’s Center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B1F53B-0DC6-2047-BB9A-790D797F08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82" r="7988"/>
          <a:stretch/>
        </p:blipFill>
        <p:spPr>
          <a:xfrm rot="373033">
            <a:off x="7303646" y="2918347"/>
            <a:ext cx="4372719" cy="2965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EA052"/>
            </a:solidFill>
            <a:miter lim="800000"/>
          </a:ln>
          <a:effectLst>
            <a:outerShdw blurRad="63500" dist="635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2892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F51C64-B9D8-694D-A449-9B9B5EA2E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933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A7E63DD3-B031-9748-B0AE-AF1889898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3316"/>
            <a:ext cx="10515600" cy="726016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026937"/>
                </a:solidFill>
                <a:latin typeface="Garamond" panose="02020404030301010803" pitchFamily="18" charset="0"/>
              </a:rPr>
              <a:t>IE Accomplishments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7A242-6200-A74A-A739-19507C5BF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5361" y="2228373"/>
            <a:ext cx="7610323" cy="424751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buClr>
                <a:srgbClr val="CEA052"/>
              </a:buClr>
            </a:pPr>
            <a:r>
              <a:rPr lang="en-US" dirty="0">
                <a:latin typeface="Garamond" panose="02020404030301010803" pitchFamily="18" charset="0"/>
              </a:rPr>
              <a:t>Adopted Inclusive Excellence as the official diversity, equity and inclusion (DEI) strategy</a:t>
            </a:r>
          </a:p>
          <a:p>
            <a:pPr>
              <a:lnSpc>
                <a:spcPct val="110000"/>
              </a:lnSpc>
              <a:buClr>
                <a:srgbClr val="CEA052"/>
              </a:buClr>
            </a:pPr>
            <a:r>
              <a:rPr lang="en-US" dirty="0">
                <a:latin typeface="Garamond" panose="02020404030301010803" pitchFamily="18" charset="0"/>
              </a:rPr>
              <a:t>Appointed Wright State’s first Vice President for Inclusive Excellence</a:t>
            </a:r>
          </a:p>
          <a:p>
            <a:pPr>
              <a:lnSpc>
                <a:spcPct val="110000"/>
              </a:lnSpc>
              <a:buClr>
                <a:srgbClr val="CEA052"/>
              </a:buClr>
            </a:pPr>
            <a:r>
              <a:rPr lang="en-US" dirty="0">
                <a:latin typeface="Garamond" panose="02020404030301010803" pitchFamily="18" charset="0"/>
              </a:rPr>
              <a:t>Formed President's Council for Inclusive Excellence (PCIE)</a:t>
            </a:r>
          </a:p>
          <a:p>
            <a:pPr>
              <a:lnSpc>
                <a:spcPct val="110000"/>
              </a:lnSpc>
              <a:buClr>
                <a:srgbClr val="CEA052"/>
              </a:buClr>
            </a:pPr>
            <a:r>
              <a:rPr lang="en-US" dirty="0">
                <a:latin typeface="Garamond" panose="02020404030301010803" pitchFamily="18" charset="0"/>
              </a:rPr>
              <a:t>Facilitated the </a:t>
            </a:r>
            <a:r>
              <a:rPr lang="en-US" i="1" dirty="0">
                <a:latin typeface="Garamond" panose="02020404030301010803" pitchFamily="18" charset="0"/>
              </a:rPr>
              <a:t>Inclusive Excellence, Resilience, and the President’s Three R’s </a:t>
            </a:r>
            <a:r>
              <a:rPr lang="en-US" dirty="0">
                <a:latin typeface="Garamond" panose="02020404030301010803" pitchFamily="18" charset="0"/>
              </a:rPr>
              <a:t>Human Resources professional development program for faculty and staff</a:t>
            </a:r>
          </a:p>
          <a:p>
            <a:pPr>
              <a:lnSpc>
                <a:spcPct val="110000"/>
              </a:lnSpc>
              <a:buClr>
                <a:srgbClr val="CEA052"/>
              </a:buClr>
            </a:pPr>
            <a:r>
              <a:rPr lang="en-US" dirty="0">
                <a:latin typeface="Garamond" panose="02020404030301010803" pitchFamily="18" charset="0"/>
              </a:rPr>
              <a:t>Created a proposed Inclusive Excellence statement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C1C790-451E-EFA5-6BC2-51B5281BC0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16" r="10126"/>
          <a:stretch/>
        </p:blipFill>
        <p:spPr>
          <a:xfrm rot="21161861" flipH="1">
            <a:off x="544520" y="2669745"/>
            <a:ext cx="2936323" cy="3066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EA052"/>
            </a:solidFill>
            <a:miter lim="800000"/>
          </a:ln>
          <a:effectLst>
            <a:outerShdw blurRad="63500" dist="635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2345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F51C64-B9D8-694D-A449-9B9B5EA2E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933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A7E63DD3-B031-9748-B0AE-AF1889898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94" y="1246945"/>
            <a:ext cx="10515600" cy="726016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026937"/>
                </a:solidFill>
                <a:latin typeface="Garamond" panose="02020404030301010803" pitchFamily="18" charset="0"/>
              </a:rPr>
              <a:t>IE Goals</a:t>
            </a:r>
            <a:endParaRPr lang="en-US" sz="7200" b="1" dirty="0">
              <a:solidFill>
                <a:srgbClr val="026937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7A242-6200-A74A-A739-19507C5BF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7075"/>
            <a:ext cx="5257800" cy="3882111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Clr>
                <a:srgbClr val="CEA052"/>
              </a:buClr>
            </a:pPr>
            <a:r>
              <a:rPr lang="en-US" sz="3200" dirty="0">
                <a:latin typeface="Garamond" panose="02020404030301010803" pitchFamily="18" charset="0"/>
              </a:rPr>
              <a:t>Campus Climate Survey</a:t>
            </a:r>
          </a:p>
          <a:p>
            <a:pPr>
              <a:lnSpc>
                <a:spcPct val="100000"/>
              </a:lnSpc>
              <a:buClr>
                <a:srgbClr val="CEA052"/>
              </a:buClr>
            </a:pPr>
            <a:r>
              <a:rPr lang="en-US" sz="3200" dirty="0">
                <a:latin typeface="Garamond" panose="02020404030301010803" pitchFamily="18" charset="0"/>
              </a:rPr>
              <a:t>Campus-wide Diversity Report</a:t>
            </a:r>
          </a:p>
          <a:p>
            <a:pPr>
              <a:lnSpc>
                <a:spcPct val="100000"/>
              </a:lnSpc>
              <a:buClr>
                <a:srgbClr val="CEA052"/>
              </a:buClr>
            </a:pPr>
            <a:r>
              <a:rPr lang="en-US" sz="3200" dirty="0">
                <a:latin typeface="Garamond" panose="02020404030301010803" pitchFamily="18" charset="0"/>
              </a:rPr>
              <a:t>Develop Wright State’s first Strategic Diversity Plan</a:t>
            </a:r>
          </a:p>
          <a:p>
            <a:pPr>
              <a:lnSpc>
                <a:spcPct val="100000"/>
              </a:lnSpc>
              <a:buClr>
                <a:srgbClr val="CEA052"/>
              </a:buClr>
            </a:pPr>
            <a:r>
              <a:rPr lang="en-US" sz="3200" dirty="0">
                <a:latin typeface="Garamond" panose="02020404030301010803" pitchFamily="18" charset="0"/>
              </a:rPr>
              <a:t>Strategize new and innovative ways to collect DEI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B1F53B-0DC6-2047-BB9A-790D797F08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723694">
            <a:off x="6646517" y="2794653"/>
            <a:ext cx="4370213" cy="286669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CEA05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87659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1DABDAF-EBAD-C94C-8209-7CE4FE10CC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2000"/>
                    </a14:imgEffect>
                  </a14:imgLayer>
                </a14:imgProps>
              </a:ext>
            </a:extLst>
          </a:blip>
          <a:srcRect t="8648" r="10280" b="1587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9" name="Title 6">
            <a:extLst>
              <a:ext uri="{FF2B5EF4-FFF2-40B4-BE49-F238E27FC236}">
                <a16:creationId xmlns:a16="http://schemas.microsoft.com/office/drawing/2014/main" id="{418ADF3E-6482-6C49-AC53-6AC944174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41900"/>
            <a:ext cx="6629400" cy="4174200"/>
          </a:xfrm>
        </p:spPr>
        <p:txBody>
          <a:bodyPr>
            <a:normAutofit/>
          </a:bodyPr>
          <a:lstStyle/>
          <a:p>
            <a:r>
              <a:rPr lang="en-US" sz="10000" b="1" dirty="0">
                <a:solidFill>
                  <a:srgbClr val="026937"/>
                </a:solidFill>
                <a:latin typeface="Garamond" panose="02020404030301010803" pitchFamily="18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4227025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2024</TotalTime>
  <Words>300</Words>
  <Application>Microsoft Office PowerPoint</Application>
  <PresentationFormat>Widescreen</PresentationFormat>
  <Paragraphs>33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Garamond</vt:lpstr>
      <vt:lpstr>Office Theme</vt:lpstr>
      <vt:lpstr>Creating a Culture of Inclusive Excellence</vt:lpstr>
      <vt:lpstr>What is Inclusive Excellence?</vt:lpstr>
      <vt:lpstr>Division of Inclusive Excellence</vt:lpstr>
      <vt:lpstr>Office of the Vice President for Inclusive Excellence</vt:lpstr>
      <vt:lpstr>Culture &amp; Identity Centers</vt:lpstr>
      <vt:lpstr>IE Accomplishments</vt:lpstr>
      <vt:lpstr>IE Goals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Inclusive Excellence the WRIGHT way!</dc:title>
  <dc:creator>Honaker, Mia</dc:creator>
  <cp:lastModifiedBy>Matthew Chaney</cp:lastModifiedBy>
  <cp:revision>46</cp:revision>
  <cp:lastPrinted>2022-04-19T14:11:56Z</cp:lastPrinted>
  <dcterms:created xsi:type="dcterms:W3CDTF">2021-08-13T18:40:04Z</dcterms:created>
  <dcterms:modified xsi:type="dcterms:W3CDTF">2022-04-28T16:05:28Z</dcterms:modified>
</cp:coreProperties>
</file>