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64" r:id="rId2"/>
    <p:sldMasterId id="2147483672" r:id="rId3"/>
    <p:sldMasterId id="2147483680" r:id="rId4"/>
    <p:sldMasterId id="2147483736" r:id="rId5"/>
    <p:sldMasterId id="2147483688" r:id="rId6"/>
    <p:sldMasterId id="2147483713" r:id="rId7"/>
  </p:sldMasterIdLst>
  <p:sldIdLst>
    <p:sldId id="292" r:id="rId8"/>
    <p:sldId id="307" r:id="rId9"/>
    <p:sldId id="330" r:id="rId10"/>
    <p:sldId id="331" r:id="rId11"/>
    <p:sldId id="332" r:id="rId12"/>
    <p:sldId id="274" r:id="rId13"/>
    <p:sldId id="311" r:id="rId14"/>
    <p:sldId id="333" r:id="rId15"/>
    <p:sldId id="326" r:id="rId16"/>
    <p:sldId id="327" r:id="rId17"/>
    <p:sldId id="32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E52"/>
    <a:srgbClr val="026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 autoAdjust="0"/>
    <p:restoredTop sz="92277" autoAdjust="0"/>
  </p:normalViewPr>
  <p:slideViewPr>
    <p:cSldViewPr snapToGrid="0" snapToObjects="1">
      <p:cViewPr varScale="1">
        <p:scale>
          <a:sx n="113" d="100"/>
          <a:sy n="113" d="100"/>
        </p:scale>
        <p:origin x="4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501517"/>
            <a:ext cx="82296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72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3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09109" y="753259"/>
            <a:ext cx="4016350" cy="1470025"/>
          </a:xfrm>
        </p:spPr>
        <p:txBody>
          <a:bodyPr>
            <a:noAutofit/>
          </a:bodyPr>
          <a:lstStyle>
            <a:lvl1pPr>
              <a:defRPr sz="3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709109" y="2426569"/>
            <a:ext cx="40163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978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09109" y="1488271"/>
            <a:ext cx="4016350" cy="1470025"/>
          </a:xfrm>
        </p:spPr>
        <p:txBody>
          <a:bodyPr>
            <a:noAutofit/>
          </a:bodyPr>
          <a:lstStyle>
            <a:lvl1pPr>
              <a:defRPr sz="3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36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058904"/>
            <a:ext cx="5562600" cy="1470025"/>
          </a:xfrm>
        </p:spPr>
        <p:txBody>
          <a:bodyPr>
            <a:norm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4A80-8F0F-8B4A-B1EE-DA8BDE36D262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472-D40B-B948-A0B6-260DEB7BCB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48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4A80-8F0F-8B4A-B1EE-DA8BDE36D262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B472-D40B-B948-A0B6-260DEB7BCB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97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>
            <a:lvl1pPr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1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520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7957"/>
            <a:ext cx="8229600" cy="4131141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3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001000" cy="1470025"/>
          </a:xfrm>
        </p:spPr>
        <p:txBody>
          <a:bodyPr/>
          <a:lstStyle>
            <a:lvl1pPr algn="l"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166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27957"/>
            <a:ext cx="4038600" cy="4131141"/>
          </a:xfr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27957"/>
            <a:ext cx="4038600" cy="4131141"/>
          </a:xfr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847640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5913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7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76875"/>
            <a:ext cx="4040188" cy="3482223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37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76875"/>
            <a:ext cx="4041775" cy="3482223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850520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81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6129"/>
            <a:ext cx="8229600" cy="11430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50520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38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23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8744"/>
            <a:ext cx="3008313" cy="1619513"/>
          </a:xfrm>
        </p:spPr>
        <p:txBody>
          <a:bodyPr anchor="b">
            <a:noAutofit/>
          </a:bodyPr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7704"/>
            <a:ext cx="5111750" cy="5050871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8258"/>
            <a:ext cx="3008313" cy="3520318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78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14069"/>
            <a:ext cx="5486400" cy="3713506"/>
          </a:xfr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2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853019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30457"/>
            <a:ext cx="8229600" cy="4087464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312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42501"/>
            <a:ext cx="2057400" cy="5083662"/>
          </a:xfrm>
        </p:spPr>
        <p:txBody>
          <a:bodyPr vert="eaVert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42501"/>
            <a:ext cx="6019800" cy="5083662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2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40885"/>
            <a:ext cx="8229600" cy="1470025"/>
          </a:xfrm>
        </p:spPr>
        <p:txBody>
          <a:bodyPr/>
          <a:lstStyle>
            <a:lvl1pPr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9666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69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775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9337"/>
            <a:ext cx="8229600" cy="4131141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75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950362"/>
            <a:ext cx="8001000" cy="1470025"/>
          </a:xfrm>
        </p:spPr>
        <p:txBody>
          <a:bodyPr/>
          <a:lstStyle>
            <a:lvl1pPr algn="l"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3420387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985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9337"/>
            <a:ext cx="4038600" cy="4131141"/>
          </a:xfr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9337"/>
            <a:ext cx="4038600" cy="4131141"/>
          </a:xfr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30895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32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92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6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5375"/>
            <a:ext cx="4040188" cy="3482223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656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05375"/>
            <a:ext cx="4041775" cy="3482223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30895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2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30895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684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6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288"/>
            <a:ext cx="3008313" cy="1619513"/>
          </a:xfrm>
        </p:spPr>
        <p:txBody>
          <a:bodyPr anchor="b">
            <a:noAutofit/>
          </a:bodyPr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23248"/>
            <a:ext cx="5111750" cy="5050871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53802"/>
            <a:ext cx="3008313" cy="3520318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3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250917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4386"/>
            <a:ext cx="5486400" cy="3713506"/>
          </a:xfr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17655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70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36260"/>
            <a:ext cx="82296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90253"/>
            <a:ext cx="8229600" cy="4285663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9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7521"/>
            <a:ext cx="2057400" cy="5083662"/>
          </a:xfrm>
        </p:spPr>
        <p:txBody>
          <a:bodyPr vert="eaVert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07521"/>
            <a:ext cx="6019800" cy="5083662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1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15000"/>
            <a:ext cx="8229600" cy="14700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707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8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2516"/>
            <a:ext cx="8229599" cy="11430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35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7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7644" y="753259"/>
            <a:ext cx="3031592" cy="1470025"/>
          </a:xfrm>
        </p:spPr>
        <p:txBody>
          <a:bodyPr>
            <a:noAutofit/>
          </a:bodyPr>
          <a:lstStyle>
            <a:lvl1pPr>
              <a:defRPr sz="3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27644" y="2426569"/>
            <a:ext cx="3031592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3C63FDA4-5734-0949-BDA6-D0D6FDC3166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02D8AB15-73F2-6A4F-B882-FCD5E5C83B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FDA4-5734-0949-BDA6-D0D6FDC31663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8AB15-73F2-6A4F-B882-FCD5E5C83B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327644" y="753259"/>
            <a:ext cx="3031592" cy="1470025"/>
          </a:xfrm>
        </p:spPr>
        <p:txBody>
          <a:bodyPr>
            <a:noAutofit/>
          </a:bodyPr>
          <a:lstStyle>
            <a:lvl1pPr>
              <a:defRPr sz="3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5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3C63FDA4-5734-0949-BDA6-D0D6FDC3166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02D8AB15-73F2-6A4F-B882-FCD5E5C83B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8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12D24543-DE0D-2249-9D6A-916A21ACF412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8E2FD69-6208-BE4A-B8A8-AF0081759E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owerpoint-03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FA1A-A022-D649-8AD9-9F30A5C06CF5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powerpoint-0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7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67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C63FDA4-5734-0949-BDA6-D0D6FDC3166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2D8AB15-73F2-6A4F-B882-FCD5E5C83B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owerpoint-0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0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8" r:id="rId2"/>
    <p:sldLayoutId id="214748367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956F9B4-387C-D346-B378-FCBE2DEF1520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0C54124-DEB3-A044-A6A6-99CE06F3CD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owerpoint-09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6" r:id="rId2"/>
    <p:sldLayoutId id="214748368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4534A80-8F0F-8B4A-B1EE-DA8BDE36D262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BDBB472-D40B-B948-A0B6-260DEB7BCB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owerpoint-10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owerpoint-0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2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1243CACD-E90F-B945-A583-CAB10D8D8394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32821AE-27C5-2448-940B-495755ADA7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owerpoint-06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058904"/>
            <a:ext cx="5481587" cy="1470025"/>
          </a:xfrm>
        </p:spPr>
        <p:txBody>
          <a:bodyPr>
            <a:normAutofit/>
          </a:bodyPr>
          <a:lstStyle/>
          <a:p>
            <a:r>
              <a:rPr lang="en-US" sz="3200" dirty="0"/>
              <a:t>Division of Student Affairs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2B5DC-3739-436D-BE7A-5AC850A50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0"/>
            <a:ext cx="4571998" cy="2573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423A5-3FBD-49DB-9AC6-B8F5FF9E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4571998" cy="2573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66787-8E0B-4F88-8EA7-07DF2D36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7600"/>
            <a:ext cx="4571998" cy="2328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D7508D-F1CB-4CD7-9BB0-A69B40369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6" y="2387600"/>
            <a:ext cx="4572000" cy="23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53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265CC2-064F-4B2E-B2F2-3D0026F1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Student Legal Services (SLS)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569F14-0A8B-4AC0-877C-8967D6992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3900"/>
            <a:ext cx="8229600" cy="38177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b="1" u="sng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1C1FE8-DB99-44A9-A772-6CACD9ACCD0F}"/>
              </a:ext>
            </a:extLst>
          </p:cNvPr>
          <p:cNvSpPr txBox="1">
            <a:spLocks/>
          </p:cNvSpPr>
          <p:nvPr/>
        </p:nvSpPr>
        <p:spPr>
          <a:xfrm>
            <a:off x="722194" y="2402744"/>
            <a:ext cx="7964606" cy="3267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/>
              <a:t>Over 20 years at Wright State providing low cost, quality legal representation to our students.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Recently renewed the contract with a fee increase from $11/semester to $16/semester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2021-22 YTD have assisted 437 unique clients as compared to 350 during the pandemic</a:t>
            </a:r>
          </a:p>
          <a:p>
            <a:endParaRPr lang="en-US" sz="2800" dirty="0"/>
          </a:p>
          <a:p>
            <a:endParaRPr lang="en-US" sz="1800" dirty="0"/>
          </a:p>
          <a:p>
            <a:pPr lv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354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265CC2-064F-4B2E-B2F2-3D0026F1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97" y="2857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1C1FE8-DB99-44A9-A772-6CACD9ACCD0F}"/>
              </a:ext>
            </a:extLst>
          </p:cNvPr>
          <p:cNvSpPr txBox="1">
            <a:spLocks/>
          </p:cNvSpPr>
          <p:nvPr/>
        </p:nvSpPr>
        <p:spPr>
          <a:xfrm>
            <a:off x="722194" y="1885166"/>
            <a:ext cx="7964606" cy="457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endParaRPr lang="en-US" sz="2800" dirty="0"/>
          </a:p>
          <a:p>
            <a:endParaRPr lang="en-US" sz="1800" dirty="0"/>
          </a:p>
          <a:p>
            <a:pPr lv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639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COVID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9248"/>
            <a:ext cx="8229600" cy="4436155"/>
          </a:xfrm>
        </p:spPr>
        <p:txBody>
          <a:bodyPr>
            <a:normAutofit/>
          </a:bodyPr>
          <a:lstStyle/>
          <a:p>
            <a:r>
              <a:rPr lang="en-US" sz="2000" dirty="0"/>
              <a:t>April 1 changes</a:t>
            </a:r>
          </a:p>
          <a:p>
            <a:endParaRPr lang="en-US" sz="2000" dirty="0"/>
          </a:p>
          <a:p>
            <a:pPr lvl="1"/>
            <a:r>
              <a:rPr lang="en-US" sz="2000" dirty="0"/>
              <a:t>Campus masking policy changed to align with CDC community risk level</a:t>
            </a:r>
          </a:p>
          <a:p>
            <a:pPr lvl="2"/>
            <a:r>
              <a:rPr lang="en-US" sz="2000" dirty="0"/>
              <a:t>Green (masking optional)</a:t>
            </a:r>
          </a:p>
          <a:p>
            <a:pPr lvl="2"/>
            <a:r>
              <a:rPr lang="en-US" sz="2000" dirty="0"/>
              <a:t>Yellow (masking in classrooms and labs)</a:t>
            </a:r>
          </a:p>
          <a:p>
            <a:pPr lvl="2"/>
            <a:r>
              <a:rPr lang="en-US" sz="2000" dirty="0"/>
              <a:t>Red (masking throughout campus)</a:t>
            </a:r>
          </a:p>
          <a:p>
            <a:pPr lvl="1"/>
            <a:r>
              <a:rPr lang="en-US" sz="2000" dirty="0"/>
              <a:t>Halted mandatory surveillance testing</a:t>
            </a:r>
          </a:p>
          <a:p>
            <a:pPr lvl="2"/>
            <a:r>
              <a:rPr lang="en-US" sz="2000" dirty="0"/>
              <a:t>Still distributing tests through a free vending machine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160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Student Involvement and Recreation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0675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We are re-engaging our students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2019-20   Event bookings = 11,837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2020-21   Event bookings = 1,573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2021-22   Event bookings = 7,396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Our 131 student organizations were involved in planning many of these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We will continue to re-engage our students this fall with an investment in programming and facilities and an effort to make planning events less cumbersome for student organizations.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We will also focus on enhancing inclusive programming in partnership with the Division of Inclusive Excellence</a:t>
            </a:r>
          </a:p>
          <a:p>
            <a:pPr lvl="1"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The Men’s bowling club won the club national championship last weekend.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Student Mitchell </a:t>
            </a:r>
            <a:r>
              <a:rPr lang="en-US" sz="1600" dirty="0" err="1"/>
              <a:t>Foland</a:t>
            </a:r>
            <a:r>
              <a:rPr lang="en-US" sz="1600" dirty="0"/>
              <a:t> was named the national club basketball player of the year.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Cheerleading &amp; the Jazz Band traveled with the varsity men’s basketball team to the NCAA tournament.</a:t>
            </a:r>
          </a:p>
          <a:p>
            <a:endParaRPr lang="en-US" sz="18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654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Student Involvement and Recreation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1379"/>
            <a:ext cx="8229600" cy="470675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700" dirty="0"/>
              <a:t>Over 100 students attended one of the following outdoor adventures: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Colorado Backpacking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Appalachian Trail Hiking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Rafting in the New River Gorge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Snowshoeing in New Mexico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Kayaking in Florida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Backpacking in the Grand Canyon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Ice climbing in Michigan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Backpacking in the Red River Gorge</a:t>
            </a:r>
          </a:p>
          <a:p>
            <a:endParaRPr lang="en-US" sz="18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063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E54BB-A21E-498E-AF9D-497A452A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83267"/>
            <a:ext cx="7893684" cy="41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32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520"/>
            <a:ext cx="8229600" cy="910041"/>
          </a:xfrm>
        </p:spPr>
        <p:txBody>
          <a:bodyPr/>
          <a:lstStyle/>
          <a:p>
            <a:r>
              <a:rPr lang="en-US" dirty="0"/>
              <a:t>Housing and Residence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9898"/>
            <a:ext cx="8229600" cy="484832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Return to Normal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Approximately 70% of First Year class lives on campus (64% previous benchmark)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Demand for 2021-22 up 14.8% (200 individuals), without a residency requirement.  Almost half of increase were Internationals.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demand for Fall 2022 exceeds Fall 2019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Activities, Events and Residential Student Organizations prospered.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Crawford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Hoying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impact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Facilities: paint, landscaping, lighting inside &amp; out, fire alarm panels, street repairs, fitness trail, disc golf course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New amenities in place &amp; in plans: Honors lobby, dance studio, renovated College Park apartments, and clubhouse plans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Rate reductions by 30% position campus to compete with off-campus.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33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825776F-FECC-4F9D-8159-927F0A58434B" descr="1825776F-FECC-4F9D-8159-927F0A58434B">
            <a:extLst>
              <a:ext uri="{FF2B5EF4-FFF2-40B4-BE49-F238E27FC236}">
                <a16:creationId xmlns:a16="http://schemas.microsoft.com/office/drawing/2014/main" id="{F1048368-C00D-4782-99A9-15B1ABF5E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357"/>
            <a:ext cx="4572000" cy="263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8C6D3ED5-21D1-4344-8879-63D4A5F2A2D3" descr="8C6D3ED5-21D1-4344-8879-63D4A5F2A2D3">
            <a:extLst>
              <a:ext uri="{FF2B5EF4-FFF2-40B4-BE49-F238E27FC236}">
                <a16:creationId xmlns:a16="http://schemas.microsoft.com/office/drawing/2014/main" id="{44ACC1E7-F1F2-4788-B645-83531FAE6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572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86C83B82-98E3-43EF-9ACB-FC77C9FC84C1" descr="86C83B82-98E3-43EF-9ACB-FC77C9FC84C1">
            <a:extLst>
              <a:ext uri="{FF2B5EF4-FFF2-40B4-BE49-F238E27FC236}">
                <a16:creationId xmlns:a16="http://schemas.microsoft.com/office/drawing/2014/main" id="{48731240-3BEC-43F6-A6D2-C043941BB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1"/>
            <a:ext cx="457200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742C5A1B-DA5D-4172-9BCF-8F0353860BF6" descr="742C5A1B-DA5D-4172-9BCF-8F0353860BF6">
            <a:extLst>
              <a:ext uri="{FF2B5EF4-FFF2-40B4-BE49-F238E27FC236}">
                <a16:creationId xmlns:a16="http://schemas.microsoft.com/office/drawing/2014/main" id="{58B74056-3994-473E-A957-30D50EEB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0679" y="-154322"/>
            <a:ext cx="259464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524E7D0C-BD19-4F32-85BD-85480CB2BC8B" descr="524E7D0C-BD19-4F32-85BD-85480CB2BC8B">
            <a:extLst>
              <a:ext uri="{FF2B5EF4-FFF2-40B4-BE49-F238E27FC236}">
                <a16:creationId xmlns:a16="http://schemas.microsoft.com/office/drawing/2014/main" id="{38007E70-E7F0-4BC3-B7FD-FE5F70FA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0275" y="2351233"/>
            <a:ext cx="2815835" cy="215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4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265CC2-064F-4B2E-B2F2-3D0026F1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Student Mental Health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569F14-0A8B-4AC0-877C-8967D6992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2450"/>
            <a:ext cx="8229600" cy="4632912"/>
          </a:xfrm>
        </p:spPr>
        <p:txBody>
          <a:bodyPr>
            <a:noAutofit/>
          </a:bodyPr>
          <a:lstStyle/>
          <a:p>
            <a:r>
              <a:rPr lang="en-US" sz="2200" dirty="0"/>
              <a:t>Student mental health needs have increased at Wright State and across the country, largely as a result of the pandemic</a:t>
            </a:r>
          </a:p>
          <a:p>
            <a:r>
              <a:rPr lang="en-US" sz="2200" dirty="0"/>
              <a:t>This need will continue even after the pandemic declines</a:t>
            </a:r>
          </a:p>
          <a:p>
            <a:r>
              <a:rPr lang="en-US" sz="2200" dirty="0"/>
              <a:t>Counseling and Wellness (CWS) experienced a 20% increase in the number of clients this year as compared to last year</a:t>
            </a:r>
          </a:p>
          <a:p>
            <a:r>
              <a:rPr lang="en-US" sz="2200" dirty="0"/>
              <a:t>65% of those clients completed therapy in 10 or fewer sessions</a:t>
            </a:r>
          </a:p>
          <a:p>
            <a:r>
              <a:rPr lang="en-US" sz="2200" dirty="0"/>
              <a:t>CWS clinical staff increased productivity by 21% as compared to the previous year</a:t>
            </a:r>
          </a:p>
          <a:p>
            <a:r>
              <a:rPr lang="en-US" sz="2200" dirty="0"/>
              <a:t>We partnered with the Psychiatry department at BSOM to offer psychiatric services to students and will continue to do so for the coming year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3062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265CC2-064F-4B2E-B2F2-3D0026F1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Student Conduct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569F14-0A8B-4AC0-877C-8967D6992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6920"/>
            <a:ext cx="8229600" cy="43599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1C1FE8-DB99-44A9-A772-6CACD9ACCD0F}"/>
              </a:ext>
            </a:extLst>
          </p:cNvPr>
          <p:cNvSpPr txBox="1">
            <a:spLocks/>
          </p:cNvSpPr>
          <p:nvPr/>
        </p:nvSpPr>
        <p:spPr>
          <a:xfrm>
            <a:off x="722194" y="2780165"/>
            <a:ext cx="7964606" cy="3817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9BB1C1-066E-4891-B251-E0F09FEAC30C}"/>
              </a:ext>
            </a:extLst>
          </p:cNvPr>
          <p:cNvSpPr txBox="1">
            <a:spLocks/>
          </p:cNvSpPr>
          <p:nvPr/>
        </p:nvSpPr>
        <p:spPr>
          <a:xfrm>
            <a:off x="457200" y="2073939"/>
            <a:ext cx="8229600" cy="4632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200" b="1" u="sng" dirty="0"/>
          </a:p>
          <a:p>
            <a:pPr marL="0" indent="0">
              <a:buFont typeface="Arial"/>
              <a:buNone/>
            </a:pPr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CA944-F3AF-46EF-B5F3-499B7574F5E4}"/>
              </a:ext>
            </a:extLst>
          </p:cNvPr>
          <p:cNvSpPr txBox="1"/>
          <p:nvPr/>
        </p:nvSpPr>
        <p:spPr>
          <a:xfrm>
            <a:off x="523875" y="1993900"/>
            <a:ext cx="7991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incidents decreased severely during the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we would consider normal student misconduct is returning as restrictions have been lifted.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office collaborated with SGA to host a successful Academic Integrity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Included tabling, passing out academic integrity guides, having students take an academic integrity pledge, and giveaways</a:t>
            </a:r>
          </a:p>
        </p:txBody>
      </p:sp>
    </p:spTree>
    <p:extLst>
      <p:ext uri="{BB962C8B-B14F-4D97-AF65-F5344CB8AC3E}">
        <p14:creationId xmlns:p14="http://schemas.microsoft.com/office/powerpoint/2010/main" val="303545822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 2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Slide Option 3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ver Slide Option 4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ver Slide Option 5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ver Slide Option 6 (includes title slide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Inside Slide Option 1 (includes different content layout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nside Slide Option 2 (includes different content layout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12317</TotalTime>
  <Words>563</Words>
  <Application>Microsoft Office PowerPoint</Application>
  <PresentationFormat>On-screen Show (4:3)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Cover Slide Option 2 (includes title slide, title/author slide, and ending slide)</vt:lpstr>
      <vt:lpstr>Cover Slide Option 3 (includes title slide, title/author slide, and ending slide)</vt:lpstr>
      <vt:lpstr>Cover Slide Option 4 (includes title slide, title/author slide, and ending slide)</vt:lpstr>
      <vt:lpstr>Cover Slide Option 5 (includes title slide, title/author slide, and ending slide)</vt:lpstr>
      <vt:lpstr>Cover Slide Option 6 (includes title slide and ending slide)</vt:lpstr>
      <vt:lpstr>Inside Slide Option 1 (includes different content layouts)</vt:lpstr>
      <vt:lpstr>Inside Slide Option 2 (includes different content layouts)</vt:lpstr>
      <vt:lpstr>Division of Student Affairs</vt:lpstr>
      <vt:lpstr>COVID Update</vt:lpstr>
      <vt:lpstr>Student Involvement and Recreation</vt:lpstr>
      <vt:lpstr>Student Involvement and Recreation</vt:lpstr>
      <vt:lpstr>PowerPoint Presentation</vt:lpstr>
      <vt:lpstr>Housing and Residence Life</vt:lpstr>
      <vt:lpstr>PowerPoint Presentation</vt:lpstr>
      <vt:lpstr>Student Mental Health</vt:lpstr>
      <vt:lpstr>Student Conduct</vt:lpstr>
      <vt:lpstr>Student Legal Services (SLS)</vt:lpstr>
      <vt:lpstr>Questions?</vt:lpstr>
    </vt:vector>
  </TitlesOfParts>
  <Company>Wright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Earnest</dc:creator>
  <cp:lastModifiedBy>Taylor, Chris M</cp:lastModifiedBy>
  <cp:revision>132</cp:revision>
  <dcterms:created xsi:type="dcterms:W3CDTF">2016-09-27T14:33:50Z</dcterms:created>
  <dcterms:modified xsi:type="dcterms:W3CDTF">2022-04-28T14:12:18Z</dcterms:modified>
</cp:coreProperties>
</file>