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6" r:id="rId5"/>
    <p:sldMasterId id="2147483664" r:id="rId6"/>
    <p:sldMasterId id="2147483672" r:id="rId7"/>
    <p:sldMasterId id="2147483680" r:id="rId8"/>
    <p:sldMasterId id="2147483736" r:id="rId9"/>
    <p:sldMasterId id="2147483688" r:id="rId10"/>
    <p:sldMasterId id="2147483713" r:id="rId11"/>
  </p:sldMasterIdLst>
  <p:notesMasterIdLst>
    <p:notesMasterId r:id="rId29"/>
  </p:notesMasterIdLst>
  <p:sldIdLst>
    <p:sldId id="286" r:id="rId12"/>
    <p:sldId id="312" r:id="rId13"/>
    <p:sldId id="317" r:id="rId14"/>
    <p:sldId id="287" r:id="rId15"/>
    <p:sldId id="329" r:id="rId16"/>
    <p:sldId id="307" r:id="rId17"/>
    <p:sldId id="289" r:id="rId18"/>
    <p:sldId id="308" r:id="rId19"/>
    <p:sldId id="310" r:id="rId20"/>
    <p:sldId id="320" r:id="rId21"/>
    <p:sldId id="321" r:id="rId22"/>
    <p:sldId id="322" r:id="rId23"/>
    <p:sldId id="314" r:id="rId24"/>
    <p:sldId id="313" r:id="rId25"/>
    <p:sldId id="316" r:id="rId26"/>
    <p:sldId id="324" r:id="rId27"/>
    <p:sldId id="323" r:id="rId28"/>
  </p:sldIdLst>
  <p:sldSz cx="9144000" cy="6858000" type="screen4x3"/>
  <p:notesSz cx="9309100" cy="7023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9E52"/>
    <a:srgbClr val="026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85" autoAdjust="0"/>
    <p:restoredTop sz="92254" autoAdjust="0"/>
  </p:normalViewPr>
  <p:slideViewPr>
    <p:cSldViewPr snapToGrid="0" snapToObjects="1">
      <p:cViewPr varScale="1">
        <p:scale>
          <a:sx n="106" d="100"/>
          <a:sy n="106" d="100"/>
        </p:scale>
        <p:origin x="19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 dirty="0"/>
              <a:t>Course-level distribution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Sheet1!$G$2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40-429F-B6D5-A22CA38D464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40-429F-B6D5-A22CA38D464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140-429F-B6D5-A22CA38D4642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140-429F-B6D5-A22CA38D4642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140-429F-B6D5-A22CA38D46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Sheet1!$E$3:$E$7</c:f>
              <c:strCache>
                <c:ptCount val="5"/>
                <c:pt idx="0">
                  <c:v>1000-level</c:v>
                </c:pt>
                <c:pt idx="1">
                  <c:v>2000-level</c:v>
                </c:pt>
                <c:pt idx="2">
                  <c:v>3000-level</c:v>
                </c:pt>
                <c:pt idx="3">
                  <c:v>4000-level</c:v>
                </c:pt>
                <c:pt idx="4">
                  <c:v>grad-level</c:v>
                </c:pt>
              </c:strCache>
            </c:strRef>
          </c:cat>
          <c:val>
            <c:numRef>
              <c:f>Sheet1!$G$3:$G$7</c:f>
              <c:numCache>
                <c:formatCode>General</c:formatCode>
                <c:ptCount val="5"/>
                <c:pt idx="0">
                  <c:v>947</c:v>
                </c:pt>
                <c:pt idx="1">
                  <c:v>363</c:v>
                </c:pt>
                <c:pt idx="2">
                  <c:v>336</c:v>
                </c:pt>
                <c:pt idx="3">
                  <c:v>171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140-429F-B6D5-A22CA38D4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545363079615049"/>
          <c:y val="0.32341280256634586"/>
          <c:w val="0.21954636920384951"/>
          <c:h val="0.390627734033245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 dirty="0"/>
              <a:t>Classification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Sheet1!$G$36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C5-4AE7-9F6E-D72DC4681E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C5-4AE7-9F6E-D72DC4681E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C5-4AE7-9F6E-D72DC4681E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7C5-4AE7-9F6E-D72DC4681E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7C5-4AE7-9F6E-D72DC4681E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Sheet1!$F$37:$F$41</c:f>
              <c:strCache>
                <c:ptCount val="5"/>
                <c:pt idx="0">
                  <c:v>Freshman</c:v>
                </c:pt>
                <c:pt idx="1">
                  <c:v>Sophomore</c:v>
                </c:pt>
                <c:pt idx="2">
                  <c:v>Junior</c:v>
                </c:pt>
                <c:pt idx="3">
                  <c:v>Senior</c:v>
                </c:pt>
                <c:pt idx="4">
                  <c:v>Graduate</c:v>
                </c:pt>
              </c:strCache>
            </c:strRef>
          </c:cat>
          <c:val>
            <c:numRef>
              <c:f>Sheet1!$G$37:$G$41</c:f>
              <c:numCache>
                <c:formatCode>General</c:formatCode>
                <c:ptCount val="5"/>
                <c:pt idx="0">
                  <c:v>482</c:v>
                </c:pt>
                <c:pt idx="1">
                  <c:v>363</c:v>
                </c:pt>
                <c:pt idx="2">
                  <c:v>345</c:v>
                </c:pt>
                <c:pt idx="3">
                  <c:v>418</c:v>
                </c:pt>
                <c:pt idx="4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7C5-4AE7-9F6E-D72DC4681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902779564532207"/>
          <c:y val="0.34237125530408552"/>
          <c:w val="0.27504502621168758"/>
          <c:h val="0.390627734033245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78B8F18-8DF5-49EA-8BC2-FB3752059EE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03A00E1-A5B3-48F8-AC15-671E0140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semester we asked a lot, and you stepped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A00E1-A5B3-48F8-AC15-671E01401C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2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A00E1-A5B3-48F8-AC15-671E01401C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3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68375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241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7350AA8-8DCB-AE4B-9C05-A61ED8CA6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4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644" y="2426569"/>
            <a:ext cx="303159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3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FDA4-5734-0949-BDA6-D0D6FDC31663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B15-73F2-6A4F-B882-FCD5E5C83B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553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8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09109" y="753259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09109" y="2426569"/>
            <a:ext cx="401635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782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09109" y="1488271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36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58904"/>
            <a:ext cx="5562600" cy="1470025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48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97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1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795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7350AA8-8DCB-AE4B-9C05-A61ED8CA68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809519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8922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9166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4764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5913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7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768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37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768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814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386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23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8744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7704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8258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78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4069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26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53019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0457"/>
            <a:ext cx="8229600" cy="4087464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3126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250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250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5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088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66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7350AA8-8DCB-AE4B-9C05-A61ED8CA6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83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77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33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75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950362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420387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9985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6321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6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3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656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3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721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2684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64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288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23248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53802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33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50917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4386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17655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70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3626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0253"/>
            <a:ext cx="8229600" cy="42856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9946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752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752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01517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2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3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6129"/>
            <a:ext cx="8229600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9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15000"/>
            <a:ext cx="8229600" cy="14700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0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2516"/>
            <a:ext cx="822959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5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7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BD2BA-2883-FD40-805C-007EC2993B7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50AA8-8DCB-AE4B-9C05-A61ED8CA681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owerpoint-01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1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5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owerpoint-04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  <p:sldLayoutId id="214748368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4534A80-8F0F-8B4A-B1EE-DA8BDE36D262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BDBB472-D40B-B948-A0B6-260DEB7BCB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1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2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43CACD-E90F-B945-A583-CAB10D8D8394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32821AE-27C5-2448-940B-495755ADA7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6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5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Update on Faculty Interventions for Student Success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842" y="2724150"/>
            <a:ext cx="8433261" cy="175260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Tim Littell </a:t>
            </a:r>
          </a:p>
          <a:p>
            <a:r>
              <a:rPr lang="en-US" i="1" dirty="0">
                <a:latin typeface="+mn-lt"/>
              </a:rPr>
              <a:t>Division of Student Success </a:t>
            </a:r>
          </a:p>
        </p:txBody>
      </p:sp>
    </p:spTree>
    <p:extLst>
      <p:ext uri="{BB962C8B-B14F-4D97-AF65-F5344CB8AC3E}">
        <p14:creationId xmlns:p14="http://schemas.microsoft.com/office/powerpoint/2010/main" val="1042545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Midterm Grades:  </a:t>
            </a:r>
            <a:r>
              <a:rPr lang="en-US" dirty="0">
                <a:latin typeface="+mn-lt"/>
              </a:rPr>
              <a:t>Faculty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en-US" dirty="0">
                <a:latin typeface="+mn-lt"/>
              </a:rPr>
              <a:t>128 faculty responses</a:t>
            </a:r>
          </a:p>
          <a:p>
            <a:pPr lvl="0">
              <a:spcBef>
                <a:spcPts val="1200"/>
              </a:spcBef>
            </a:pPr>
            <a:r>
              <a:rPr lang="en-US" dirty="0">
                <a:latin typeface="+mn-lt"/>
              </a:rPr>
              <a:t>56% submitting grades was positive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22% neither easy nor difficult, 21% negative</a:t>
            </a:r>
          </a:p>
          <a:p>
            <a:pPr lvl="0">
              <a:spcBef>
                <a:spcPts val="1200"/>
              </a:spcBef>
            </a:pPr>
            <a:r>
              <a:rPr lang="en-US" dirty="0">
                <a:latin typeface="+mn-lt"/>
              </a:rPr>
              <a:t>42% importing grades from Pilot to Banner was neither easy nor difficult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28% positive, 29% negative</a:t>
            </a:r>
          </a:p>
        </p:txBody>
      </p:sp>
    </p:spTree>
    <p:extLst>
      <p:ext uri="{BB962C8B-B14F-4D97-AF65-F5344CB8AC3E}">
        <p14:creationId xmlns:p14="http://schemas.microsoft.com/office/powerpoint/2010/main" val="3331227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Midterm Grades:  </a:t>
            </a:r>
            <a:r>
              <a:rPr lang="en-US" dirty="0">
                <a:latin typeface="+mn-lt"/>
              </a:rPr>
              <a:t>Faculty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7957"/>
            <a:ext cx="7935362" cy="4131141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en-US" dirty="0">
                <a:latin typeface="+mn-lt"/>
              </a:rPr>
              <a:t>49% midterm grades did not prompt them to provide feedback before midterm grades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35% selected </a:t>
            </a:r>
            <a:r>
              <a:rPr lang="en-US" i="1" dirty="0">
                <a:latin typeface="+mn-lt"/>
              </a:rPr>
              <a:t>Please Explain</a:t>
            </a:r>
          </a:p>
          <a:p>
            <a:pPr lvl="2">
              <a:spcBef>
                <a:spcPts val="1200"/>
              </a:spcBef>
            </a:pPr>
            <a:r>
              <a:rPr lang="en-US" dirty="0">
                <a:latin typeface="+mn-lt"/>
              </a:rPr>
              <a:t>Most noted that they already provide grades on a regular basis, so midterm grades did not impact them well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39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+mn-lt"/>
              </a:rPr>
              <a:t>Faculty Survey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dirty="0">
                <a:highlight>
                  <a:srgbClr val="CD9E52"/>
                </a:highlight>
                <a:latin typeface="+mn-lt"/>
              </a:rPr>
              <a:t>“More of the F and X students responded to the midterm grade than the early alert report. </a:t>
            </a:r>
            <a:r>
              <a:rPr lang="en-US" i="1" dirty="0">
                <a:latin typeface="+mn-lt"/>
              </a:rPr>
              <a:t>It would be helpful to have them meet with their academic advisor and student services to decide whether to drop or what they need to do to be successful in class…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9684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+mn-lt"/>
              </a:rPr>
              <a:t>Faculty Survey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dirty="0">
                <a:latin typeface="+mn-lt"/>
              </a:rPr>
              <a:t>“</a:t>
            </a:r>
            <a:r>
              <a:rPr lang="en-US" i="1" dirty="0">
                <a:highlight>
                  <a:srgbClr val="CD9E52"/>
                </a:highlight>
                <a:latin typeface="+mn-lt"/>
              </a:rPr>
              <a:t>Having workshops </a:t>
            </a:r>
            <a:r>
              <a:rPr lang="en-US" i="1" dirty="0">
                <a:latin typeface="+mn-lt"/>
              </a:rPr>
              <a:t>on how to set everything up prior to the semester starting with Pilot. Also, </a:t>
            </a:r>
            <a:r>
              <a:rPr lang="en-US" i="1" dirty="0">
                <a:highlight>
                  <a:srgbClr val="CD9E52"/>
                </a:highlight>
                <a:latin typeface="+mn-lt"/>
              </a:rPr>
              <a:t>not having midterms and progress reports at the same time. Maybe midterms could take the place of one of the progress reports.”</a:t>
            </a:r>
            <a:endParaRPr lang="en-US" dirty="0">
              <a:highlight>
                <a:srgbClr val="CD9E52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5007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Progress Reports/Alerts:  </a:t>
            </a:r>
            <a:r>
              <a:rPr lang="en-US" dirty="0">
                <a:latin typeface="+mn-lt"/>
              </a:rPr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en-US" sz="4500" b="1" dirty="0">
                <a:latin typeface="+mn-lt"/>
              </a:rPr>
              <a:t>Fall 2021</a:t>
            </a:r>
          </a:p>
          <a:p>
            <a:pPr lvl="0">
              <a:spcBef>
                <a:spcPts val="1200"/>
              </a:spcBef>
            </a:pPr>
            <a:r>
              <a:rPr lang="en-US" sz="4500" dirty="0">
                <a:latin typeface="+mn-lt"/>
              </a:rPr>
              <a:t>239 faculty submitted alerts over 317 course sections</a:t>
            </a:r>
          </a:p>
          <a:p>
            <a:pPr lvl="0">
              <a:spcBef>
                <a:spcPts val="1200"/>
              </a:spcBef>
            </a:pPr>
            <a:r>
              <a:rPr lang="en-US" sz="4500" dirty="0">
                <a:latin typeface="+mn-lt"/>
              </a:rPr>
              <a:t>750 unique students had at least one alert</a:t>
            </a:r>
          </a:p>
          <a:p>
            <a:pPr>
              <a:spcBef>
                <a:spcPts val="1200"/>
              </a:spcBef>
            </a:pPr>
            <a:r>
              <a:rPr lang="en-US" sz="4500" dirty="0">
                <a:latin typeface="+mn-lt"/>
              </a:rPr>
              <a:t>70.4% of the final grades were A, B, C, or P for the course in which the alert was issued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500" b="1" dirty="0">
                <a:latin typeface="+mn-lt"/>
              </a:rPr>
              <a:t>Fall 2022</a:t>
            </a:r>
          </a:p>
          <a:p>
            <a:pPr>
              <a:spcBef>
                <a:spcPts val="1200"/>
              </a:spcBef>
            </a:pPr>
            <a:r>
              <a:rPr lang="en-US" sz="4500" dirty="0">
                <a:latin typeface="+mn-lt"/>
              </a:rPr>
              <a:t>443 faculty submitted alerts over 705 course sections</a:t>
            </a:r>
          </a:p>
          <a:p>
            <a:pPr>
              <a:spcBef>
                <a:spcPts val="1200"/>
              </a:spcBef>
            </a:pPr>
            <a:r>
              <a:rPr lang="en-US" sz="4500" dirty="0">
                <a:latin typeface="+mn-lt"/>
              </a:rPr>
              <a:t>1,632 unique students had at least one alert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0327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E945-2873-4120-AE33-0F9EC7B0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Planning for Spring Semester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56CF3E-AB87-48DC-8B5B-183F470D2276}"/>
              </a:ext>
            </a:extLst>
          </p:cNvPr>
          <p:cNvSpPr txBox="1"/>
          <p:nvPr/>
        </p:nvSpPr>
        <p:spPr>
          <a:xfrm>
            <a:off x="4795325" y="4900180"/>
            <a:ext cx="4071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*Remember, alerts can still be issued at </a:t>
            </a:r>
            <a:r>
              <a:rPr lang="en-US" i="1" u="sng" dirty="0"/>
              <a:t>anytime</a:t>
            </a:r>
            <a:r>
              <a:rPr lang="en-US" i="1" dirty="0"/>
              <a:t>, not just in a progress report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27DAA31-66CB-4A67-A48A-5552B6812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161194"/>
              </p:ext>
            </p:extLst>
          </p:nvPr>
        </p:nvGraphicFramePr>
        <p:xfrm>
          <a:off x="289709" y="1993519"/>
          <a:ext cx="4295870" cy="2765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4893">
                  <a:extLst>
                    <a:ext uri="{9D8B030D-6E8A-4147-A177-3AD203B41FA5}">
                      <a16:colId xmlns:a16="http://schemas.microsoft.com/office/drawing/2014/main" val="1796733230"/>
                    </a:ext>
                  </a:extLst>
                </a:gridCol>
                <a:gridCol w="2620977">
                  <a:extLst>
                    <a:ext uri="{9D8B030D-6E8A-4147-A177-3AD203B41FA5}">
                      <a16:colId xmlns:a16="http://schemas.microsoft.com/office/drawing/2014/main" val="93718349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FALL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2693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269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322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bg1"/>
                          </a:solidFill>
                          <a:effectLst/>
                        </a:rPr>
                        <a:t>Weeks 1-2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9E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</a:rPr>
                        <a:t>Participation Rosters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9E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990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bg1"/>
                          </a:solidFill>
                          <a:effectLst/>
                        </a:rPr>
                        <a:t>Weeks 3-4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9E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</a:rPr>
                        <a:t>Progress Report #1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9E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006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bg1"/>
                          </a:solidFill>
                          <a:effectLst/>
                        </a:rPr>
                        <a:t>Weeks 5-8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9E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</a:rPr>
                        <a:t>Progress Report #2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9E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66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bg1"/>
                          </a:solidFill>
                          <a:effectLst/>
                        </a:rPr>
                        <a:t>Week 8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9E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</a:rPr>
                        <a:t>Midterm Grades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9E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033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bg1"/>
                          </a:solidFill>
                          <a:effectLst/>
                        </a:rPr>
                        <a:t>Weeks 8-13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9E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</a:rPr>
                        <a:t>Progress Report #3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9E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52731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8730FEA-A225-4964-85A8-4941A8116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092515"/>
              </p:ext>
            </p:extLst>
          </p:nvPr>
        </p:nvGraphicFramePr>
        <p:xfrm>
          <a:off x="4783251" y="1993520"/>
          <a:ext cx="4071040" cy="2815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7014">
                  <a:extLst>
                    <a:ext uri="{9D8B030D-6E8A-4147-A177-3AD203B41FA5}">
                      <a16:colId xmlns:a16="http://schemas.microsoft.com/office/drawing/2014/main" val="1771161939"/>
                    </a:ext>
                  </a:extLst>
                </a:gridCol>
                <a:gridCol w="2544026">
                  <a:extLst>
                    <a:ext uri="{9D8B030D-6E8A-4147-A177-3AD203B41FA5}">
                      <a16:colId xmlns:a16="http://schemas.microsoft.com/office/drawing/2014/main" val="43903589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SPRING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2693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269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38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bg1"/>
                          </a:solidFill>
                          <a:effectLst/>
                        </a:rPr>
                        <a:t>Weeks 1-2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9E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</a:rPr>
                        <a:t>Participation Rosters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9E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558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bg1"/>
                          </a:solidFill>
                          <a:effectLst/>
                        </a:rPr>
                        <a:t>Weeks 4-5</a:t>
                      </a:r>
                      <a:endParaRPr lang="en-US" sz="2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9E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</a:rPr>
                        <a:t>Progress Report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9E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107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bg1"/>
                          </a:solidFill>
                          <a:effectLst/>
                        </a:rPr>
                        <a:t>Week 6-7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9E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</a:rPr>
                        <a:t>Midterm Grades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9E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573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39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E945-2873-4120-AE33-0F9EC7B0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Planning for Spring Semester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6AC7-D6BD-64DB-9CBE-65FF85D66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27957"/>
            <a:ext cx="6361644" cy="4131141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Center for Faculty Excellence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i="1" dirty="0"/>
              <a:t>Workshops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Setting up Pilot for midterm grades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Best practices for low stakes, high-frequency assessment</a:t>
            </a:r>
          </a:p>
        </p:txBody>
      </p:sp>
      <p:sp>
        <p:nvSpPr>
          <p:cNvPr id="6" name="Rectangle 5" descr="Teacher">
            <a:extLst>
              <a:ext uri="{FF2B5EF4-FFF2-40B4-BE49-F238E27FC236}">
                <a16:creationId xmlns:a16="http://schemas.microsoft.com/office/drawing/2014/main" id="{88B14D41-25CA-7BE9-A465-B9394874CDE9}"/>
              </a:ext>
            </a:extLst>
          </p:cNvPr>
          <p:cNvSpPr/>
          <p:nvPr/>
        </p:nvSpPr>
        <p:spPr>
          <a:xfrm>
            <a:off x="6186311" y="2714462"/>
            <a:ext cx="2629956" cy="271549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56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Update on Faculty Interventions for Student Success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Tim Littell </a:t>
            </a:r>
          </a:p>
          <a:p>
            <a:r>
              <a:rPr lang="en-US" i="1" dirty="0">
                <a:latin typeface="+mn-lt"/>
              </a:rPr>
              <a:t>Division of Student Success </a:t>
            </a:r>
          </a:p>
        </p:txBody>
      </p:sp>
    </p:spTree>
    <p:extLst>
      <p:ext uri="{BB962C8B-B14F-4D97-AF65-F5344CB8AC3E}">
        <p14:creationId xmlns:p14="http://schemas.microsoft.com/office/powerpoint/2010/main" val="421680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E945-2873-4120-AE33-0F9EC7B0B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50520"/>
            <a:ext cx="8397089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Faculty Interventions for Student Success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B8D61D-44F4-4D40-ACBA-B47D091FC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531487"/>
              </p:ext>
            </p:extLst>
          </p:nvPr>
        </p:nvGraphicFramePr>
        <p:xfrm>
          <a:off x="853289" y="1878731"/>
          <a:ext cx="7437422" cy="2736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9663">
                  <a:extLst>
                    <a:ext uri="{9D8B030D-6E8A-4147-A177-3AD203B41FA5}">
                      <a16:colId xmlns:a16="http://schemas.microsoft.com/office/drawing/2014/main" val="1796733230"/>
                    </a:ext>
                  </a:extLst>
                </a:gridCol>
                <a:gridCol w="5377759">
                  <a:extLst>
                    <a:ext uri="{9D8B030D-6E8A-4147-A177-3AD203B41FA5}">
                      <a16:colId xmlns:a16="http://schemas.microsoft.com/office/drawing/2014/main" val="405482911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effectLst/>
                        </a:rPr>
                        <a:t>FALL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2693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269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322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>
                          <a:effectLst/>
                        </a:rPr>
                        <a:t>Weeks 1-2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9E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</a:rPr>
                        <a:t>Participation Rosters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9E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990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>
                          <a:effectLst/>
                        </a:rPr>
                        <a:t>Weeks 3-4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9E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</a:rPr>
                        <a:t>Progress Report #1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9E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006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>
                          <a:effectLst/>
                        </a:rPr>
                        <a:t>Weeks 5-8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9E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</a:rPr>
                        <a:t>Progress Report #2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9E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66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>
                          <a:effectLst/>
                        </a:rPr>
                        <a:t>Week 8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9E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</a:rPr>
                        <a:t>Midterm Grades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9E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033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>
                          <a:effectLst/>
                        </a:rPr>
                        <a:t>Weeks 8-13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9E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</a:rPr>
                        <a:t>Progress Report #3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9E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527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825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Participation Rosters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200"/>
              </a:spcBef>
            </a:pPr>
            <a:r>
              <a:rPr lang="en-US" dirty="0">
                <a:latin typeface="+mn-lt"/>
              </a:rPr>
              <a:t>86% of faculty submitted participation rosters</a:t>
            </a:r>
          </a:p>
          <a:p>
            <a:pPr lvl="0">
              <a:spcBef>
                <a:spcPts val="1200"/>
              </a:spcBef>
            </a:pPr>
            <a:r>
              <a:rPr lang="en-US" dirty="0">
                <a:latin typeface="+mn-lt"/>
              </a:rPr>
              <a:t>116 students were dropped that never attended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643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Midterm Grades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1200"/>
              </a:spcBef>
            </a:pPr>
            <a:r>
              <a:rPr lang="en-US" sz="2800" dirty="0">
                <a:latin typeface="+mn-lt"/>
              </a:rPr>
              <a:t>35% of faculty submitted a midterm grade</a:t>
            </a:r>
          </a:p>
          <a:p>
            <a:pPr lvl="0">
              <a:spcBef>
                <a:spcPts val="1200"/>
              </a:spcBef>
            </a:pPr>
            <a:r>
              <a:rPr lang="en-US" sz="2800" dirty="0">
                <a:latin typeface="+mn-lt"/>
              </a:rPr>
              <a:t>14,623 grades were submitted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+mn-lt"/>
              </a:rPr>
              <a:t>7,481 students received at least one midterm grade</a:t>
            </a:r>
          </a:p>
        </p:txBody>
      </p:sp>
    </p:spTree>
    <p:extLst>
      <p:ext uri="{BB962C8B-B14F-4D97-AF65-F5344CB8AC3E}">
        <p14:creationId xmlns:p14="http://schemas.microsoft.com/office/powerpoint/2010/main" val="60028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05125C0-AF97-4622-AE82-EF81CDEBFAF6}"/>
              </a:ext>
            </a:extLst>
          </p:cNvPr>
          <p:cNvSpPr txBox="1">
            <a:spLocks/>
          </p:cNvSpPr>
          <p:nvPr/>
        </p:nvSpPr>
        <p:spPr>
          <a:xfrm>
            <a:off x="543207" y="1692998"/>
            <a:ext cx="8297501" cy="1617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2,281 deficiency grades (D,F,W,X,I,U,NR,NU)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1,708 unique students received at least one deficiency grade</a:t>
            </a:r>
            <a:endParaRPr lang="en-US" sz="2800" b="1" dirty="0"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4971F4-1155-4983-8431-F7B1B3CB1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Midterm Grades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06BA7C1-20B7-48A4-87D1-7A40999C0A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06187"/>
              </p:ext>
            </p:extLst>
          </p:nvPr>
        </p:nvGraphicFramePr>
        <p:xfrm>
          <a:off x="4273234" y="3204927"/>
          <a:ext cx="4870765" cy="303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FCBB20D-F28A-4146-A168-DFA8D618BC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290844"/>
              </p:ext>
            </p:extLst>
          </p:nvPr>
        </p:nvGraphicFramePr>
        <p:xfrm>
          <a:off x="122221" y="3204927"/>
          <a:ext cx="4974880" cy="3031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331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Midterm Grades:  </a:t>
            </a:r>
            <a:r>
              <a:rPr lang="en-US" dirty="0">
                <a:latin typeface="+mn-lt"/>
              </a:rPr>
              <a:t>Student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1,272 student responses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80% responded that midterm grades are helpful</a:t>
            </a:r>
          </a:p>
          <a:p>
            <a:pPr lvl="0">
              <a:spcBef>
                <a:spcPts val="1200"/>
              </a:spcBef>
            </a:pPr>
            <a:r>
              <a:rPr lang="en-US" dirty="0">
                <a:latin typeface="+mn-lt"/>
              </a:rPr>
              <a:t>67% wished faculty would have submitted midterm grades for all of their courses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11% selected “Other”</a:t>
            </a:r>
          </a:p>
        </p:txBody>
      </p:sp>
    </p:spTree>
    <p:extLst>
      <p:ext uri="{BB962C8B-B14F-4D97-AF65-F5344CB8AC3E}">
        <p14:creationId xmlns:p14="http://schemas.microsoft.com/office/powerpoint/2010/main" val="3523641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Midterm Grades:  </a:t>
            </a:r>
            <a:r>
              <a:rPr lang="en-US" dirty="0">
                <a:latin typeface="+mn-lt"/>
              </a:rPr>
              <a:t>Student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en-US" dirty="0">
                <a:latin typeface="+mn-lt"/>
              </a:rPr>
              <a:t>63% midterm grades are useful in determining success in the course</a:t>
            </a:r>
          </a:p>
          <a:p>
            <a:pPr lvl="0">
              <a:spcBef>
                <a:spcPts val="1200"/>
              </a:spcBef>
            </a:pPr>
            <a:r>
              <a:rPr lang="en-US" dirty="0">
                <a:latin typeface="+mn-lt"/>
              </a:rPr>
              <a:t>76% will use some type of service available to them after receiving their grade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32% professors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26% advisors, success coach, student advocate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18% academic success centers (tutoring)</a:t>
            </a:r>
          </a:p>
        </p:txBody>
      </p:sp>
    </p:spTree>
    <p:extLst>
      <p:ext uri="{BB962C8B-B14F-4D97-AF65-F5344CB8AC3E}">
        <p14:creationId xmlns:p14="http://schemas.microsoft.com/office/powerpoint/2010/main" val="82579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+mn-lt"/>
              </a:rPr>
              <a:t>Student Survey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i="1" dirty="0">
                <a:highlight>
                  <a:srgbClr val="CD9E52"/>
                </a:highlight>
                <a:latin typeface="+mn-lt"/>
              </a:rPr>
              <a:t>“I feel like it forced all the instructors to have midterms during the same week. </a:t>
            </a:r>
            <a:r>
              <a:rPr lang="en-US" i="1" dirty="0">
                <a:latin typeface="+mn-lt"/>
              </a:rPr>
              <a:t>In the past, my exams would be staggered throughout the weeks so I would have more time to focus and prioritize. </a:t>
            </a:r>
            <a:r>
              <a:rPr lang="en-US" i="1" dirty="0">
                <a:highlight>
                  <a:srgbClr val="CD9E52"/>
                </a:highlight>
                <a:latin typeface="+mn-lt"/>
              </a:rPr>
              <a:t>It felt as stressful as finals and I still have my finals in a few weeks…”</a:t>
            </a:r>
            <a:endParaRPr lang="en-US" dirty="0">
              <a:highlight>
                <a:srgbClr val="CD9E52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4690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+mn-lt"/>
              </a:rPr>
              <a:t>Student Survey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i="1" dirty="0">
                <a:latin typeface="+mn-lt"/>
              </a:rPr>
              <a:t>“It was very helpful since I wasn't sure if the Professor was happy with my progress. </a:t>
            </a:r>
            <a:r>
              <a:rPr lang="en-US" i="1" dirty="0">
                <a:highlight>
                  <a:srgbClr val="CD9E52"/>
                </a:highlight>
                <a:latin typeface="+mn-lt"/>
              </a:rPr>
              <a:t>I wasn't going to take the next level course in the spring but knowing that I'm doing better than I thought, I changed my mind and will take the next course in the spring.”</a:t>
            </a:r>
            <a:endParaRPr lang="en-US" dirty="0">
              <a:highlight>
                <a:srgbClr val="CD9E52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999301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 Option 1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 Slide Option 2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 Slide Option 3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 Slide Option 4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ver Slide Option 5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over Slide Option 6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nside Slide Option 1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Inside Slide Option 2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0A99BFC166B04F816718E2B0967F8E" ma:contentTypeVersion="7" ma:contentTypeDescription="Create a new document." ma:contentTypeScope="" ma:versionID="5d25f170ab015e512bc59f5212c6e61b">
  <xsd:schema xmlns:xsd="http://www.w3.org/2001/XMLSchema" xmlns:xs="http://www.w3.org/2001/XMLSchema" xmlns:p="http://schemas.microsoft.com/office/2006/metadata/properties" xmlns:ns3="0df49268-4154-4662-b2e9-4072144e60cb" targetNamespace="http://schemas.microsoft.com/office/2006/metadata/properties" ma:root="true" ma:fieldsID="c0949a243b99bb52b0ac4206aff55846" ns3:_="">
    <xsd:import namespace="0df49268-4154-4662-b2e9-4072144e60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49268-4154-4662-b2e9-4072144e60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FECFF7-7F6E-49EE-83C5-CF697EC799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ABE303-8903-428B-A890-842A67BB5731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0df49268-4154-4662-b2e9-4072144e60c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CD940B4-CACB-4056-9B29-35173F605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f49268-4154-4662-b2e9-4072144e60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689</Words>
  <Application>Microsoft Office PowerPoint</Application>
  <PresentationFormat>On-screen Show (4:3)</PresentationFormat>
  <Paragraphs>95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Cover Slide Option 1 (includes title slide, title/author slide, and ending slide)</vt:lpstr>
      <vt:lpstr>Cover Slide Option 2 (includes title slide, title/author slide, and ending slide)</vt:lpstr>
      <vt:lpstr>Cover Slide Option 3 (includes title slide, title/author slide, and ending slide)</vt:lpstr>
      <vt:lpstr>Cover Slide Option 4 (includes title slide, title/author slide, and ending slide)</vt:lpstr>
      <vt:lpstr>Cover Slide Option 5 (includes title slide, title/author slide, and ending slide)</vt:lpstr>
      <vt:lpstr>Cover Slide Option 6 (includes title slide and ending slide)</vt:lpstr>
      <vt:lpstr>Inside Slide Option 1 (includes different content layouts)</vt:lpstr>
      <vt:lpstr>Inside Slide Option 2 (includes different content layouts)</vt:lpstr>
      <vt:lpstr>Update on Faculty Interventions for Student Success</vt:lpstr>
      <vt:lpstr>Faculty Interventions for Student Success</vt:lpstr>
      <vt:lpstr>Participation Rosters</vt:lpstr>
      <vt:lpstr>Midterm Grades</vt:lpstr>
      <vt:lpstr>Midterm Grades</vt:lpstr>
      <vt:lpstr>Midterm Grades:  Student Survey</vt:lpstr>
      <vt:lpstr>Midterm Grades:  Student Survey</vt:lpstr>
      <vt:lpstr>Student Survey Comments</vt:lpstr>
      <vt:lpstr>Student Survey Comments</vt:lpstr>
      <vt:lpstr>Midterm Grades:  Faculty Survey</vt:lpstr>
      <vt:lpstr>Midterm Grades:  Faculty Survey</vt:lpstr>
      <vt:lpstr>Faculty Survey Comments</vt:lpstr>
      <vt:lpstr>Faculty Survey Comments</vt:lpstr>
      <vt:lpstr>Progress Reports/Alerts:  Outcomes</vt:lpstr>
      <vt:lpstr>Planning for Spring Semester</vt:lpstr>
      <vt:lpstr>Planning for Spring Semester</vt:lpstr>
      <vt:lpstr>Update on Faculty Interventions for Student Success</vt:lpstr>
    </vt:vector>
  </TitlesOfParts>
  <Company>Wright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Earnest</dc:creator>
  <cp:lastModifiedBy>Tim Littell</cp:lastModifiedBy>
  <cp:revision>99</cp:revision>
  <cp:lastPrinted>2022-11-08T13:01:24Z</cp:lastPrinted>
  <dcterms:created xsi:type="dcterms:W3CDTF">2016-09-27T14:33:50Z</dcterms:created>
  <dcterms:modified xsi:type="dcterms:W3CDTF">2022-11-09T18:16:30Z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0x0101008C0A99BFC166B04F816718E2B0967F8E</vt:lpwstr>
  </property>
</Properties>
</file>