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0" r:id="rId2"/>
    <p:sldId id="328" r:id="rId3"/>
    <p:sldId id="332" r:id="rId4"/>
    <p:sldId id="330" r:id="rId5"/>
    <p:sldId id="333" r:id="rId6"/>
    <p:sldId id="334" r:id="rId7"/>
    <p:sldId id="305" r:id="rId8"/>
    <p:sldId id="327" r:id="rId9"/>
    <p:sldId id="374" r:id="rId10"/>
    <p:sldId id="331" r:id="rId11"/>
    <p:sldId id="319" r:id="rId12"/>
    <p:sldId id="321" r:id="rId13"/>
    <p:sldId id="278" r:id="rId14"/>
    <p:sldId id="375" r:id="rId15"/>
    <p:sldId id="320" r:id="rId16"/>
    <p:sldId id="317" r:id="rId17"/>
    <p:sldId id="31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1D43"/>
    <a:srgbClr val="FED86B"/>
    <a:srgbClr val="0C5594"/>
    <a:srgbClr val="EBEBEB"/>
    <a:srgbClr val="0E69B8"/>
    <a:srgbClr val="0D5B9F"/>
    <a:srgbClr val="2688DD"/>
    <a:srgbClr val="ECECEC"/>
    <a:srgbClr val="B0B0B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683" autoAdjust="0"/>
  </p:normalViewPr>
  <p:slideViewPr>
    <p:cSldViewPr snapToGrid="0">
      <p:cViewPr varScale="1">
        <p:scale>
          <a:sx n="79" d="100"/>
          <a:sy n="79" d="100"/>
        </p:scale>
        <p:origin x="18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200F5-2DB9-4ED5-B569-5115FED56DF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61E926C-1BFE-45BD-ACD2-2EB0B39069B5}">
      <dgm:prSet phldrT="[Text]" custT="1"/>
      <dgm:spPr>
        <a:solidFill>
          <a:schemeClr val="bg1">
            <a:lumMod val="65000"/>
          </a:schemeClr>
        </a:solidFill>
        <a:ln w="63500">
          <a:solidFill>
            <a:schemeClr val="tx2"/>
          </a:solidFill>
        </a:ln>
      </dgm:spPr>
      <dgm:t>
        <a:bodyPr/>
        <a:lstStyle/>
        <a:p>
          <a:r>
            <a:rPr lang="en-US" sz="3600" dirty="0">
              <a:solidFill>
                <a:schemeClr val="tx2"/>
              </a:solidFill>
            </a:rPr>
            <a:t>ALIGNMENT</a:t>
          </a:r>
        </a:p>
      </dgm:t>
    </dgm:pt>
    <dgm:pt modelId="{3836F11B-B99B-4AB0-9D80-A72E9DC01CCD}" type="sibTrans" cxnId="{EBD75895-B33E-49E8-B233-249BC62A59CC}">
      <dgm:prSet/>
      <dgm:spPr/>
      <dgm:t>
        <a:bodyPr/>
        <a:lstStyle/>
        <a:p>
          <a:endParaRPr lang="en-US"/>
        </a:p>
      </dgm:t>
    </dgm:pt>
    <dgm:pt modelId="{99DB5D06-5836-4054-BAF1-0B472FA00B0E}" type="parTrans" cxnId="{EBD75895-B33E-49E8-B233-249BC62A59CC}">
      <dgm:prSet/>
      <dgm:spPr/>
      <dgm:t>
        <a:bodyPr/>
        <a:lstStyle/>
        <a:p>
          <a:endParaRPr lang="en-US"/>
        </a:p>
      </dgm:t>
    </dgm:pt>
    <dgm:pt modelId="{4A3E3BCB-D88F-4132-A405-5C4C741D6A91}">
      <dgm:prSet phldrT="[Text]"/>
      <dgm:spPr/>
      <dgm:t>
        <a:bodyPr/>
        <a:lstStyle/>
        <a:p>
          <a:pPr>
            <a:buFont typeface="+mj-lt"/>
            <a:buAutoNum type="arabicPeriod"/>
          </a:pPr>
          <a:r>
            <a:rPr lang="en-US" dirty="0"/>
            <a:t>1. Course Overview and Introduction</a:t>
          </a:r>
        </a:p>
      </dgm:t>
    </dgm:pt>
    <dgm:pt modelId="{B036E08D-4602-4185-9CD1-F575A765BFA6}" type="sibTrans" cxnId="{66662621-A561-4BF9-A25B-CB6FA4299595}">
      <dgm:prSet/>
      <dgm:spPr/>
      <dgm:t>
        <a:bodyPr/>
        <a:lstStyle/>
        <a:p>
          <a:endParaRPr lang="en-US"/>
        </a:p>
      </dgm:t>
    </dgm:pt>
    <dgm:pt modelId="{460AD596-89DD-4229-9FDD-2131CA635439}" type="parTrans" cxnId="{66662621-A561-4BF9-A25B-CB6FA4299595}">
      <dgm:prSet/>
      <dgm:spPr/>
      <dgm:t>
        <a:bodyPr/>
        <a:lstStyle/>
        <a:p>
          <a:endParaRPr lang="en-US"/>
        </a:p>
      </dgm:t>
    </dgm:pt>
    <dgm:pt modelId="{1964D69E-77C8-4360-B549-D087C8884804}">
      <dgm:prSet phldrT="[Text]"/>
      <dgm:spPr/>
      <dgm:t>
        <a:bodyPr/>
        <a:lstStyle/>
        <a:p>
          <a:r>
            <a:rPr lang="en-US" dirty="0"/>
            <a:t>2. Learning Objectives (Competencies)</a:t>
          </a:r>
        </a:p>
      </dgm:t>
    </dgm:pt>
    <dgm:pt modelId="{748FD467-7D24-4E1A-A7EE-D58EE2133D1D}" type="sibTrans" cxnId="{8EA2E049-3F49-41BC-822A-E96D02F982CB}">
      <dgm:prSet/>
      <dgm:spPr/>
      <dgm:t>
        <a:bodyPr/>
        <a:lstStyle/>
        <a:p>
          <a:endParaRPr lang="en-US"/>
        </a:p>
      </dgm:t>
    </dgm:pt>
    <dgm:pt modelId="{76FB2E5E-2770-4A8F-803A-0BCCBE8C9DFB}" type="parTrans" cxnId="{8EA2E049-3F49-41BC-822A-E96D02F982CB}">
      <dgm:prSet/>
      <dgm:spPr/>
      <dgm:t>
        <a:bodyPr/>
        <a:lstStyle/>
        <a:p>
          <a:endParaRPr lang="en-US"/>
        </a:p>
      </dgm:t>
    </dgm:pt>
    <dgm:pt modelId="{ECCC5BDD-FEEA-4D71-B94B-B2E2DE8D18B7}">
      <dgm:prSet phldrT="[Text]"/>
      <dgm:spPr/>
      <dgm:t>
        <a:bodyPr/>
        <a:lstStyle/>
        <a:p>
          <a:r>
            <a:rPr lang="en-US" dirty="0"/>
            <a:t>3. Assessment and Measurement</a:t>
          </a:r>
        </a:p>
      </dgm:t>
    </dgm:pt>
    <dgm:pt modelId="{6155BE36-C8EE-4E30-9258-007F46A5DB57}" type="sibTrans" cxnId="{A9EF499A-61B3-44A4-87EA-3B4AFDF62F24}">
      <dgm:prSet/>
      <dgm:spPr/>
      <dgm:t>
        <a:bodyPr/>
        <a:lstStyle/>
        <a:p>
          <a:endParaRPr lang="en-US"/>
        </a:p>
      </dgm:t>
    </dgm:pt>
    <dgm:pt modelId="{5DAC48E5-FA28-4192-894C-8FC966ECD4F5}" type="parTrans" cxnId="{A9EF499A-61B3-44A4-87EA-3B4AFDF62F24}">
      <dgm:prSet/>
      <dgm:spPr/>
      <dgm:t>
        <a:bodyPr/>
        <a:lstStyle/>
        <a:p>
          <a:endParaRPr lang="en-US"/>
        </a:p>
      </dgm:t>
    </dgm:pt>
    <dgm:pt modelId="{FA42E736-FB3F-4D40-BB47-B0C56570D0CA}">
      <dgm:prSet phldrT="[Text]"/>
      <dgm:spPr/>
      <dgm:t>
        <a:bodyPr/>
        <a:lstStyle/>
        <a:p>
          <a:r>
            <a:rPr lang="en-US" dirty="0"/>
            <a:t>4. Instructional Materials</a:t>
          </a:r>
        </a:p>
      </dgm:t>
    </dgm:pt>
    <dgm:pt modelId="{AA43E4FF-866D-469A-80B3-96F167DFBAB4}" type="sibTrans" cxnId="{1A7AB203-2E83-4673-84E7-62BC5EACF00D}">
      <dgm:prSet/>
      <dgm:spPr/>
      <dgm:t>
        <a:bodyPr/>
        <a:lstStyle/>
        <a:p>
          <a:endParaRPr lang="en-US"/>
        </a:p>
      </dgm:t>
    </dgm:pt>
    <dgm:pt modelId="{3D78A5C0-AD1A-4728-A1DA-2F98FB4A61F7}" type="parTrans" cxnId="{1A7AB203-2E83-4673-84E7-62BC5EACF00D}">
      <dgm:prSet/>
      <dgm:spPr/>
      <dgm:t>
        <a:bodyPr/>
        <a:lstStyle/>
        <a:p>
          <a:endParaRPr lang="en-US"/>
        </a:p>
      </dgm:t>
    </dgm:pt>
    <dgm:pt modelId="{6C439916-DD7A-4682-84A3-1CB2084CB715}">
      <dgm:prSet phldrT="[Text]"/>
      <dgm:spPr/>
      <dgm:t>
        <a:bodyPr/>
        <a:lstStyle/>
        <a:p>
          <a:r>
            <a:rPr lang="en-US" dirty="0"/>
            <a:t>5. Learning activities and learner interaction</a:t>
          </a:r>
        </a:p>
      </dgm:t>
    </dgm:pt>
    <dgm:pt modelId="{348134C2-55BE-404B-915B-92000123A257}" type="sibTrans" cxnId="{0C6B022C-68DA-4B8F-9175-F25529B42DB4}">
      <dgm:prSet/>
      <dgm:spPr/>
      <dgm:t>
        <a:bodyPr/>
        <a:lstStyle/>
        <a:p>
          <a:endParaRPr lang="en-US"/>
        </a:p>
      </dgm:t>
    </dgm:pt>
    <dgm:pt modelId="{FF09FAFE-A781-4CDD-9F49-065A2ADAFDCD}" type="parTrans" cxnId="{0C6B022C-68DA-4B8F-9175-F25529B42DB4}">
      <dgm:prSet/>
      <dgm:spPr/>
      <dgm:t>
        <a:bodyPr/>
        <a:lstStyle/>
        <a:p>
          <a:endParaRPr lang="en-US"/>
        </a:p>
      </dgm:t>
    </dgm:pt>
    <dgm:pt modelId="{9FB3EF87-242F-4418-8338-D06704D61262}">
      <dgm:prSet phldrT="[Text]"/>
      <dgm:spPr/>
      <dgm:t>
        <a:bodyPr/>
        <a:lstStyle/>
        <a:p>
          <a:r>
            <a:rPr lang="en-US" dirty="0"/>
            <a:t>6. Course Technology</a:t>
          </a:r>
        </a:p>
      </dgm:t>
    </dgm:pt>
    <dgm:pt modelId="{8527BCC9-4DF3-4FDD-BECE-15B51DD2E52B}" type="sibTrans" cxnId="{0BA41C2C-7BE4-45F1-9088-65EFEDAFA7B1}">
      <dgm:prSet/>
      <dgm:spPr/>
      <dgm:t>
        <a:bodyPr/>
        <a:lstStyle/>
        <a:p>
          <a:endParaRPr lang="en-US"/>
        </a:p>
      </dgm:t>
    </dgm:pt>
    <dgm:pt modelId="{FF227C42-E9E2-4F10-9981-D61103082415}" type="parTrans" cxnId="{0BA41C2C-7BE4-45F1-9088-65EFEDAFA7B1}">
      <dgm:prSet/>
      <dgm:spPr/>
      <dgm:t>
        <a:bodyPr/>
        <a:lstStyle/>
        <a:p>
          <a:endParaRPr lang="en-US"/>
        </a:p>
      </dgm:t>
    </dgm:pt>
    <dgm:pt modelId="{4457BA64-C3E2-4079-8A6F-7BF99A14B8B3}">
      <dgm:prSet phldrT="[Text]"/>
      <dgm:spPr/>
      <dgm:t>
        <a:bodyPr/>
        <a:lstStyle/>
        <a:p>
          <a:r>
            <a:rPr lang="en-US" dirty="0"/>
            <a:t>7. Learner Support</a:t>
          </a:r>
        </a:p>
      </dgm:t>
    </dgm:pt>
    <dgm:pt modelId="{36780BD2-9034-497E-BB58-BC0FB3EAE645}" type="sibTrans" cxnId="{D51BB043-55CC-4DEC-8CD1-3928CE90C4A5}">
      <dgm:prSet/>
      <dgm:spPr/>
      <dgm:t>
        <a:bodyPr/>
        <a:lstStyle/>
        <a:p>
          <a:endParaRPr lang="en-US"/>
        </a:p>
      </dgm:t>
    </dgm:pt>
    <dgm:pt modelId="{C3BE4173-2149-480D-9C30-5B314D6274EF}" type="parTrans" cxnId="{D51BB043-55CC-4DEC-8CD1-3928CE90C4A5}">
      <dgm:prSet/>
      <dgm:spPr/>
      <dgm:t>
        <a:bodyPr/>
        <a:lstStyle/>
        <a:p>
          <a:endParaRPr lang="en-US"/>
        </a:p>
      </dgm:t>
    </dgm:pt>
    <dgm:pt modelId="{BD26733D-1962-40A2-8F1E-2A6E6152ED03}">
      <dgm:prSet phldrT="[Text]"/>
      <dgm:spPr/>
      <dgm:t>
        <a:bodyPr/>
        <a:lstStyle/>
        <a:p>
          <a:r>
            <a:rPr lang="en-US" dirty="0"/>
            <a:t>8. Accessibility and Usability</a:t>
          </a:r>
        </a:p>
      </dgm:t>
    </dgm:pt>
    <dgm:pt modelId="{22A7952B-F950-4B99-BAB8-B45640232A2D}" type="sibTrans" cxnId="{3D6FB804-785D-47CE-A07B-A0C0C239C725}">
      <dgm:prSet/>
      <dgm:spPr/>
      <dgm:t>
        <a:bodyPr/>
        <a:lstStyle/>
        <a:p>
          <a:endParaRPr lang="en-US"/>
        </a:p>
      </dgm:t>
    </dgm:pt>
    <dgm:pt modelId="{83C3DC1E-BED5-48E1-8BCA-97E97827B530}" type="parTrans" cxnId="{3D6FB804-785D-47CE-A07B-A0C0C239C725}">
      <dgm:prSet/>
      <dgm:spPr/>
      <dgm:t>
        <a:bodyPr/>
        <a:lstStyle/>
        <a:p>
          <a:endParaRPr lang="en-US"/>
        </a:p>
      </dgm:t>
    </dgm:pt>
    <dgm:pt modelId="{CE1BF3A4-20AF-4D5B-A4EC-870CD162863D}" type="pres">
      <dgm:prSet presAssocID="{351200F5-2DB9-4ED5-B569-5115FED56DF0}" presName="Name0" presStyleCnt="0">
        <dgm:presLayoutVars>
          <dgm:chPref val="1"/>
          <dgm:dir/>
          <dgm:animOne val="branch"/>
          <dgm:animLvl val="lvl"/>
          <dgm:resizeHandles val="exact"/>
        </dgm:presLayoutVars>
      </dgm:prSet>
      <dgm:spPr/>
    </dgm:pt>
    <dgm:pt modelId="{7C5C9CEB-609E-4751-A9C3-90C219BDA583}" type="pres">
      <dgm:prSet presAssocID="{261E926C-1BFE-45BD-ACD2-2EB0B39069B5}" presName="root1" presStyleCnt="0"/>
      <dgm:spPr/>
    </dgm:pt>
    <dgm:pt modelId="{4C58B3D9-4BBD-41C7-A679-4588682FDFB7}" type="pres">
      <dgm:prSet presAssocID="{261E926C-1BFE-45BD-ACD2-2EB0B39069B5}" presName="LevelOneTextNode" presStyleLbl="node0" presStyleIdx="0" presStyleCnt="1" custScaleY="140317" custLinFactNeighborX="-393" custLinFactNeighborY="-1968">
        <dgm:presLayoutVars>
          <dgm:chPref val="3"/>
        </dgm:presLayoutVars>
      </dgm:prSet>
      <dgm:spPr/>
    </dgm:pt>
    <dgm:pt modelId="{861768FC-A92D-4334-BAB0-0D467A38C5EF}" type="pres">
      <dgm:prSet presAssocID="{261E926C-1BFE-45BD-ACD2-2EB0B39069B5}" presName="level2hierChild" presStyleCnt="0"/>
      <dgm:spPr/>
    </dgm:pt>
    <dgm:pt modelId="{32BAB09C-2CFF-4DC9-9C83-E33B58CABF83}" type="pres">
      <dgm:prSet presAssocID="{460AD596-89DD-4229-9FDD-2131CA635439}" presName="conn2-1" presStyleLbl="parChTrans1D2" presStyleIdx="0" presStyleCnt="8"/>
      <dgm:spPr/>
    </dgm:pt>
    <dgm:pt modelId="{D5F5CD6B-D06B-429C-AD75-B40A2357EBEA}" type="pres">
      <dgm:prSet presAssocID="{460AD596-89DD-4229-9FDD-2131CA635439}" presName="connTx" presStyleLbl="parChTrans1D2" presStyleIdx="0" presStyleCnt="8"/>
      <dgm:spPr/>
    </dgm:pt>
    <dgm:pt modelId="{7D6C8227-4225-43B2-B7BE-D3B7E2D25BFF}" type="pres">
      <dgm:prSet presAssocID="{4A3E3BCB-D88F-4132-A405-5C4C741D6A91}" presName="root2" presStyleCnt="0"/>
      <dgm:spPr/>
    </dgm:pt>
    <dgm:pt modelId="{1547DEEE-CB5E-4DF3-A45F-258A4ECAD1C3}" type="pres">
      <dgm:prSet presAssocID="{4A3E3BCB-D88F-4132-A405-5C4C741D6A91}" presName="LevelTwoTextNode" presStyleLbl="node2" presStyleIdx="0" presStyleCnt="8" custScaleX="208525">
        <dgm:presLayoutVars>
          <dgm:chPref val="3"/>
        </dgm:presLayoutVars>
      </dgm:prSet>
      <dgm:spPr/>
    </dgm:pt>
    <dgm:pt modelId="{C0AC7A6F-ED2B-4B8D-9F67-58238C7ABAEC}" type="pres">
      <dgm:prSet presAssocID="{4A3E3BCB-D88F-4132-A405-5C4C741D6A91}" presName="level3hierChild" presStyleCnt="0"/>
      <dgm:spPr/>
    </dgm:pt>
    <dgm:pt modelId="{3B5E1C7F-2B66-4D0C-BD63-DCAB8C177373}" type="pres">
      <dgm:prSet presAssocID="{76FB2E5E-2770-4A8F-803A-0BCCBE8C9DFB}" presName="conn2-1" presStyleLbl="parChTrans1D2" presStyleIdx="1" presStyleCnt="8"/>
      <dgm:spPr/>
    </dgm:pt>
    <dgm:pt modelId="{34948E2C-9583-4693-B6DE-62A3DB287002}" type="pres">
      <dgm:prSet presAssocID="{76FB2E5E-2770-4A8F-803A-0BCCBE8C9DFB}" presName="connTx" presStyleLbl="parChTrans1D2" presStyleIdx="1" presStyleCnt="8"/>
      <dgm:spPr/>
    </dgm:pt>
    <dgm:pt modelId="{B1449921-9DE5-4658-9D68-225071239BAF}" type="pres">
      <dgm:prSet presAssocID="{1964D69E-77C8-4360-B549-D087C8884804}" presName="root2" presStyleCnt="0"/>
      <dgm:spPr/>
    </dgm:pt>
    <dgm:pt modelId="{6CF5ADAA-3848-4477-AD21-75B6FE0129EE}" type="pres">
      <dgm:prSet presAssocID="{1964D69E-77C8-4360-B549-D087C8884804}" presName="LevelTwoTextNode" presStyleLbl="node2" presStyleIdx="1" presStyleCnt="8" custScaleX="208525">
        <dgm:presLayoutVars>
          <dgm:chPref val="3"/>
        </dgm:presLayoutVars>
      </dgm:prSet>
      <dgm:spPr/>
    </dgm:pt>
    <dgm:pt modelId="{AAE9B839-59C5-46E9-9A39-F2A555C73BB5}" type="pres">
      <dgm:prSet presAssocID="{1964D69E-77C8-4360-B549-D087C8884804}" presName="level3hierChild" presStyleCnt="0"/>
      <dgm:spPr/>
    </dgm:pt>
    <dgm:pt modelId="{DE13B58B-F2A8-4EC8-88D8-C7ED1B4F5D6A}" type="pres">
      <dgm:prSet presAssocID="{5DAC48E5-FA28-4192-894C-8FC966ECD4F5}" presName="conn2-1" presStyleLbl="parChTrans1D2" presStyleIdx="2" presStyleCnt="8"/>
      <dgm:spPr/>
    </dgm:pt>
    <dgm:pt modelId="{2C7AFF6B-561D-4708-A72E-A090711B08AE}" type="pres">
      <dgm:prSet presAssocID="{5DAC48E5-FA28-4192-894C-8FC966ECD4F5}" presName="connTx" presStyleLbl="parChTrans1D2" presStyleIdx="2" presStyleCnt="8"/>
      <dgm:spPr/>
    </dgm:pt>
    <dgm:pt modelId="{72BDAA9F-FCA6-4438-A690-9BAE1C043250}" type="pres">
      <dgm:prSet presAssocID="{ECCC5BDD-FEEA-4D71-B94B-B2E2DE8D18B7}" presName="root2" presStyleCnt="0"/>
      <dgm:spPr/>
    </dgm:pt>
    <dgm:pt modelId="{365966DC-73C5-46F9-8DAF-A52F6DA17DC6}" type="pres">
      <dgm:prSet presAssocID="{ECCC5BDD-FEEA-4D71-B94B-B2E2DE8D18B7}" presName="LevelTwoTextNode" presStyleLbl="node2" presStyleIdx="2" presStyleCnt="8" custScaleX="208525">
        <dgm:presLayoutVars>
          <dgm:chPref val="3"/>
        </dgm:presLayoutVars>
      </dgm:prSet>
      <dgm:spPr/>
    </dgm:pt>
    <dgm:pt modelId="{7461B6C8-1B51-4726-85EC-752E03FFFEA6}" type="pres">
      <dgm:prSet presAssocID="{ECCC5BDD-FEEA-4D71-B94B-B2E2DE8D18B7}" presName="level3hierChild" presStyleCnt="0"/>
      <dgm:spPr/>
    </dgm:pt>
    <dgm:pt modelId="{D7659A50-7B20-4B62-A2A3-1FC9C02267AE}" type="pres">
      <dgm:prSet presAssocID="{3D78A5C0-AD1A-4728-A1DA-2F98FB4A61F7}" presName="conn2-1" presStyleLbl="parChTrans1D2" presStyleIdx="3" presStyleCnt="8"/>
      <dgm:spPr/>
    </dgm:pt>
    <dgm:pt modelId="{76A02DD7-3B75-43F1-B46E-7E0051CE3209}" type="pres">
      <dgm:prSet presAssocID="{3D78A5C0-AD1A-4728-A1DA-2F98FB4A61F7}" presName="connTx" presStyleLbl="parChTrans1D2" presStyleIdx="3" presStyleCnt="8"/>
      <dgm:spPr/>
    </dgm:pt>
    <dgm:pt modelId="{9C54F05E-277A-457F-9A61-FFECD7CB235A}" type="pres">
      <dgm:prSet presAssocID="{FA42E736-FB3F-4D40-BB47-B0C56570D0CA}" presName="root2" presStyleCnt="0"/>
      <dgm:spPr/>
    </dgm:pt>
    <dgm:pt modelId="{BF0C644C-9E84-4DA3-AE3E-74BB82C959E8}" type="pres">
      <dgm:prSet presAssocID="{FA42E736-FB3F-4D40-BB47-B0C56570D0CA}" presName="LevelTwoTextNode" presStyleLbl="node2" presStyleIdx="3" presStyleCnt="8" custScaleX="208525">
        <dgm:presLayoutVars>
          <dgm:chPref val="3"/>
        </dgm:presLayoutVars>
      </dgm:prSet>
      <dgm:spPr/>
    </dgm:pt>
    <dgm:pt modelId="{8EFBDC83-3766-4210-B507-2A222BB05CBE}" type="pres">
      <dgm:prSet presAssocID="{FA42E736-FB3F-4D40-BB47-B0C56570D0CA}" presName="level3hierChild" presStyleCnt="0"/>
      <dgm:spPr/>
    </dgm:pt>
    <dgm:pt modelId="{607DC85A-E84C-4B5D-8F7B-25DB6895C6F5}" type="pres">
      <dgm:prSet presAssocID="{FF09FAFE-A781-4CDD-9F49-065A2ADAFDCD}" presName="conn2-1" presStyleLbl="parChTrans1D2" presStyleIdx="4" presStyleCnt="8"/>
      <dgm:spPr/>
    </dgm:pt>
    <dgm:pt modelId="{87D77D09-C79E-4F9D-A111-EB8B9CF27478}" type="pres">
      <dgm:prSet presAssocID="{FF09FAFE-A781-4CDD-9F49-065A2ADAFDCD}" presName="connTx" presStyleLbl="parChTrans1D2" presStyleIdx="4" presStyleCnt="8"/>
      <dgm:spPr/>
    </dgm:pt>
    <dgm:pt modelId="{94C9AA07-BD5B-4F68-BDD9-D7D327B7EB7A}" type="pres">
      <dgm:prSet presAssocID="{6C439916-DD7A-4682-84A3-1CB2084CB715}" presName="root2" presStyleCnt="0"/>
      <dgm:spPr/>
    </dgm:pt>
    <dgm:pt modelId="{758D4F65-2644-4517-A177-181E2E0D8BB4}" type="pres">
      <dgm:prSet presAssocID="{6C439916-DD7A-4682-84A3-1CB2084CB715}" presName="LevelTwoTextNode" presStyleLbl="node2" presStyleIdx="4" presStyleCnt="8" custScaleX="208525">
        <dgm:presLayoutVars>
          <dgm:chPref val="3"/>
        </dgm:presLayoutVars>
      </dgm:prSet>
      <dgm:spPr/>
    </dgm:pt>
    <dgm:pt modelId="{9D4E910E-C5B3-43E2-9D48-E7FDCA41AD45}" type="pres">
      <dgm:prSet presAssocID="{6C439916-DD7A-4682-84A3-1CB2084CB715}" presName="level3hierChild" presStyleCnt="0"/>
      <dgm:spPr/>
    </dgm:pt>
    <dgm:pt modelId="{8D98FD99-6D19-4C53-BBE0-69F1D595BEE5}" type="pres">
      <dgm:prSet presAssocID="{FF227C42-E9E2-4F10-9981-D61103082415}" presName="conn2-1" presStyleLbl="parChTrans1D2" presStyleIdx="5" presStyleCnt="8"/>
      <dgm:spPr/>
    </dgm:pt>
    <dgm:pt modelId="{51B758D9-70C9-4D64-B8D8-1CC4CD1427DC}" type="pres">
      <dgm:prSet presAssocID="{FF227C42-E9E2-4F10-9981-D61103082415}" presName="connTx" presStyleLbl="parChTrans1D2" presStyleIdx="5" presStyleCnt="8"/>
      <dgm:spPr/>
    </dgm:pt>
    <dgm:pt modelId="{73A0B3D4-887D-4C0F-8FA5-CD08FC8A5D7C}" type="pres">
      <dgm:prSet presAssocID="{9FB3EF87-242F-4418-8338-D06704D61262}" presName="root2" presStyleCnt="0"/>
      <dgm:spPr/>
    </dgm:pt>
    <dgm:pt modelId="{327C78F0-BD70-49B7-BAB1-8799F0749304}" type="pres">
      <dgm:prSet presAssocID="{9FB3EF87-242F-4418-8338-D06704D61262}" presName="LevelTwoTextNode" presStyleLbl="node2" presStyleIdx="5" presStyleCnt="8" custScaleX="208525">
        <dgm:presLayoutVars>
          <dgm:chPref val="3"/>
        </dgm:presLayoutVars>
      </dgm:prSet>
      <dgm:spPr/>
    </dgm:pt>
    <dgm:pt modelId="{40A59717-EDFD-4F9C-A3DA-EC822539BC10}" type="pres">
      <dgm:prSet presAssocID="{9FB3EF87-242F-4418-8338-D06704D61262}" presName="level3hierChild" presStyleCnt="0"/>
      <dgm:spPr/>
    </dgm:pt>
    <dgm:pt modelId="{52F23EDB-E009-48CA-AF93-2C8EE4465413}" type="pres">
      <dgm:prSet presAssocID="{C3BE4173-2149-480D-9C30-5B314D6274EF}" presName="conn2-1" presStyleLbl="parChTrans1D2" presStyleIdx="6" presStyleCnt="8"/>
      <dgm:spPr/>
    </dgm:pt>
    <dgm:pt modelId="{851F29E8-C9E3-48BF-9A52-AB4F7E331A63}" type="pres">
      <dgm:prSet presAssocID="{C3BE4173-2149-480D-9C30-5B314D6274EF}" presName="connTx" presStyleLbl="parChTrans1D2" presStyleIdx="6" presStyleCnt="8"/>
      <dgm:spPr/>
    </dgm:pt>
    <dgm:pt modelId="{78C38555-A6BD-4A00-A9B3-423CB061C5CE}" type="pres">
      <dgm:prSet presAssocID="{4457BA64-C3E2-4079-8A6F-7BF99A14B8B3}" presName="root2" presStyleCnt="0"/>
      <dgm:spPr/>
    </dgm:pt>
    <dgm:pt modelId="{3F2B79AF-8BF2-493E-BE88-ACADB63EE922}" type="pres">
      <dgm:prSet presAssocID="{4457BA64-C3E2-4079-8A6F-7BF99A14B8B3}" presName="LevelTwoTextNode" presStyleLbl="node2" presStyleIdx="6" presStyleCnt="8" custScaleX="208525">
        <dgm:presLayoutVars>
          <dgm:chPref val="3"/>
        </dgm:presLayoutVars>
      </dgm:prSet>
      <dgm:spPr/>
    </dgm:pt>
    <dgm:pt modelId="{1CF96D92-F8B7-418E-A28A-7B5791586B59}" type="pres">
      <dgm:prSet presAssocID="{4457BA64-C3E2-4079-8A6F-7BF99A14B8B3}" presName="level3hierChild" presStyleCnt="0"/>
      <dgm:spPr/>
    </dgm:pt>
    <dgm:pt modelId="{8AD91396-A73C-4C8D-8376-5A740380A8D7}" type="pres">
      <dgm:prSet presAssocID="{83C3DC1E-BED5-48E1-8BCA-97E97827B530}" presName="conn2-1" presStyleLbl="parChTrans1D2" presStyleIdx="7" presStyleCnt="8"/>
      <dgm:spPr/>
    </dgm:pt>
    <dgm:pt modelId="{D63D2414-1946-4E7F-BBB0-DD3B8983B2DE}" type="pres">
      <dgm:prSet presAssocID="{83C3DC1E-BED5-48E1-8BCA-97E97827B530}" presName="connTx" presStyleLbl="parChTrans1D2" presStyleIdx="7" presStyleCnt="8"/>
      <dgm:spPr/>
    </dgm:pt>
    <dgm:pt modelId="{6045532A-D628-4EA6-9BCD-E698A541A051}" type="pres">
      <dgm:prSet presAssocID="{BD26733D-1962-40A2-8F1E-2A6E6152ED03}" presName="root2" presStyleCnt="0"/>
      <dgm:spPr/>
    </dgm:pt>
    <dgm:pt modelId="{85E18F01-1DAC-4086-A051-95D831C10A1A}" type="pres">
      <dgm:prSet presAssocID="{BD26733D-1962-40A2-8F1E-2A6E6152ED03}" presName="LevelTwoTextNode" presStyleLbl="node2" presStyleIdx="7" presStyleCnt="8" custScaleX="208525">
        <dgm:presLayoutVars>
          <dgm:chPref val="3"/>
        </dgm:presLayoutVars>
      </dgm:prSet>
      <dgm:spPr/>
    </dgm:pt>
    <dgm:pt modelId="{23FF2D18-5558-43D9-9B6B-E8061643FD94}" type="pres">
      <dgm:prSet presAssocID="{BD26733D-1962-40A2-8F1E-2A6E6152ED03}" presName="level3hierChild" presStyleCnt="0"/>
      <dgm:spPr/>
    </dgm:pt>
  </dgm:ptLst>
  <dgm:cxnLst>
    <dgm:cxn modelId="{1A7AB203-2E83-4673-84E7-62BC5EACF00D}" srcId="{261E926C-1BFE-45BD-ACD2-2EB0B39069B5}" destId="{FA42E736-FB3F-4D40-BB47-B0C56570D0CA}" srcOrd="3" destOrd="0" parTransId="{3D78A5C0-AD1A-4728-A1DA-2F98FB4A61F7}" sibTransId="{AA43E4FF-866D-469A-80B3-96F167DFBAB4}"/>
    <dgm:cxn modelId="{3D6FB804-785D-47CE-A07B-A0C0C239C725}" srcId="{261E926C-1BFE-45BD-ACD2-2EB0B39069B5}" destId="{BD26733D-1962-40A2-8F1E-2A6E6152ED03}" srcOrd="7" destOrd="0" parTransId="{83C3DC1E-BED5-48E1-8BCA-97E97827B530}" sibTransId="{22A7952B-F950-4B99-BAB8-B45640232A2D}"/>
    <dgm:cxn modelId="{2C527108-CE65-4306-9C2C-DE2BD522209D}" type="presOf" srcId="{4A3E3BCB-D88F-4132-A405-5C4C741D6A91}" destId="{1547DEEE-CB5E-4DF3-A45F-258A4ECAD1C3}" srcOrd="0" destOrd="0" presId="urn:microsoft.com/office/officeart/2008/layout/HorizontalMultiLevelHierarchy"/>
    <dgm:cxn modelId="{ABD7990E-8C0E-4AED-8589-6279FA05FF81}" type="presOf" srcId="{460AD596-89DD-4229-9FDD-2131CA635439}" destId="{D5F5CD6B-D06B-429C-AD75-B40A2357EBEA}" srcOrd="1" destOrd="0" presId="urn:microsoft.com/office/officeart/2008/layout/HorizontalMultiLevelHierarchy"/>
    <dgm:cxn modelId="{19064B0F-AF1F-413F-812A-B6E050A8B54E}" type="presOf" srcId="{FF227C42-E9E2-4F10-9981-D61103082415}" destId="{51B758D9-70C9-4D64-B8D8-1CC4CD1427DC}" srcOrd="1" destOrd="0" presId="urn:microsoft.com/office/officeart/2008/layout/HorizontalMultiLevelHierarchy"/>
    <dgm:cxn modelId="{5786481E-E9C2-48B0-9CC7-E64042D4BA1B}" type="presOf" srcId="{351200F5-2DB9-4ED5-B569-5115FED56DF0}" destId="{CE1BF3A4-20AF-4D5B-A4EC-870CD162863D}" srcOrd="0" destOrd="0" presId="urn:microsoft.com/office/officeart/2008/layout/HorizontalMultiLevelHierarchy"/>
    <dgm:cxn modelId="{66662621-A561-4BF9-A25B-CB6FA4299595}" srcId="{261E926C-1BFE-45BD-ACD2-2EB0B39069B5}" destId="{4A3E3BCB-D88F-4132-A405-5C4C741D6A91}" srcOrd="0" destOrd="0" parTransId="{460AD596-89DD-4229-9FDD-2131CA635439}" sibTransId="{B036E08D-4602-4185-9CD1-F575A765BFA6}"/>
    <dgm:cxn modelId="{376D3322-F770-4618-9F0C-1009CDF89620}" type="presOf" srcId="{76FB2E5E-2770-4A8F-803A-0BCCBE8C9DFB}" destId="{34948E2C-9583-4693-B6DE-62A3DB287002}" srcOrd="1" destOrd="0" presId="urn:microsoft.com/office/officeart/2008/layout/HorizontalMultiLevelHierarchy"/>
    <dgm:cxn modelId="{2162532B-AD5E-4F2A-B697-46FEEF095631}" type="presOf" srcId="{76FB2E5E-2770-4A8F-803A-0BCCBE8C9DFB}" destId="{3B5E1C7F-2B66-4D0C-BD63-DCAB8C177373}" srcOrd="0" destOrd="0" presId="urn:microsoft.com/office/officeart/2008/layout/HorizontalMultiLevelHierarchy"/>
    <dgm:cxn modelId="{0C6B022C-68DA-4B8F-9175-F25529B42DB4}" srcId="{261E926C-1BFE-45BD-ACD2-2EB0B39069B5}" destId="{6C439916-DD7A-4682-84A3-1CB2084CB715}" srcOrd="4" destOrd="0" parTransId="{FF09FAFE-A781-4CDD-9F49-065A2ADAFDCD}" sibTransId="{348134C2-55BE-404B-915B-92000123A257}"/>
    <dgm:cxn modelId="{0BA41C2C-7BE4-45F1-9088-65EFEDAFA7B1}" srcId="{261E926C-1BFE-45BD-ACD2-2EB0B39069B5}" destId="{9FB3EF87-242F-4418-8338-D06704D61262}" srcOrd="5" destOrd="0" parTransId="{FF227C42-E9E2-4F10-9981-D61103082415}" sibTransId="{8527BCC9-4DF3-4FDD-BECE-15B51DD2E52B}"/>
    <dgm:cxn modelId="{33005F33-3FB4-44F7-9BEF-47F4B00024CD}" type="presOf" srcId="{83C3DC1E-BED5-48E1-8BCA-97E97827B530}" destId="{8AD91396-A73C-4C8D-8376-5A740380A8D7}" srcOrd="0" destOrd="0" presId="urn:microsoft.com/office/officeart/2008/layout/HorizontalMultiLevelHierarchy"/>
    <dgm:cxn modelId="{475CD35C-0BB1-4FE8-AE04-FFC7EAECBF2D}" type="presOf" srcId="{FA42E736-FB3F-4D40-BB47-B0C56570D0CA}" destId="{BF0C644C-9E84-4DA3-AE3E-74BB82C959E8}" srcOrd="0" destOrd="0" presId="urn:microsoft.com/office/officeart/2008/layout/HorizontalMultiLevelHierarchy"/>
    <dgm:cxn modelId="{D51BB043-55CC-4DEC-8CD1-3928CE90C4A5}" srcId="{261E926C-1BFE-45BD-ACD2-2EB0B39069B5}" destId="{4457BA64-C3E2-4079-8A6F-7BF99A14B8B3}" srcOrd="6" destOrd="0" parTransId="{C3BE4173-2149-480D-9C30-5B314D6274EF}" sibTransId="{36780BD2-9034-497E-BB58-BC0FB3EAE645}"/>
    <dgm:cxn modelId="{8EA2E049-3F49-41BC-822A-E96D02F982CB}" srcId="{261E926C-1BFE-45BD-ACD2-2EB0B39069B5}" destId="{1964D69E-77C8-4360-B549-D087C8884804}" srcOrd="1" destOrd="0" parTransId="{76FB2E5E-2770-4A8F-803A-0BCCBE8C9DFB}" sibTransId="{748FD467-7D24-4E1A-A7EE-D58EE2133D1D}"/>
    <dgm:cxn modelId="{31170753-296F-4FC3-8C8D-A90A58CFEED7}" type="presOf" srcId="{ECCC5BDD-FEEA-4D71-B94B-B2E2DE8D18B7}" destId="{365966DC-73C5-46F9-8DAF-A52F6DA17DC6}" srcOrd="0" destOrd="0" presId="urn:microsoft.com/office/officeart/2008/layout/HorizontalMultiLevelHierarchy"/>
    <dgm:cxn modelId="{09355176-5C3B-4A67-81E8-ACF825F61105}" type="presOf" srcId="{FF09FAFE-A781-4CDD-9F49-065A2ADAFDCD}" destId="{87D77D09-C79E-4F9D-A111-EB8B9CF27478}" srcOrd="1" destOrd="0" presId="urn:microsoft.com/office/officeart/2008/layout/HorizontalMultiLevelHierarchy"/>
    <dgm:cxn modelId="{D7E0B288-79F8-459E-9519-853FD576ABD6}" type="presOf" srcId="{83C3DC1E-BED5-48E1-8BCA-97E97827B530}" destId="{D63D2414-1946-4E7F-BBB0-DD3B8983B2DE}" srcOrd="1" destOrd="0" presId="urn:microsoft.com/office/officeart/2008/layout/HorizontalMultiLevelHierarchy"/>
    <dgm:cxn modelId="{2BF11A89-91FC-413F-BD6E-F7944BCE2368}" type="presOf" srcId="{3D78A5C0-AD1A-4728-A1DA-2F98FB4A61F7}" destId="{76A02DD7-3B75-43F1-B46E-7E0051CE3209}" srcOrd="1" destOrd="0" presId="urn:microsoft.com/office/officeart/2008/layout/HorizontalMultiLevelHierarchy"/>
    <dgm:cxn modelId="{B9B29A8C-4F4C-4B6F-BD03-2067E0F34F9F}" type="presOf" srcId="{FF09FAFE-A781-4CDD-9F49-065A2ADAFDCD}" destId="{607DC85A-E84C-4B5D-8F7B-25DB6895C6F5}" srcOrd="0" destOrd="0" presId="urn:microsoft.com/office/officeart/2008/layout/HorizontalMultiLevelHierarchy"/>
    <dgm:cxn modelId="{0635198D-77BF-4CC6-A288-1905DF6F81BC}" type="presOf" srcId="{6C439916-DD7A-4682-84A3-1CB2084CB715}" destId="{758D4F65-2644-4517-A177-181E2E0D8BB4}" srcOrd="0" destOrd="0" presId="urn:microsoft.com/office/officeart/2008/layout/HorizontalMultiLevelHierarchy"/>
    <dgm:cxn modelId="{F3597A92-7770-41D6-8FC8-5D70C743E098}" type="presOf" srcId="{C3BE4173-2149-480D-9C30-5B314D6274EF}" destId="{851F29E8-C9E3-48BF-9A52-AB4F7E331A63}" srcOrd="1" destOrd="0" presId="urn:microsoft.com/office/officeart/2008/layout/HorizontalMultiLevelHierarchy"/>
    <dgm:cxn modelId="{EBD75895-B33E-49E8-B233-249BC62A59CC}" srcId="{351200F5-2DB9-4ED5-B569-5115FED56DF0}" destId="{261E926C-1BFE-45BD-ACD2-2EB0B39069B5}" srcOrd="0" destOrd="0" parTransId="{99DB5D06-5836-4054-BAF1-0B472FA00B0E}" sibTransId="{3836F11B-B99B-4AB0-9D80-A72E9DC01CCD}"/>
    <dgm:cxn modelId="{A9EF499A-61B3-44A4-87EA-3B4AFDF62F24}" srcId="{261E926C-1BFE-45BD-ACD2-2EB0B39069B5}" destId="{ECCC5BDD-FEEA-4D71-B94B-B2E2DE8D18B7}" srcOrd="2" destOrd="0" parTransId="{5DAC48E5-FA28-4192-894C-8FC966ECD4F5}" sibTransId="{6155BE36-C8EE-4E30-9258-007F46A5DB57}"/>
    <dgm:cxn modelId="{DC3EA2A6-958C-4EBF-8BAF-5ACE655A5DF0}" type="presOf" srcId="{460AD596-89DD-4229-9FDD-2131CA635439}" destId="{32BAB09C-2CFF-4DC9-9C83-E33B58CABF83}" srcOrd="0" destOrd="0" presId="urn:microsoft.com/office/officeart/2008/layout/HorizontalMultiLevelHierarchy"/>
    <dgm:cxn modelId="{0ABB5EA7-8EAF-4A44-91BC-72962B5B2DE3}" type="presOf" srcId="{9FB3EF87-242F-4418-8338-D06704D61262}" destId="{327C78F0-BD70-49B7-BAB1-8799F0749304}" srcOrd="0" destOrd="0" presId="urn:microsoft.com/office/officeart/2008/layout/HorizontalMultiLevelHierarchy"/>
    <dgm:cxn modelId="{4C6E98B9-9633-45FA-A8C3-FC2EE310C16F}" type="presOf" srcId="{261E926C-1BFE-45BD-ACD2-2EB0B39069B5}" destId="{4C58B3D9-4BBD-41C7-A679-4588682FDFB7}" srcOrd="0" destOrd="0" presId="urn:microsoft.com/office/officeart/2008/layout/HorizontalMultiLevelHierarchy"/>
    <dgm:cxn modelId="{E0D19EBE-AC22-4945-837A-77E41E6D66A3}" type="presOf" srcId="{5DAC48E5-FA28-4192-894C-8FC966ECD4F5}" destId="{2C7AFF6B-561D-4708-A72E-A090711B08AE}" srcOrd="1" destOrd="0" presId="urn:microsoft.com/office/officeart/2008/layout/HorizontalMultiLevelHierarchy"/>
    <dgm:cxn modelId="{D26E34C3-85C6-40D4-AE80-B025811D84A6}" type="presOf" srcId="{3D78A5C0-AD1A-4728-A1DA-2F98FB4A61F7}" destId="{D7659A50-7B20-4B62-A2A3-1FC9C02267AE}" srcOrd="0" destOrd="0" presId="urn:microsoft.com/office/officeart/2008/layout/HorizontalMultiLevelHierarchy"/>
    <dgm:cxn modelId="{9A9C59CB-827D-4862-B2B3-995F1B8AB1B9}" type="presOf" srcId="{FF227C42-E9E2-4F10-9981-D61103082415}" destId="{8D98FD99-6D19-4C53-BBE0-69F1D595BEE5}" srcOrd="0" destOrd="0" presId="urn:microsoft.com/office/officeart/2008/layout/HorizontalMultiLevelHierarchy"/>
    <dgm:cxn modelId="{33EC75DA-4FCF-47CB-9BFB-B4CC58EBEE3C}" type="presOf" srcId="{1964D69E-77C8-4360-B549-D087C8884804}" destId="{6CF5ADAA-3848-4477-AD21-75B6FE0129EE}" srcOrd="0" destOrd="0" presId="urn:microsoft.com/office/officeart/2008/layout/HorizontalMultiLevelHierarchy"/>
    <dgm:cxn modelId="{FEC6F4DB-6C8B-4912-BB0F-DDC16CA9B3D6}" type="presOf" srcId="{C3BE4173-2149-480D-9C30-5B314D6274EF}" destId="{52F23EDB-E009-48CA-AF93-2C8EE4465413}" srcOrd="0" destOrd="0" presId="urn:microsoft.com/office/officeart/2008/layout/HorizontalMultiLevelHierarchy"/>
    <dgm:cxn modelId="{383F80E6-C851-491D-9F64-32EA84F25825}" type="presOf" srcId="{5DAC48E5-FA28-4192-894C-8FC966ECD4F5}" destId="{DE13B58B-F2A8-4EC8-88D8-C7ED1B4F5D6A}" srcOrd="0" destOrd="0" presId="urn:microsoft.com/office/officeart/2008/layout/HorizontalMultiLevelHierarchy"/>
    <dgm:cxn modelId="{36AC0AF3-91B2-4361-898F-283A6EB0F16C}" type="presOf" srcId="{BD26733D-1962-40A2-8F1E-2A6E6152ED03}" destId="{85E18F01-1DAC-4086-A051-95D831C10A1A}" srcOrd="0" destOrd="0" presId="urn:microsoft.com/office/officeart/2008/layout/HorizontalMultiLevelHierarchy"/>
    <dgm:cxn modelId="{D32C7FF4-343B-43D2-8EDA-5ED1D17CC613}" type="presOf" srcId="{4457BA64-C3E2-4079-8A6F-7BF99A14B8B3}" destId="{3F2B79AF-8BF2-493E-BE88-ACADB63EE922}" srcOrd="0" destOrd="0" presId="urn:microsoft.com/office/officeart/2008/layout/HorizontalMultiLevelHierarchy"/>
    <dgm:cxn modelId="{59645D09-3D8A-4F1A-826B-DE459AC88F19}" type="presParOf" srcId="{CE1BF3A4-20AF-4D5B-A4EC-870CD162863D}" destId="{7C5C9CEB-609E-4751-A9C3-90C219BDA583}" srcOrd="0" destOrd="0" presId="urn:microsoft.com/office/officeart/2008/layout/HorizontalMultiLevelHierarchy"/>
    <dgm:cxn modelId="{836056BD-C030-437B-A6DB-E8862E77F4A3}" type="presParOf" srcId="{7C5C9CEB-609E-4751-A9C3-90C219BDA583}" destId="{4C58B3D9-4BBD-41C7-A679-4588682FDFB7}" srcOrd="0" destOrd="0" presId="urn:microsoft.com/office/officeart/2008/layout/HorizontalMultiLevelHierarchy"/>
    <dgm:cxn modelId="{30BD37A0-E184-4C5C-B893-08037E375A40}" type="presParOf" srcId="{7C5C9CEB-609E-4751-A9C3-90C219BDA583}" destId="{861768FC-A92D-4334-BAB0-0D467A38C5EF}" srcOrd="1" destOrd="0" presId="urn:microsoft.com/office/officeart/2008/layout/HorizontalMultiLevelHierarchy"/>
    <dgm:cxn modelId="{335CDCF1-2C5E-4627-A0F1-7A450E0C495F}" type="presParOf" srcId="{861768FC-A92D-4334-BAB0-0D467A38C5EF}" destId="{32BAB09C-2CFF-4DC9-9C83-E33B58CABF83}" srcOrd="0" destOrd="0" presId="urn:microsoft.com/office/officeart/2008/layout/HorizontalMultiLevelHierarchy"/>
    <dgm:cxn modelId="{853AA8F8-7077-42EA-96B9-8595FB7BCE2F}" type="presParOf" srcId="{32BAB09C-2CFF-4DC9-9C83-E33B58CABF83}" destId="{D5F5CD6B-D06B-429C-AD75-B40A2357EBEA}" srcOrd="0" destOrd="0" presId="urn:microsoft.com/office/officeart/2008/layout/HorizontalMultiLevelHierarchy"/>
    <dgm:cxn modelId="{F357F94F-065C-41CC-85CD-19897D8A8C91}" type="presParOf" srcId="{861768FC-A92D-4334-BAB0-0D467A38C5EF}" destId="{7D6C8227-4225-43B2-B7BE-D3B7E2D25BFF}" srcOrd="1" destOrd="0" presId="urn:microsoft.com/office/officeart/2008/layout/HorizontalMultiLevelHierarchy"/>
    <dgm:cxn modelId="{758F894B-6E14-4DB0-A591-15B8E2A8DC2D}" type="presParOf" srcId="{7D6C8227-4225-43B2-B7BE-D3B7E2D25BFF}" destId="{1547DEEE-CB5E-4DF3-A45F-258A4ECAD1C3}" srcOrd="0" destOrd="0" presId="urn:microsoft.com/office/officeart/2008/layout/HorizontalMultiLevelHierarchy"/>
    <dgm:cxn modelId="{3D846A2F-22AD-4F16-B09B-82FC9C4D20E0}" type="presParOf" srcId="{7D6C8227-4225-43B2-B7BE-D3B7E2D25BFF}" destId="{C0AC7A6F-ED2B-4B8D-9F67-58238C7ABAEC}" srcOrd="1" destOrd="0" presId="urn:microsoft.com/office/officeart/2008/layout/HorizontalMultiLevelHierarchy"/>
    <dgm:cxn modelId="{94EED836-E060-4138-AA6F-841DC50760B2}" type="presParOf" srcId="{861768FC-A92D-4334-BAB0-0D467A38C5EF}" destId="{3B5E1C7F-2B66-4D0C-BD63-DCAB8C177373}" srcOrd="2" destOrd="0" presId="urn:microsoft.com/office/officeart/2008/layout/HorizontalMultiLevelHierarchy"/>
    <dgm:cxn modelId="{C900195E-55E2-4250-A0FD-A52BC051A6C9}" type="presParOf" srcId="{3B5E1C7F-2B66-4D0C-BD63-DCAB8C177373}" destId="{34948E2C-9583-4693-B6DE-62A3DB287002}" srcOrd="0" destOrd="0" presId="urn:microsoft.com/office/officeart/2008/layout/HorizontalMultiLevelHierarchy"/>
    <dgm:cxn modelId="{52E29CEA-7A27-4847-AB59-77B14E1EA0A1}" type="presParOf" srcId="{861768FC-A92D-4334-BAB0-0D467A38C5EF}" destId="{B1449921-9DE5-4658-9D68-225071239BAF}" srcOrd="3" destOrd="0" presId="urn:microsoft.com/office/officeart/2008/layout/HorizontalMultiLevelHierarchy"/>
    <dgm:cxn modelId="{C30B26A7-E34D-4CCA-9725-BFCC9904FF97}" type="presParOf" srcId="{B1449921-9DE5-4658-9D68-225071239BAF}" destId="{6CF5ADAA-3848-4477-AD21-75B6FE0129EE}" srcOrd="0" destOrd="0" presId="urn:microsoft.com/office/officeart/2008/layout/HorizontalMultiLevelHierarchy"/>
    <dgm:cxn modelId="{5714542C-85DF-4FBB-99BA-3697F151078C}" type="presParOf" srcId="{B1449921-9DE5-4658-9D68-225071239BAF}" destId="{AAE9B839-59C5-46E9-9A39-F2A555C73BB5}" srcOrd="1" destOrd="0" presId="urn:microsoft.com/office/officeart/2008/layout/HorizontalMultiLevelHierarchy"/>
    <dgm:cxn modelId="{BDD08514-05C9-42E0-BE99-EE75786C7423}" type="presParOf" srcId="{861768FC-A92D-4334-BAB0-0D467A38C5EF}" destId="{DE13B58B-F2A8-4EC8-88D8-C7ED1B4F5D6A}" srcOrd="4" destOrd="0" presId="urn:microsoft.com/office/officeart/2008/layout/HorizontalMultiLevelHierarchy"/>
    <dgm:cxn modelId="{469A8CEA-E89F-4636-A8B5-90036F5FFDCA}" type="presParOf" srcId="{DE13B58B-F2A8-4EC8-88D8-C7ED1B4F5D6A}" destId="{2C7AFF6B-561D-4708-A72E-A090711B08AE}" srcOrd="0" destOrd="0" presId="urn:microsoft.com/office/officeart/2008/layout/HorizontalMultiLevelHierarchy"/>
    <dgm:cxn modelId="{5245FE02-2262-412B-ADD7-17A883C83C8B}" type="presParOf" srcId="{861768FC-A92D-4334-BAB0-0D467A38C5EF}" destId="{72BDAA9F-FCA6-4438-A690-9BAE1C043250}" srcOrd="5" destOrd="0" presId="urn:microsoft.com/office/officeart/2008/layout/HorizontalMultiLevelHierarchy"/>
    <dgm:cxn modelId="{DB033762-691F-44B9-B45C-D4B4432859CF}" type="presParOf" srcId="{72BDAA9F-FCA6-4438-A690-9BAE1C043250}" destId="{365966DC-73C5-46F9-8DAF-A52F6DA17DC6}" srcOrd="0" destOrd="0" presId="urn:microsoft.com/office/officeart/2008/layout/HorizontalMultiLevelHierarchy"/>
    <dgm:cxn modelId="{1A79DD11-A9E1-473E-A149-B181FB55DBE7}" type="presParOf" srcId="{72BDAA9F-FCA6-4438-A690-9BAE1C043250}" destId="{7461B6C8-1B51-4726-85EC-752E03FFFEA6}" srcOrd="1" destOrd="0" presId="urn:microsoft.com/office/officeart/2008/layout/HorizontalMultiLevelHierarchy"/>
    <dgm:cxn modelId="{31A1EECE-2E31-4A85-8532-C957EC4BE9D5}" type="presParOf" srcId="{861768FC-A92D-4334-BAB0-0D467A38C5EF}" destId="{D7659A50-7B20-4B62-A2A3-1FC9C02267AE}" srcOrd="6" destOrd="0" presId="urn:microsoft.com/office/officeart/2008/layout/HorizontalMultiLevelHierarchy"/>
    <dgm:cxn modelId="{F59943A9-7408-4A7A-8EC4-06250F0E4D09}" type="presParOf" srcId="{D7659A50-7B20-4B62-A2A3-1FC9C02267AE}" destId="{76A02DD7-3B75-43F1-B46E-7E0051CE3209}" srcOrd="0" destOrd="0" presId="urn:microsoft.com/office/officeart/2008/layout/HorizontalMultiLevelHierarchy"/>
    <dgm:cxn modelId="{11FCAD5B-C174-452E-BAB4-113A35F5EB0A}" type="presParOf" srcId="{861768FC-A92D-4334-BAB0-0D467A38C5EF}" destId="{9C54F05E-277A-457F-9A61-FFECD7CB235A}" srcOrd="7" destOrd="0" presId="urn:microsoft.com/office/officeart/2008/layout/HorizontalMultiLevelHierarchy"/>
    <dgm:cxn modelId="{6DAB60A7-ECD3-4B27-B621-AB4D88181EE1}" type="presParOf" srcId="{9C54F05E-277A-457F-9A61-FFECD7CB235A}" destId="{BF0C644C-9E84-4DA3-AE3E-74BB82C959E8}" srcOrd="0" destOrd="0" presId="urn:microsoft.com/office/officeart/2008/layout/HorizontalMultiLevelHierarchy"/>
    <dgm:cxn modelId="{49B1C520-56B7-4B3B-B65F-A2D73525C5E2}" type="presParOf" srcId="{9C54F05E-277A-457F-9A61-FFECD7CB235A}" destId="{8EFBDC83-3766-4210-B507-2A222BB05CBE}" srcOrd="1" destOrd="0" presId="urn:microsoft.com/office/officeart/2008/layout/HorizontalMultiLevelHierarchy"/>
    <dgm:cxn modelId="{A51A7916-B8F4-4831-B049-735BAB160B4C}" type="presParOf" srcId="{861768FC-A92D-4334-BAB0-0D467A38C5EF}" destId="{607DC85A-E84C-4B5D-8F7B-25DB6895C6F5}" srcOrd="8" destOrd="0" presId="urn:microsoft.com/office/officeart/2008/layout/HorizontalMultiLevelHierarchy"/>
    <dgm:cxn modelId="{83857A4B-A893-4D7A-BF75-D0161FFF18E7}" type="presParOf" srcId="{607DC85A-E84C-4B5D-8F7B-25DB6895C6F5}" destId="{87D77D09-C79E-4F9D-A111-EB8B9CF27478}" srcOrd="0" destOrd="0" presId="urn:microsoft.com/office/officeart/2008/layout/HorizontalMultiLevelHierarchy"/>
    <dgm:cxn modelId="{56CC06CF-ABED-489A-946B-6FF728828894}" type="presParOf" srcId="{861768FC-A92D-4334-BAB0-0D467A38C5EF}" destId="{94C9AA07-BD5B-4F68-BDD9-D7D327B7EB7A}" srcOrd="9" destOrd="0" presId="urn:microsoft.com/office/officeart/2008/layout/HorizontalMultiLevelHierarchy"/>
    <dgm:cxn modelId="{19CEFC82-5779-4695-80D1-1D06B1158810}" type="presParOf" srcId="{94C9AA07-BD5B-4F68-BDD9-D7D327B7EB7A}" destId="{758D4F65-2644-4517-A177-181E2E0D8BB4}" srcOrd="0" destOrd="0" presId="urn:microsoft.com/office/officeart/2008/layout/HorizontalMultiLevelHierarchy"/>
    <dgm:cxn modelId="{9E0248C3-3F5C-49CA-A778-AA12B52E3359}" type="presParOf" srcId="{94C9AA07-BD5B-4F68-BDD9-D7D327B7EB7A}" destId="{9D4E910E-C5B3-43E2-9D48-E7FDCA41AD45}" srcOrd="1" destOrd="0" presId="urn:microsoft.com/office/officeart/2008/layout/HorizontalMultiLevelHierarchy"/>
    <dgm:cxn modelId="{AE6F0D04-F72C-493D-B5F7-A7E6E7A5D67F}" type="presParOf" srcId="{861768FC-A92D-4334-BAB0-0D467A38C5EF}" destId="{8D98FD99-6D19-4C53-BBE0-69F1D595BEE5}" srcOrd="10" destOrd="0" presId="urn:microsoft.com/office/officeart/2008/layout/HorizontalMultiLevelHierarchy"/>
    <dgm:cxn modelId="{A7686917-24C1-4ED9-BA52-3E9BF8699A96}" type="presParOf" srcId="{8D98FD99-6D19-4C53-BBE0-69F1D595BEE5}" destId="{51B758D9-70C9-4D64-B8D8-1CC4CD1427DC}" srcOrd="0" destOrd="0" presId="urn:microsoft.com/office/officeart/2008/layout/HorizontalMultiLevelHierarchy"/>
    <dgm:cxn modelId="{1958801F-2A1A-4B91-BA78-B0301B96F90E}" type="presParOf" srcId="{861768FC-A92D-4334-BAB0-0D467A38C5EF}" destId="{73A0B3D4-887D-4C0F-8FA5-CD08FC8A5D7C}" srcOrd="11" destOrd="0" presId="urn:microsoft.com/office/officeart/2008/layout/HorizontalMultiLevelHierarchy"/>
    <dgm:cxn modelId="{21DE9C86-6ECF-4740-AEB1-25C152F47F24}" type="presParOf" srcId="{73A0B3D4-887D-4C0F-8FA5-CD08FC8A5D7C}" destId="{327C78F0-BD70-49B7-BAB1-8799F0749304}" srcOrd="0" destOrd="0" presId="urn:microsoft.com/office/officeart/2008/layout/HorizontalMultiLevelHierarchy"/>
    <dgm:cxn modelId="{1F80626D-15EF-41C1-9869-32C32F74E971}" type="presParOf" srcId="{73A0B3D4-887D-4C0F-8FA5-CD08FC8A5D7C}" destId="{40A59717-EDFD-4F9C-A3DA-EC822539BC10}" srcOrd="1" destOrd="0" presId="urn:microsoft.com/office/officeart/2008/layout/HorizontalMultiLevelHierarchy"/>
    <dgm:cxn modelId="{61F8F8C8-741A-47B4-8463-D93E0D350EB2}" type="presParOf" srcId="{861768FC-A92D-4334-BAB0-0D467A38C5EF}" destId="{52F23EDB-E009-48CA-AF93-2C8EE4465413}" srcOrd="12" destOrd="0" presId="urn:microsoft.com/office/officeart/2008/layout/HorizontalMultiLevelHierarchy"/>
    <dgm:cxn modelId="{963D814E-AD4A-4253-B8AC-045BEABA831C}" type="presParOf" srcId="{52F23EDB-E009-48CA-AF93-2C8EE4465413}" destId="{851F29E8-C9E3-48BF-9A52-AB4F7E331A63}" srcOrd="0" destOrd="0" presId="urn:microsoft.com/office/officeart/2008/layout/HorizontalMultiLevelHierarchy"/>
    <dgm:cxn modelId="{4DD1387B-9B64-419B-B7BE-303CCD26BCD9}" type="presParOf" srcId="{861768FC-A92D-4334-BAB0-0D467A38C5EF}" destId="{78C38555-A6BD-4A00-A9B3-423CB061C5CE}" srcOrd="13" destOrd="0" presId="urn:microsoft.com/office/officeart/2008/layout/HorizontalMultiLevelHierarchy"/>
    <dgm:cxn modelId="{0B2E6338-7867-409D-9F3C-A27979B700AD}" type="presParOf" srcId="{78C38555-A6BD-4A00-A9B3-423CB061C5CE}" destId="{3F2B79AF-8BF2-493E-BE88-ACADB63EE922}" srcOrd="0" destOrd="0" presId="urn:microsoft.com/office/officeart/2008/layout/HorizontalMultiLevelHierarchy"/>
    <dgm:cxn modelId="{BED39B5F-FA1C-4F07-8857-FC6B0ED66CA0}" type="presParOf" srcId="{78C38555-A6BD-4A00-A9B3-423CB061C5CE}" destId="{1CF96D92-F8B7-418E-A28A-7B5791586B59}" srcOrd="1" destOrd="0" presId="urn:microsoft.com/office/officeart/2008/layout/HorizontalMultiLevelHierarchy"/>
    <dgm:cxn modelId="{656451E8-B942-45AD-9B2A-B3B600B6011A}" type="presParOf" srcId="{861768FC-A92D-4334-BAB0-0D467A38C5EF}" destId="{8AD91396-A73C-4C8D-8376-5A740380A8D7}" srcOrd="14" destOrd="0" presId="urn:microsoft.com/office/officeart/2008/layout/HorizontalMultiLevelHierarchy"/>
    <dgm:cxn modelId="{CFE1CA1F-0B3A-4C06-A827-1895CBA8E146}" type="presParOf" srcId="{8AD91396-A73C-4C8D-8376-5A740380A8D7}" destId="{D63D2414-1946-4E7F-BBB0-DD3B8983B2DE}" srcOrd="0" destOrd="0" presId="urn:microsoft.com/office/officeart/2008/layout/HorizontalMultiLevelHierarchy"/>
    <dgm:cxn modelId="{DD70835B-5876-4F1E-962C-1E45CD4C04E2}" type="presParOf" srcId="{861768FC-A92D-4334-BAB0-0D467A38C5EF}" destId="{6045532A-D628-4EA6-9BCD-E698A541A051}" srcOrd="15" destOrd="0" presId="urn:microsoft.com/office/officeart/2008/layout/HorizontalMultiLevelHierarchy"/>
    <dgm:cxn modelId="{DC68A86E-7E96-4461-9F89-564C419F8B79}" type="presParOf" srcId="{6045532A-D628-4EA6-9BCD-E698A541A051}" destId="{85E18F01-1DAC-4086-A051-95D831C10A1A}" srcOrd="0" destOrd="0" presId="urn:microsoft.com/office/officeart/2008/layout/HorizontalMultiLevelHierarchy"/>
    <dgm:cxn modelId="{7146AB2B-FD67-4655-855E-91C022413E87}" type="presParOf" srcId="{6045532A-D628-4EA6-9BCD-E698A541A051}" destId="{23FF2D18-5558-43D9-9B6B-E8061643FD94}"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1396-A73C-4C8D-8376-5A740380A8D7}">
      <dsp:nvSpPr>
        <dsp:cNvPr id="0" name=""/>
        <dsp:cNvSpPr/>
      </dsp:nvSpPr>
      <dsp:spPr>
        <a:xfrm>
          <a:off x="2616003" y="2555275"/>
          <a:ext cx="352564" cy="2392659"/>
        </a:xfrm>
        <a:custGeom>
          <a:avLst/>
          <a:gdLst/>
          <a:ahLst/>
          <a:cxnLst/>
          <a:rect l="0" t="0" r="0" b="0"/>
          <a:pathLst>
            <a:path>
              <a:moveTo>
                <a:pt x="0" y="0"/>
              </a:moveTo>
              <a:lnTo>
                <a:pt x="176282" y="0"/>
              </a:lnTo>
              <a:lnTo>
                <a:pt x="176282" y="2392659"/>
              </a:lnTo>
              <a:lnTo>
                <a:pt x="352564" y="2392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731823" y="3691142"/>
        <a:ext cx="120924" cy="120924"/>
      </dsp:txXfrm>
    </dsp:sp>
    <dsp:sp modelId="{52F23EDB-E009-48CA-AF93-2C8EE4465413}">
      <dsp:nvSpPr>
        <dsp:cNvPr id="0" name=""/>
        <dsp:cNvSpPr/>
      </dsp:nvSpPr>
      <dsp:spPr>
        <a:xfrm>
          <a:off x="2616003" y="2555275"/>
          <a:ext cx="352564" cy="1724853"/>
        </a:xfrm>
        <a:custGeom>
          <a:avLst/>
          <a:gdLst/>
          <a:ahLst/>
          <a:cxnLst/>
          <a:rect l="0" t="0" r="0" b="0"/>
          <a:pathLst>
            <a:path>
              <a:moveTo>
                <a:pt x="0" y="0"/>
              </a:moveTo>
              <a:lnTo>
                <a:pt x="176282" y="0"/>
              </a:lnTo>
              <a:lnTo>
                <a:pt x="176282" y="1724853"/>
              </a:lnTo>
              <a:lnTo>
                <a:pt x="352564" y="17248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748272" y="3373689"/>
        <a:ext cx="88025" cy="88025"/>
      </dsp:txXfrm>
    </dsp:sp>
    <dsp:sp modelId="{8D98FD99-6D19-4C53-BBE0-69F1D595BEE5}">
      <dsp:nvSpPr>
        <dsp:cNvPr id="0" name=""/>
        <dsp:cNvSpPr/>
      </dsp:nvSpPr>
      <dsp:spPr>
        <a:xfrm>
          <a:off x="2616003" y="2555275"/>
          <a:ext cx="352564" cy="1057046"/>
        </a:xfrm>
        <a:custGeom>
          <a:avLst/>
          <a:gdLst/>
          <a:ahLst/>
          <a:cxnLst/>
          <a:rect l="0" t="0" r="0" b="0"/>
          <a:pathLst>
            <a:path>
              <a:moveTo>
                <a:pt x="0" y="0"/>
              </a:moveTo>
              <a:lnTo>
                <a:pt x="176282" y="0"/>
              </a:lnTo>
              <a:lnTo>
                <a:pt x="176282" y="1057046"/>
              </a:lnTo>
              <a:lnTo>
                <a:pt x="352564" y="1057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4428" y="3055941"/>
        <a:ext cx="55714" cy="55714"/>
      </dsp:txXfrm>
    </dsp:sp>
    <dsp:sp modelId="{607DC85A-E84C-4B5D-8F7B-25DB6895C6F5}">
      <dsp:nvSpPr>
        <dsp:cNvPr id="0" name=""/>
        <dsp:cNvSpPr/>
      </dsp:nvSpPr>
      <dsp:spPr>
        <a:xfrm>
          <a:off x="2616003" y="2555275"/>
          <a:ext cx="352564" cy="389239"/>
        </a:xfrm>
        <a:custGeom>
          <a:avLst/>
          <a:gdLst/>
          <a:ahLst/>
          <a:cxnLst/>
          <a:rect l="0" t="0" r="0" b="0"/>
          <a:pathLst>
            <a:path>
              <a:moveTo>
                <a:pt x="0" y="0"/>
              </a:moveTo>
              <a:lnTo>
                <a:pt x="176282" y="0"/>
              </a:lnTo>
              <a:lnTo>
                <a:pt x="176282" y="389239"/>
              </a:lnTo>
              <a:lnTo>
                <a:pt x="352564" y="3892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156" y="2736765"/>
        <a:ext cx="26258" cy="26258"/>
      </dsp:txXfrm>
    </dsp:sp>
    <dsp:sp modelId="{D7659A50-7B20-4B62-A2A3-1FC9C02267AE}">
      <dsp:nvSpPr>
        <dsp:cNvPr id="0" name=""/>
        <dsp:cNvSpPr/>
      </dsp:nvSpPr>
      <dsp:spPr>
        <a:xfrm>
          <a:off x="2616003" y="2276708"/>
          <a:ext cx="352564" cy="278566"/>
        </a:xfrm>
        <a:custGeom>
          <a:avLst/>
          <a:gdLst/>
          <a:ahLst/>
          <a:cxnLst/>
          <a:rect l="0" t="0" r="0" b="0"/>
          <a:pathLst>
            <a:path>
              <a:moveTo>
                <a:pt x="0" y="278566"/>
              </a:moveTo>
              <a:lnTo>
                <a:pt x="176282" y="278566"/>
              </a:lnTo>
              <a:lnTo>
                <a:pt x="176282" y="0"/>
              </a:lnTo>
              <a:lnTo>
                <a:pt x="3525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1052" y="2404758"/>
        <a:ext cx="22466" cy="22466"/>
      </dsp:txXfrm>
    </dsp:sp>
    <dsp:sp modelId="{DE13B58B-F2A8-4EC8-88D8-C7ED1B4F5D6A}">
      <dsp:nvSpPr>
        <dsp:cNvPr id="0" name=""/>
        <dsp:cNvSpPr/>
      </dsp:nvSpPr>
      <dsp:spPr>
        <a:xfrm>
          <a:off x="2616003" y="1608902"/>
          <a:ext cx="352564" cy="946373"/>
        </a:xfrm>
        <a:custGeom>
          <a:avLst/>
          <a:gdLst/>
          <a:ahLst/>
          <a:cxnLst/>
          <a:rect l="0" t="0" r="0" b="0"/>
          <a:pathLst>
            <a:path>
              <a:moveTo>
                <a:pt x="0" y="946373"/>
              </a:moveTo>
              <a:lnTo>
                <a:pt x="176282" y="946373"/>
              </a:lnTo>
              <a:lnTo>
                <a:pt x="176282" y="0"/>
              </a:lnTo>
              <a:lnTo>
                <a:pt x="3525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038" y="2056840"/>
        <a:ext cx="50495" cy="50495"/>
      </dsp:txXfrm>
    </dsp:sp>
    <dsp:sp modelId="{3B5E1C7F-2B66-4D0C-BD63-DCAB8C177373}">
      <dsp:nvSpPr>
        <dsp:cNvPr id="0" name=""/>
        <dsp:cNvSpPr/>
      </dsp:nvSpPr>
      <dsp:spPr>
        <a:xfrm>
          <a:off x="2616003" y="941095"/>
          <a:ext cx="352564" cy="1614180"/>
        </a:xfrm>
        <a:custGeom>
          <a:avLst/>
          <a:gdLst/>
          <a:ahLst/>
          <a:cxnLst/>
          <a:rect l="0" t="0" r="0" b="0"/>
          <a:pathLst>
            <a:path>
              <a:moveTo>
                <a:pt x="0" y="1614180"/>
              </a:moveTo>
              <a:lnTo>
                <a:pt x="176282" y="1614180"/>
              </a:lnTo>
              <a:lnTo>
                <a:pt x="176282" y="0"/>
              </a:lnTo>
              <a:lnTo>
                <a:pt x="3525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0980" y="1706879"/>
        <a:ext cx="82611" cy="82611"/>
      </dsp:txXfrm>
    </dsp:sp>
    <dsp:sp modelId="{32BAB09C-2CFF-4DC9-9C83-E33B58CABF83}">
      <dsp:nvSpPr>
        <dsp:cNvPr id="0" name=""/>
        <dsp:cNvSpPr/>
      </dsp:nvSpPr>
      <dsp:spPr>
        <a:xfrm>
          <a:off x="2616003" y="273288"/>
          <a:ext cx="352564" cy="2281986"/>
        </a:xfrm>
        <a:custGeom>
          <a:avLst/>
          <a:gdLst/>
          <a:ahLst/>
          <a:cxnLst/>
          <a:rect l="0" t="0" r="0" b="0"/>
          <a:pathLst>
            <a:path>
              <a:moveTo>
                <a:pt x="0" y="2281986"/>
              </a:moveTo>
              <a:lnTo>
                <a:pt x="176282" y="2281986"/>
              </a:lnTo>
              <a:lnTo>
                <a:pt x="176282" y="0"/>
              </a:lnTo>
              <a:lnTo>
                <a:pt x="35256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734559" y="1356555"/>
        <a:ext cx="115453" cy="115453"/>
      </dsp:txXfrm>
    </dsp:sp>
    <dsp:sp modelId="{4C58B3D9-4BBD-41C7-A679-4588682FDFB7}">
      <dsp:nvSpPr>
        <dsp:cNvPr id="0" name=""/>
        <dsp:cNvSpPr/>
      </dsp:nvSpPr>
      <dsp:spPr>
        <a:xfrm rot="16200000">
          <a:off x="376152" y="2288152"/>
          <a:ext cx="3945457" cy="534245"/>
        </a:xfrm>
        <a:prstGeom prst="rect">
          <a:avLst/>
        </a:prstGeom>
        <a:solidFill>
          <a:schemeClr val="bg1">
            <a:lumMod val="65000"/>
          </a:schemeClr>
        </a:solidFill>
        <a:ln w="635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2"/>
              </a:solidFill>
            </a:rPr>
            <a:t>ALIGNMENT</a:t>
          </a:r>
        </a:p>
      </dsp:txBody>
      <dsp:txXfrm>
        <a:off x="376152" y="2288152"/>
        <a:ext cx="3945457" cy="534245"/>
      </dsp:txXfrm>
    </dsp:sp>
    <dsp:sp modelId="{1547DEEE-CB5E-4DF3-A45F-258A4ECAD1C3}">
      <dsp:nvSpPr>
        <dsp:cNvPr id="0" name=""/>
        <dsp:cNvSpPr/>
      </dsp:nvSpPr>
      <dsp:spPr>
        <a:xfrm>
          <a:off x="2968568" y="6166"/>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Font typeface="+mj-lt"/>
            <a:buNone/>
          </a:pPr>
          <a:r>
            <a:rPr lang="en-US" sz="1500" kern="1200" dirty="0"/>
            <a:t>1. Course Overview and Introduction</a:t>
          </a:r>
        </a:p>
      </dsp:txBody>
      <dsp:txXfrm>
        <a:off x="2968568" y="6166"/>
        <a:ext cx="3654034" cy="534245"/>
      </dsp:txXfrm>
    </dsp:sp>
    <dsp:sp modelId="{6CF5ADAA-3848-4477-AD21-75B6FE0129EE}">
      <dsp:nvSpPr>
        <dsp:cNvPr id="0" name=""/>
        <dsp:cNvSpPr/>
      </dsp:nvSpPr>
      <dsp:spPr>
        <a:xfrm>
          <a:off x="2968568" y="673972"/>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 Learning Objectives (Competencies)</a:t>
          </a:r>
        </a:p>
      </dsp:txBody>
      <dsp:txXfrm>
        <a:off x="2968568" y="673972"/>
        <a:ext cx="3654034" cy="534245"/>
      </dsp:txXfrm>
    </dsp:sp>
    <dsp:sp modelId="{365966DC-73C5-46F9-8DAF-A52F6DA17DC6}">
      <dsp:nvSpPr>
        <dsp:cNvPr id="0" name=""/>
        <dsp:cNvSpPr/>
      </dsp:nvSpPr>
      <dsp:spPr>
        <a:xfrm>
          <a:off x="2968568" y="1341779"/>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 Assessment and Measurement</a:t>
          </a:r>
        </a:p>
      </dsp:txBody>
      <dsp:txXfrm>
        <a:off x="2968568" y="1341779"/>
        <a:ext cx="3654034" cy="534245"/>
      </dsp:txXfrm>
    </dsp:sp>
    <dsp:sp modelId="{BF0C644C-9E84-4DA3-AE3E-74BB82C959E8}">
      <dsp:nvSpPr>
        <dsp:cNvPr id="0" name=""/>
        <dsp:cNvSpPr/>
      </dsp:nvSpPr>
      <dsp:spPr>
        <a:xfrm>
          <a:off x="2968568" y="2009586"/>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4. Instructional Materials</a:t>
          </a:r>
        </a:p>
      </dsp:txBody>
      <dsp:txXfrm>
        <a:off x="2968568" y="2009586"/>
        <a:ext cx="3654034" cy="534245"/>
      </dsp:txXfrm>
    </dsp:sp>
    <dsp:sp modelId="{758D4F65-2644-4517-A177-181E2E0D8BB4}">
      <dsp:nvSpPr>
        <dsp:cNvPr id="0" name=""/>
        <dsp:cNvSpPr/>
      </dsp:nvSpPr>
      <dsp:spPr>
        <a:xfrm>
          <a:off x="2968568" y="2677392"/>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 Learning activities and learner interaction</a:t>
          </a:r>
        </a:p>
      </dsp:txBody>
      <dsp:txXfrm>
        <a:off x="2968568" y="2677392"/>
        <a:ext cx="3654034" cy="534245"/>
      </dsp:txXfrm>
    </dsp:sp>
    <dsp:sp modelId="{327C78F0-BD70-49B7-BAB1-8799F0749304}">
      <dsp:nvSpPr>
        <dsp:cNvPr id="0" name=""/>
        <dsp:cNvSpPr/>
      </dsp:nvSpPr>
      <dsp:spPr>
        <a:xfrm>
          <a:off x="2968568" y="3345199"/>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6. Course Technology</a:t>
          </a:r>
        </a:p>
      </dsp:txBody>
      <dsp:txXfrm>
        <a:off x="2968568" y="3345199"/>
        <a:ext cx="3654034" cy="534245"/>
      </dsp:txXfrm>
    </dsp:sp>
    <dsp:sp modelId="{3F2B79AF-8BF2-493E-BE88-ACADB63EE922}">
      <dsp:nvSpPr>
        <dsp:cNvPr id="0" name=""/>
        <dsp:cNvSpPr/>
      </dsp:nvSpPr>
      <dsp:spPr>
        <a:xfrm>
          <a:off x="2968568" y="4013005"/>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7. Learner Support</a:t>
          </a:r>
        </a:p>
      </dsp:txBody>
      <dsp:txXfrm>
        <a:off x="2968568" y="4013005"/>
        <a:ext cx="3654034" cy="534245"/>
      </dsp:txXfrm>
    </dsp:sp>
    <dsp:sp modelId="{85E18F01-1DAC-4086-A051-95D831C10A1A}">
      <dsp:nvSpPr>
        <dsp:cNvPr id="0" name=""/>
        <dsp:cNvSpPr/>
      </dsp:nvSpPr>
      <dsp:spPr>
        <a:xfrm>
          <a:off x="2968568" y="4680812"/>
          <a:ext cx="3654034" cy="534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8. Accessibility and Usability</a:t>
          </a:r>
        </a:p>
      </dsp:txBody>
      <dsp:txXfrm>
        <a:off x="2968568" y="4680812"/>
        <a:ext cx="3654034" cy="53424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362CE-EF79-4260-A17E-1377591BF800}" type="datetimeFigureOut">
              <a:rPr lang="en-US" smtClean="0"/>
              <a:t>11/18/2023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B8EE3-1B93-4332-A6D4-11A6E30518D6}" type="slidenum">
              <a:rPr lang="en-US" smtClean="0"/>
              <a:t>‹#›</a:t>
            </a:fld>
            <a:endParaRPr lang="en-US"/>
          </a:p>
        </p:txBody>
      </p:sp>
    </p:spTree>
    <p:extLst>
      <p:ext uri="{BB962C8B-B14F-4D97-AF65-F5344CB8AC3E}">
        <p14:creationId xmlns:p14="http://schemas.microsoft.com/office/powerpoint/2010/main" val="38951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Levels of Course Quality</a:t>
            </a:r>
          </a:p>
          <a:p>
            <a:r>
              <a:rPr lang="en-US" dirty="0"/>
              <a:t>There are many different levels of quality when reviewing online and blended learning courses. </a:t>
            </a:r>
          </a:p>
          <a:p>
            <a:endParaRPr lang="en-US" dirty="0"/>
          </a:p>
          <a:p>
            <a:pPr marL="171450" indent="-171450">
              <a:buFont typeface="Arial" panose="020B0604020202020204" pitchFamily="34" charset="0"/>
              <a:buChar char="•"/>
            </a:pPr>
            <a:r>
              <a:rPr lang="en-US" dirty="0"/>
              <a:t>Floor #4:  Highest-Level Quality Courses</a:t>
            </a:r>
          </a:p>
          <a:p>
            <a:pPr marL="171450" indent="-171450">
              <a:buFont typeface="Arial" panose="020B0604020202020204" pitchFamily="34" charset="0"/>
              <a:buChar char="•"/>
            </a:pPr>
            <a:r>
              <a:rPr lang="en-US" dirty="0"/>
              <a:t>Floor #3:  Higher-Level Quality Courses</a:t>
            </a:r>
          </a:p>
          <a:p>
            <a:pPr marL="171450" indent="-171450">
              <a:buFont typeface="Arial" panose="020B0604020202020204" pitchFamily="34" charset="0"/>
              <a:buChar char="•"/>
            </a:pPr>
            <a:r>
              <a:rPr lang="en-US" dirty="0"/>
              <a:t>Floor #2:  High-Level Quality Courses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Floor #1: Entry-Level Quality Courses</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a:t>
            </a:fld>
            <a:endParaRPr lang="en-US"/>
          </a:p>
        </p:txBody>
      </p:sp>
    </p:spTree>
    <p:extLst>
      <p:ext uri="{BB962C8B-B14F-4D97-AF65-F5344CB8AC3E}">
        <p14:creationId xmlns:p14="http://schemas.microsoft.com/office/powerpoint/2010/main" val="228644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QM </a:t>
            </a:r>
            <a:r>
              <a:rPr lang="en-US" b="1" dirty="0">
                <a:sym typeface="Wingdings" panose="05000000000000000000" pitchFamily="2" charset="2"/>
              </a:rPr>
              <a:t> </a:t>
            </a:r>
            <a:r>
              <a:rPr lang="en-US" b="1" dirty="0"/>
              <a:t>Faculty Choice</a:t>
            </a:r>
          </a:p>
          <a:p>
            <a:r>
              <a:rPr lang="en-US" dirty="0"/>
              <a:t>It is faculty choice if they wish to utilize Quality Matters and to what degree they wish to implement it. Some of the Quality Matters options faculty may think about implementing in the future could be: </a:t>
            </a:r>
          </a:p>
          <a:p>
            <a:endParaRPr lang="en-US" dirty="0"/>
          </a:p>
          <a:p>
            <a:pPr marL="171450" indent="-171450">
              <a:buFont typeface="Arial" panose="020B0604020202020204" pitchFamily="34" charset="0"/>
              <a:buChar char="•"/>
            </a:pPr>
            <a:r>
              <a:rPr lang="en-US" dirty="0"/>
              <a:t>Nothing! Thank you.</a:t>
            </a:r>
          </a:p>
          <a:p>
            <a:pPr marL="171450" indent="-171450">
              <a:buFont typeface="Arial" panose="020B0604020202020204" pitchFamily="34" charset="0"/>
              <a:buChar char="•"/>
            </a:pPr>
            <a:r>
              <a:rPr lang="en-US" dirty="0"/>
              <a:t>Professional Development: I want to learn more about using effective instructional design principles to continually improve my courses. </a:t>
            </a:r>
          </a:p>
          <a:p>
            <a:pPr marL="171450" indent="-171450">
              <a:buFont typeface="Arial" panose="020B0604020202020204" pitchFamily="34" charset="0"/>
              <a:buChar char="•"/>
            </a:pPr>
            <a:r>
              <a:rPr lang="en-US" dirty="0"/>
              <a:t>Personal Certifications: I want to earn some personal certifications such as becoming a Peer Reviewer, Master Reviewer, APPQMR Facilitator, QM Coach, etc. </a:t>
            </a:r>
          </a:p>
          <a:p>
            <a:pPr marL="171450" indent="-171450">
              <a:buFont typeface="Arial" panose="020B0604020202020204" pitchFamily="34" charset="0"/>
              <a:buChar char="•"/>
            </a:pPr>
            <a:r>
              <a:rPr lang="en-US" dirty="0"/>
              <a:t>“Unofficial”  Peer Review: Can I have an Internal review that gives me suggestions that I can use to improve my course? </a:t>
            </a:r>
          </a:p>
          <a:p>
            <a:pPr marL="171450" indent="-171450">
              <a:buFont typeface="Arial" panose="020B0604020202020204" pitchFamily="34" charset="0"/>
              <a:buChar char="•"/>
            </a:pPr>
            <a:r>
              <a:rPr lang="en-US" dirty="0"/>
              <a:t>“Official” QM Course Certification: I want public validation of the quality of my course. </a:t>
            </a:r>
          </a:p>
          <a:p>
            <a:pPr marL="171450" indent="-171450">
              <a:buFont typeface="Arial" panose="020B0604020202020204" pitchFamily="34" charset="0"/>
              <a:buChar char="•"/>
            </a:pPr>
            <a:r>
              <a:rPr lang="en-US" dirty="0"/>
              <a:t>“Official” QM Program Certification: I want public validation of the quality of our program.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10</a:t>
            </a:fld>
            <a:endParaRPr lang="en-US"/>
          </a:p>
        </p:txBody>
      </p:sp>
    </p:spTree>
    <p:extLst>
      <p:ext uri="{BB962C8B-B14F-4D97-AF65-F5344CB8AC3E}">
        <p14:creationId xmlns:p14="http://schemas.microsoft.com/office/powerpoint/2010/main" val="412212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QM Ohio Consortium</a:t>
            </a:r>
          </a:p>
          <a:p>
            <a:r>
              <a:rPr lang="en-US" dirty="0"/>
              <a:t>The Ohio QM Consortium is the largest QM Consortium in the world and offers Ohio members substantial advantages. </a:t>
            </a:r>
          </a:p>
          <a:p>
            <a:pPr marL="171450" indent="-171450">
              <a:buFont typeface="Arial" panose="020B0604020202020204" pitchFamily="34" charset="0"/>
              <a:buChar char="•"/>
            </a:pPr>
            <a:r>
              <a:rPr lang="en-US" dirty="0"/>
              <a:t>Discounted costs for QM certification roles (Peer Reviewer)</a:t>
            </a:r>
          </a:p>
          <a:p>
            <a:pPr marL="171450" indent="-171450">
              <a:buFont typeface="Arial" panose="020B0604020202020204" pitchFamily="34" charset="0"/>
              <a:buChar char="•"/>
            </a:pPr>
            <a:r>
              <a:rPr lang="en-US" dirty="0"/>
              <a:t>Bartering System for Peer Reviews</a:t>
            </a:r>
          </a:p>
          <a:p>
            <a:pPr marL="171450" indent="-171450">
              <a:buFont typeface="Arial" panose="020B0604020202020204" pitchFamily="34" charset="0"/>
              <a:buChar char="•"/>
            </a:pPr>
            <a:r>
              <a:rPr lang="en-US" dirty="0"/>
              <a:t>Allows us to conduct APPQMR workshops</a:t>
            </a:r>
          </a:p>
          <a:p>
            <a:pPr marL="171450" indent="-171450">
              <a:buFont typeface="Arial" panose="020B0604020202020204" pitchFamily="34" charset="0"/>
              <a:buChar char="•"/>
            </a:pPr>
            <a:r>
              <a:rPr lang="en-US" dirty="0"/>
              <a:t>Annual free Ohio QM conference</a:t>
            </a:r>
          </a:p>
          <a:p>
            <a:pPr marL="171450" indent="-171450">
              <a:buFont typeface="Arial" panose="020B0604020202020204" pitchFamily="34" charset="0"/>
              <a:buChar char="•"/>
            </a:pPr>
            <a:r>
              <a:rPr lang="en-US" dirty="0"/>
              <a:t>Opportunities for faculty/staff conference presentations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11</a:t>
            </a:fld>
            <a:endParaRPr lang="en-US"/>
          </a:p>
        </p:txBody>
      </p:sp>
    </p:spTree>
    <p:extLst>
      <p:ext uri="{BB962C8B-B14F-4D97-AF65-F5344CB8AC3E}">
        <p14:creationId xmlns:p14="http://schemas.microsoft.com/office/powerpoint/2010/main" val="331610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QM Ohio Annual Conference (May 10, 2024)</a:t>
            </a:r>
          </a:p>
          <a:p>
            <a:r>
              <a:rPr lang="en-US" dirty="0"/>
              <a:t>The Ohio QM Consortium’s annual conference is held on Friday, May 10, 2024, at Ohio Dominican University</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12</a:t>
            </a:fld>
            <a:endParaRPr lang="en-US"/>
          </a:p>
        </p:txBody>
      </p:sp>
    </p:spTree>
    <p:extLst>
      <p:ext uri="{BB962C8B-B14F-4D97-AF65-F5344CB8AC3E}">
        <p14:creationId xmlns:p14="http://schemas.microsoft.com/office/powerpoint/2010/main" val="247484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APPQMR PD Workshop</a:t>
            </a:r>
          </a:p>
          <a:p>
            <a:r>
              <a:rPr lang="en-US" dirty="0"/>
              <a:t>Workshop to learn the underlying principles behind the QM Rubric and the critical elements of the review process. </a:t>
            </a:r>
          </a:p>
          <a:p>
            <a:pPr marL="171450" indent="-171450">
              <a:buFont typeface="Arial" panose="020B0604020202020204" pitchFamily="34" charset="0"/>
              <a:buChar char="•"/>
            </a:pPr>
            <a:r>
              <a:rPr lang="en-US" dirty="0"/>
              <a:t>One-day 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for faculty, staff, and administrators involved in course development. </a:t>
            </a:r>
          </a:p>
          <a:p>
            <a:pPr marL="171450" indent="-171450">
              <a:buFont typeface="Arial" panose="020B0604020202020204" pitchFamily="34" charset="0"/>
              <a:buChar char="•"/>
            </a:pPr>
            <a:r>
              <a:rPr lang="en-US" dirty="0"/>
              <a:t>Prerequisite for Peer reviewer certification.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Professional development to learn more about instructional design principles</a:t>
            </a:r>
          </a:p>
          <a:p>
            <a:pPr marL="171450" indent="-171450">
              <a:buFont typeface="Arial" panose="020B0604020202020204" pitchFamily="34" charset="0"/>
              <a:buChar char="•"/>
            </a:pPr>
            <a:r>
              <a:rPr lang="en-US" dirty="0"/>
              <a:t>Recommended for those wishing to have courses reviewed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13</a:t>
            </a:fld>
            <a:endParaRPr lang="en-US"/>
          </a:p>
        </p:txBody>
      </p:sp>
    </p:spTree>
    <p:extLst>
      <p:ext uri="{BB962C8B-B14F-4D97-AF65-F5344CB8AC3E}">
        <p14:creationId xmlns:p14="http://schemas.microsoft.com/office/powerpoint/2010/main" val="177257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Completion of QM APPQMR Workshop</a:t>
            </a:r>
          </a:p>
          <a:p>
            <a:r>
              <a:rPr lang="en-US" b="0" dirty="0"/>
              <a:t>The completion of the QM APPQMR workshop provides respected PD credential to accrediting organizations.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14</a:t>
            </a:fld>
            <a:endParaRPr lang="en-US"/>
          </a:p>
        </p:txBody>
      </p:sp>
    </p:spTree>
    <p:extLst>
      <p:ext uri="{BB962C8B-B14F-4D97-AF65-F5344CB8AC3E}">
        <p14:creationId xmlns:p14="http://schemas.microsoft.com/office/powerpoint/2010/main" val="390686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QM APPQMR Sessions Scheduled</a:t>
            </a:r>
          </a:p>
          <a:p>
            <a:r>
              <a:rPr lang="en-US" dirty="0"/>
              <a:t>Please encourage your colleagues to attend a Quality Matters APPQMR workshop (Virtual or In-Person). </a:t>
            </a:r>
          </a:p>
          <a:p>
            <a:pPr marL="228600" indent="-228600">
              <a:buFont typeface="+mj-lt"/>
              <a:buAutoNum type="arabicPeriod"/>
            </a:pPr>
            <a:r>
              <a:rPr lang="en-US" dirty="0"/>
              <a:t>Wednesday, November 22, 2023, </a:t>
            </a:r>
            <a:br>
              <a:rPr lang="en-US" dirty="0"/>
            </a:br>
            <a:r>
              <a:rPr lang="en-US" dirty="0"/>
              <a:t>8:30 am to 4:30 pm, Virtual WebEx </a:t>
            </a:r>
          </a:p>
          <a:p>
            <a:pPr marL="228600" indent="-228600">
              <a:buFont typeface="+mj-lt"/>
              <a:buAutoNum type="arabicPeriod"/>
            </a:pPr>
            <a:r>
              <a:rPr lang="en-US" dirty="0"/>
              <a:t>Tuesday, December 12, 2023, </a:t>
            </a:r>
            <a:br>
              <a:rPr lang="en-US" dirty="0"/>
            </a:br>
            <a:r>
              <a:rPr lang="en-US" dirty="0"/>
              <a:t>8:30 am to 4:30 pm, Virtual WebEx</a:t>
            </a:r>
          </a:p>
          <a:p>
            <a:pPr marL="228600" indent="-228600">
              <a:buFont typeface="+mj-lt"/>
              <a:buAutoNum type="arabicPeriod"/>
            </a:pPr>
            <a:r>
              <a:rPr lang="en-US" dirty="0"/>
              <a:t>Thursday, December 14, 2023, </a:t>
            </a:r>
            <a:br>
              <a:rPr lang="en-US" dirty="0"/>
            </a:br>
            <a:r>
              <a:rPr lang="en-US" dirty="0"/>
              <a:t>8:30 am to 4:30 pm, Millet Hall 403</a:t>
            </a:r>
          </a:p>
          <a:p>
            <a:pPr marL="228600" indent="-228600">
              <a:buFont typeface="+mj-lt"/>
              <a:buAutoNum type="arabicPeriod"/>
            </a:pPr>
            <a:r>
              <a:rPr lang="en-US" dirty="0"/>
              <a:t>Thursday, January 4, 2024, </a:t>
            </a:r>
            <a:br>
              <a:rPr lang="en-US" dirty="0"/>
            </a:br>
            <a:r>
              <a:rPr lang="en-US" dirty="0"/>
              <a:t>8:30 am to 4:30 pm, Virtual WebEx</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15</a:t>
            </a:fld>
            <a:endParaRPr lang="en-US"/>
          </a:p>
        </p:txBody>
      </p:sp>
    </p:spTree>
    <p:extLst>
      <p:ext uri="{BB962C8B-B14F-4D97-AF65-F5344CB8AC3E}">
        <p14:creationId xmlns:p14="http://schemas.microsoft.com/office/powerpoint/2010/main" val="226228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Attend and Participate</a:t>
            </a:r>
          </a:p>
          <a:p>
            <a:r>
              <a:rPr lang="en-US" dirty="0"/>
              <a:t>You need to attend 100% of the APPQMR workshop AND participate in all activities to complete the workshop. Upon completion of the APPQMR workshop, participants get a certificate of completion and a Digital Badge for addition to digital sites such as LinkedIn. Since Quality Matters is an internationally recognized and respected organization, the certificate of completion has meaning to other organizations.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16</a:t>
            </a:fld>
            <a:endParaRPr lang="en-US"/>
          </a:p>
        </p:txBody>
      </p:sp>
    </p:spTree>
    <p:extLst>
      <p:ext uri="{BB962C8B-B14F-4D97-AF65-F5344CB8AC3E}">
        <p14:creationId xmlns:p14="http://schemas.microsoft.com/office/powerpoint/2010/main" val="337846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17</a:t>
            </a:fld>
            <a:endParaRPr lang="en-US"/>
          </a:p>
        </p:txBody>
      </p:sp>
    </p:spTree>
    <p:extLst>
      <p:ext uri="{BB962C8B-B14F-4D97-AF65-F5344CB8AC3E}">
        <p14:creationId xmlns:p14="http://schemas.microsoft.com/office/powerpoint/2010/main" val="67408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Floor #1: Entry-Level Quality Courses</a:t>
            </a:r>
          </a:p>
          <a:p>
            <a:r>
              <a:rPr lang="en-US" dirty="0"/>
              <a:t>What standards do we use to determine which courses make it through the door to Floor #1: Entry-Level Quality Courses?</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2</a:t>
            </a:fld>
            <a:endParaRPr lang="en-US"/>
          </a:p>
        </p:txBody>
      </p:sp>
    </p:spTree>
    <p:extLst>
      <p:ext uri="{BB962C8B-B14F-4D97-AF65-F5344CB8AC3E}">
        <p14:creationId xmlns:p14="http://schemas.microsoft.com/office/powerpoint/2010/main" val="361236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Matters</a:t>
            </a:r>
          </a:p>
          <a:p>
            <a:r>
              <a:rPr lang="en-US" dirty="0"/>
              <a:t>QM is an international organization that has developed a widely respected rubric of course design standards.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3</a:t>
            </a:fld>
            <a:endParaRPr lang="en-US"/>
          </a:p>
        </p:txBody>
      </p:sp>
    </p:spTree>
    <p:extLst>
      <p:ext uri="{BB962C8B-B14F-4D97-AF65-F5344CB8AC3E}">
        <p14:creationId xmlns:p14="http://schemas.microsoft.com/office/powerpoint/2010/main" val="265162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a:t>
            </a:r>
          </a:p>
          <a:p>
            <a:r>
              <a:rPr lang="en-US" dirty="0"/>
              <a:t>Any guesses at how many classes at Wright State have made it through the quality front door to at least the first floor?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4</a:t>
            </a:fld>
            <a:endParaRPr lang="en-US"/>
          </a:p>
        </p:txBody>
      </p:sp>
    </p:spTree>
    <p:extLst>
      <p:ext uri="{BB962C8B-B14F-4D97-AF65-F5344CB8AC3E}">
        <p14:creationId xmlns:p14="http://schemas.microsoft.com/office/powerpoint/2010/main" val="419572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 None </a:t>
            </a:r>
          </a:p>
          <a:p>
            <a:r>
              <a:rPr lang="en-US" dirty="0"/>
              <a:t>At this point, Wright State has no courses that have been judged to meet entry-level quality standards.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5</a:t>
            </a:fld>
            <a:endParaRPr lang="en-US"/>
          </a:p>
        </p:txBody>
      </p:sp>
    </p:spTree>
    <p:extLst>
      <p:ext uri="{BB962C8B-B14F-4D97-AF65-F5344CB8AC3E}">
        <p14:creationId xmlns:p14="http://schemas.microsoft.com/office/powerpoint/2010/main" val="385127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CHEH LDR OL: Knocking on the Door</a:t>
            </a:r>
          </a:p>
          <a:p>
            <a:r>
              <a:rPr lang="en-US" dirty="0"/>
              <a:t>The first course at Wright State that is going through the QM Peer Review process is CHEH LDR Organizational Leadership.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6</a:t>
            </a:fld>
            <a:endParaRPr lang="en-US"/>
          </a:p>
        </p:txBody>
      </p:sp>
    </p:spTree>
    <p:extLst>
      <p:ext uri="{BB962C8B-B14F-4D97-AF65-F5344CB8AC3E}">
        <p14:creationId xmlns:p14="http://schemas.microsoft.com/office/powerpoint/2010/main" val="56210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Matters Overview</a:t>
            </a:r>
          </a:p>
          <a:p>
            <a:r>
              <a:rPr lang="en-US" dirty="0"/>
              <a:t>QM has over 1,500 college and university members that use QM for PD, Peer Review, and Quality Standards.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7</a:t>
            </a:fld>
            <a:endParaRPr lang="en-US"/>
          </a:p>
        </p:txBody>
      </p:sp>
    </p:spTree>
    <p:extLst>
      <p:ext uri="{BB962C8B-B14F-4D97-AF65-F5344CB8AC3E}">
        <p14:creationId xmlns:p14="http://schemas.microsoft.com/office/powerpoint/2010/main" val="373309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QM Rubric Standards</a:t>
            </a:r>
          </a:p>
          <a:p>
            <a:r>
              <a:rPr lang="en-US" dirty="0"/>
              <a:t>The QM Rubric includes eight general standards and 44 specific review standards that require alignment with LO.</a:t>
            </a:r>
          </a:p>
          <a:p>
            <a:endParaRPr lang="en-US" dirty="0"/>
          </a:p>
          <a:p>
            <a:r>
              <a:rPr lang="en-US" dirty="0"/>
              <a:t>Quality Matters requires alignment between Learning Objectives (Course LO 2.1, Module LO 2.2) and assessments (3.1), instructional materials (4.1), learning activities (5.1), and course technologies (6.1). </a:t>
            </a:r>
          </a:p>
          <a:p>
            <a:endParaRPr lang="en-US" dirty="0"/>
          </a:p>
        </p:txBody>
      </p:sp>
      <p:sp>
        <p:nvSpPr>
          <p:cNvPr id="4" name="Slide Number Placeholder 3"/>
          <p:cNvSpPr>
            <a:spLocks noGrp="1"/>
          </p:cNvSpPr>
          <p:nvPr>
            <p:ph type="sldNum" sz="quarter" idx="5"/>
          </p:nvPr>
        </p:nvSpPr>
        <p:spPr/>
        <p:txBody>
          <a:bodyPr/>
          <a:lstStyle/>
          <a:p>
            <a:fld id="{006B8EE3-1B93-4332-A6D4-11A6E30518D6}" type="slidenum">
              <a:rPr lang="en-US" smtClean="0"/>
              <a:t>8</a:t>
            </a:fld>
            <a:endParaRPr lang="en-US"/>
          </a:p>
        </p:txBody>
      </p:sp>
    </p:spTree>
    <p:extLst>
      <p:ext uri="{BB962C8B-B14F-4D97-AF65-F5344CB8AC3E}">
        <p14:creationId xmlns:p14="http://schemas.microsoft.com/office/powerpoint/2010/main" val="235981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Matters ID Principles</a:t>
            </a:r>
          </a:p>
          <a:p>
            <a:r>
              <a:rPr lang="en-US" b="0" dirty="0"/>
              <a:t>The Quality Matters rubric is based on effective instructional design principles important for F2F and Online classes. </a:t>
            </a:r>
          </a:p>
        </p:txBody>
      </p:sp>
      <p:sp>
        <p:nvSpPr>
          <p:cNvPr id="4" name="Slide Number Placeholder 3"/>
          <p:cNvSpPr>
            <a:spLocks noGrp="1"/>
          </p:cNvSpPr>
          <p:nvPr>
            <p:ph type="sldNum" sz="quarter" idx="5"/>
          </p:nvPr>
        </p:nvSpPr>
        <p:spPr/>
        <p:txBody>
          <a:bodyPr/>
          <a:lstStyle/>
          <a:p>
            <a:fld id="{006B8EE3-1B93-4332-A6D4-11A6E30518D6}" type="slidenum">
              <a:rPr lang="en-US" smtClean="0"/>
              <a:t>9</a:t>
            </a:fld>
            <a:endParaRPr lang="en-US"/>
          </a:p>
        </p:txBody>
      </p:sp>
    </p:spTree>
    <p:extLst>
      <p:ext uri="{BB962C8B-B14F-4D97-AF65-F5344CB8AC3E}">
        <p14:creationId xmlns:p14="http://schemas.microsoft.com/office/powerpoint/2010/main" val="308683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8938A9-6972-4338-B531-08A93233909A}"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359636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938A9-6972-4338-B531-08A93233909A}"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9393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938A9-6972-4338-B531-08A93233909A}"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375135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938A9-6972-4338-B531-08A93233909A}"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232561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8938A9-6972-4338-B531-08A93233909A}"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89928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8938A9-6972-4338-B531-08A93233909A}"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314331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8938A9-6972-4338-B531-08A93233909A}"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335793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8938A9-6972-4338-B531-08A93233909A}"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28351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938A9-6972-4338-B531-08A93233909A}"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71299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938A9-6972-4338-B531-08A93233909A}"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129510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938A9-6972-4338-B531-08A93233909A}"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0B8F0-9013-43DD-8A07-46B2D56B3826}" type="slidenum">
              <a:rPr lang="en-US" smtClean="0"/>
              <a:t>‹#›</a:t>
            </a:fld>
            <a:endParaRPr lang="en-US"/>
          </a:p>
        </p:txBody>
      </p:sp>
    </p:spTree>
    <p:extLst>
      <p:ext uri="{BB962C8B-B14F-4D97-AF65-F5344CB8AC3E}">
        <p14:creationId xmlns:p14="http://schemas.microsoft.com/office/powerpoint/2010/main" val="400468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938A9-6972-4338-B531-08A93233909A}" type="datetimeFigureOut">
              <a:rPr lang="en-US" smtClean="0"/>
              <a:t>11/18/2023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0B8F0-9013-43DD-8A07-46B2D56B3826}" type="slidenum">
              <a:rPr lang="en-US" smtClean="0"/>
              <a:t>‹#›</a:t>
            </a:fld>
            <a:endParaRPr lang="en-US"/>
          </a:p>
        </p:txBody>
      </p:sp>
    </p:spTree>
    <p:extLst>
      <p:ext uri="{BB962C8B-B14F-4D97-AF65-F5344CB8AC3E}">
        <p14:creationId xmlns:p14="http://schemas.microsoft.com/office/powerpoint/2010/main" val="2825392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Levels of Course Quality</a:t>
            </a:r>
          </a:p>
          <a:p>
            <a:pPr algn="ctr"/>
            <a:r>
              <a:rPr lang="en-US" sz="2800" dirty="0"/>
              <a:t>There are many different levels of quality when reviewing online and blended learning courses. </a:t>
            </a:r>
          </a:p>
        </p:txBody>
      </p:sp>
      <p:sp>
        <p:nvSpPr>
          <p:cNvPr id="10" name="Arrow: Left 9">
            <a:extLst>
              <a:ext uri="{FF2B5EF4-FFF2-40B4-BE49-F238E27FC236}">
                <a16:creationId xmlns:a16="http://schemas.microsoft.com/office/drawing/2014/main" id="{473AEC42-32E7-480F-9372-50169414FAE7}"/>
              </a:ext>
            </a:extLst>
          </p:cNvPr>
          <p:cNvSpPr/>
          <p:nvPr/>
        </p:nvSpPr>
        <p:spPr>
          <a:xfrm>
            <a:off x="5908432" y="5982133"/>
            <a:ext cx="3235568" cy="70390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Floor #1: Entry-Level Quality Courses</a:t>
            </a:r>
            <a:endParaRPr lang="en-US" dirty="0"/>
          </a:p>
        </p:txBody>
      </p:sp>
      <p:sp>
        <p:nvSpPr>
          <p:cNvPr id="14" name="Arrow: Left 13">
            <a:extLst>
              <a:ext uri="{FF2B5EF4-FFF2-40B4-BE49-F238E27FC236}">
                <a16:creationId xmlns:a16="http://schemas.microsoft.com/office/drawing/2014/main" id="{020E5550-D993-4294-9F89-8BE35601B3EB}"/>
              </a:ext>
            </a:extLst>
          </p:cNvPr>
          <p:cNvSpPr/>
          <p:nvPr/>
        </p:nvSpPr>
        <p:spPr>
          <a:xfrm>
            <a:off x="5908432" y="3552106"/>
            <a:ext cx="3235568" cy="70390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Floor #4:  Highest-Level Quality Courses</a:t>
            </a:r>
            <a:endParaRPr lang="en-US" dirty="0"/>
          </a:p>
        </p:txBody>
      </p:sp>
      <p:sp>
        <p:nvSpPr>
          <p:cNvPr id="15" name="Arrow: Left 14">
            <a:extLst>
              <a:ext uri="{FF2B5EF4-FFF2-40B4-BE49-F238E27FC236}">
                <a16:creationId xmlns:a16="http://schemas.microsoft.com/office/drawing/2014/main" id="{B8925171-8796-4BAD-98F8-B010060E9833}"/>
              </a:ext>
            </a:extLst>
          </p:cNvPr>
          <p:cNvSpPr/>
          <p:nvPr/>
        </p:nvSpPr>
        <p:spPr>
          <a:xfrm>
            <a:off x="5908432" y="5172124"/>
            <a:ext cx="3235568" cy="70390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Floor #2:  High-Level Quality Courses</a:t>
            </a:r>
            <a:endParaRPr lang="en-US" dirty="0"/>
          </a:p>
        </p:txBody>
      </p:sp>
      <p:sp>
        <p:nvSpPr>
          <p:cNvPr id="16" name="Arrow: Left 15">
            <a:extLst>
              <a:ext uri="{FF2B5EF4-FFF2-40B4-BE49-F238E27FC236}">
                <a16:creationId xmlns:a16="http://schemas.microsoft.com/office/drawing/2014/main" id="{7E5F591F-8FC1-4CD5-B83B-202F1B75DA1C}"/>
              </a:ext>
            </a:extLst>
          </p:cNvPr>
          <p:cNvSpPr/>
          <p:nvPr/>
        </p:nvSpPr>
        <p:spPr>
          <a:xfrm>
            <a:off x="5908432" y="4362115"/>
            <a:ext cx="3235568" cy="70390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Floor #3:  Higher-Level Quality Courses</a:t>
            </a:r>
            <a:endParaRPr lang="en-US" dirty="0"/>
          </a:p>
        </p:txBody>
      </p:sp>
      <p:grpSp>
        <p:nvGrpSpPr>
          <p:cNvPr id="19" name="Group 18">
            <a:extLst>
              <a:ext uri="{FF2B5EF4-FFF2-40B4-BE49-F238E27FC236}">
                <a16:creationId xmlns:a16="http://schemas.microsoft.com/office/drawing/2014/main" id="{42BEF77F-C9DC-4425-BC82-1E819B4A9568}"/>
              </a:ext>
            </a:extLst>
          </p:cNvPr>
          <p:cNvGrpSpPr/>
          <p:nvPr/>
        </p:nvGrpSpPr>
        <p:grpSpPr>
          <a:xfrm>
            <a:off x="76290" y="1508105"/>
            <a:ext cx="5660886" cy="5199169"/>
            <a:chOff x="567903" y="1508105"/>
            <a:chExt cx="5660886" cy="5199169"/>
          </a:xfrm>
        </p:grpSpPr>
        <p:pic>
          <p:nvPicPr>
            <p:cNvPr id="6" name="Picture 5">
              <a:extLst>
                <a:ext uri="{FF2B5EF4-FFF2-40B4-BE49-F238E27FC236}">
                  <a16:creationId xmlns:a16="http://schemas.microsoft.com/office/drawing/2014/main" id="{25AFC23E-2319-445E-9804-C802ECA7F63C}"/>
                </a:ext>
              </a:extLst>
            </p:cNvPr>
            <p:cNvPicPr>
              <a:picLocks noChangeAspect="1"/>
            </p:cNvPicPr>
            <p:nvPr/>
          </p:nvPicPr>
          <p:blipFill rotWithShape="1">
            <a:blip r:embed="rId3"/>
            <a:srcRect l="16374" t="2818" r="23187"/>
            <a:stretch/>
          </p:blipFill>
          <p:spPr>
            <a:xfrm>
              <a:off x="702195" y="1508105"/>
              <a:ext cx="5526594" cy="5199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8B6839E5-440B-4A09-9F2A-99EDFA06CB48}"/>
                </a:ext>
              </a:extLst>
            </p:cNvPr>
            <p:cNvSpPr txBox="1"/>
            <p:nvPr/>
          </p:nvSpPr>
          <p:spPr>
            <a:xfrm rot="19252466">
              <a:off x="567903" y="2065037"/>
              <a:ext cx="2496954" cy="461665"/>
            </a:xfrm>
            <a:prstGeom prst="rect">
              <a:avLst/>
            </a:prstGeom>
            <a:noFill/>
          </p:spPr>
          <p:txBody>
            <a:bodyPr wrap="square" rtlCol="0">
              <a:spAutoFit/>
            </a:bodyPr>
            <a:lstStyle/>
            <a:p>
              <a:pPr algn="ctr"/>
              <a:r>
                <a:rPr lang="en-US" sz="2400" dirty="0">
                  <a:solidFill>
                    <a:schemeClr val="bg1"/>
                  </a:solidFill>
                </a:rPr>
                <a:t>QUALITY COURSES</a:t>
              </a:r>
            </a:p>
          </p:txBody>
        </p:sp>
        <p:sp>
          <p:nvSpPr>
            <p:cNvPr id="18" name="TextBox 17">
              <a:extLst>
                <a:ext uri="{FF2B5EF4-FFF2-40B4-BE49-F238E27FC236}">
                  <a16:creationId xmlns:a16="http://schemas.microsoft.com/office/drawing/2014/main" id="{76220253-3E2A-41B4-9E4A-3205843AB890}"/>
                </a:ext>
              </a:extLst>
            </p:cNvPr>
            <p:cNvSpPr txBox="1"/>
            <p:nvPr/>
          </p:nvSpPr>
          <p:spPr>
            <a:xfrm rot="2290859">
              <a:off x="3341084" y="2446623"/>
              <a:ext cx="2496954" cy="461665"/>
            </a:xfrm>
            <a:prstGeom prst="rect">
              <a:avLst/>
            </a:prstGeom>
            <a:noFill/>
          </p:spPr>
          <p:txBody>
            <a:bodyPr wrap="square" rtlCol="0">
              <a:spAutoFit/>
            </a:bodyPr>
            <a:lstStyle/>
            <a:p>
              <a:pPr algn="ctr"/>
              <a:r>
                <a:rPr lang="en-US" sz="2400" dirty="0">
                  <a:solidFill>
                    <a:schemeClr val="bg1"/>
                  </a:solidFill>
                </a:rPr>
                <a:t>QUALITY COURSES</a:t>
              </a:r>
            </a:p>
          </p:txBody>
        </p:sp>
      </p:grpSp>
    </p:spTree>
    <p:extLst>
      <p:ext uri="{BB962C8B-B14F-4D97-AF65-F5344CB8AC3E}">
        <p14:creationId xmlns:p14="http://schemas.microsoft.com/office/powerpoint/2010/main" val="304253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QM </a:t>
            </a:r>
            <a:r>
              <a:rPr lang="en-US" sz="3600" b="1" dirty="0">
                <a:sym typeface="Wingdings" panose="05000000000000000000" pitchFamily="2" charset="2"/>
              </a:rPr>
              <a:t> </a:t>
            </a:r>
            <a:r>
              <a:rPr lang="en-US" sz="3600" b="1" dirty="0"/>
              <a:t>Faculty Choice</a:t>
            </a:r>
          </a:p>
          <a:p>
            <a:pPr algn="ctr"/>
            <a:r>
              <a:rPr lang="en-US" sz="2800" dirty="0"/>
              <a:t>It is faculty choice if they wish to utilize Quality Matters and to what degree they wish to implement it.  </a:t>
            </a:r>
          </a:p>
        </p:txBody>
      </p:sp>
      <p:pic>
        <p:nvPicPr>
          <p:cNvPr id="3074" name="Picture 2" descr="Feet And Arrows On Road Background Pair Of Foot Standing On Tarmac Road  With Colorful Graffiti Arrow Sign Choices Stock Photo - Download Image Now  - iStock">
            <a:extLst>
              <a:ext uri="{FF2B5EF4-FFF2-40B4-BE49-F238E27FC236}">
                <a16:creationId xmlns:a16="http://schemas.microsoft.com/office/drawing/2014/main" id="{27A3007B-7818-46DC-8AB8-83037EA80C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
          <a:stretch/>
        </p:blipFill>
        <p:spPr bwMode="auto">
          <a:xfrm>
            <a:off x="0" y="1508105"/>
            <a:ext cx="9144000" cy="5349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57F13A-CD51-403D-B953-5E8E16166125}"/>
              </a:ext>
            </a:extLst>
          </p:cNvPr>
          <p:cNvSpPr txBox="1"/>
          <p:nvPr/>
        </p:nvSpPr>
        <p:spPr>
          <a:xfrm rot="1249698">
            <a:off x="5512996" y="3394757"/>
            <a:ext cx="3535337" cy="1323439"/>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“Official” QM </a:t>
            </a:r>
          </a:p>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Course Certification</a:t>
            </a:r>
          </a:p>
          <a:p>
            <a:pPr algn="ctr"/>
            <a:r>
              <a:rPr lang="en-US" sz="1600" i="1" dirty="0">
                <a:solidFill>
                  <a:srgbClr val="FFFF00"/>
                </a:solidFill>
              </a:rPr>
              <a:t>I want public validation of the quality of my course. </a:t>
            </a:r>
          </a:p>
        </p:txBody>
      </p:sp>
      <p:sp>
        <p:nvSpPr>
          <p:cNvPr id="7" name="TextBox 6">
            <a:extLst>
              <a:ext uri="{FF2B5EF4-FFF2-40B4-BE49-F238E27FC236}">
                <a16:creationId xmlns:a16="http://schemas.microsoft.com/office/drawing/2014/main" id="{CA1E2819-4EA8-45A5-A92C-EBF36ACD025B}"/>
              </a:ext>
            </a:extLst>
          </p:cNvPr>
          <p:cNvSpPr txBox="1"/>
          <p:nvPr/>
        </p:nvSpPr>
        <p:spPr>
          <a:xfrm rot="20613905">
            <a:off x="-9065" y="4045625"/>
            <a:ext cx="3715416" cy="1200329"/>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Professional Development</a:t>
            </a:r>
          </a:p>
          <a:p>
            <a:pPr algn="ctr"/>
            <a:r>
              <a:rPr lang="en-US" sz="1600" i="1" dirty="0">
                <a:solidFill>
                  <a:srgbClr val="FFFF00"/>
                </a:solidFill>
              </a:rPr>
              <a:t>I want to learn more about using effective instructional design principles to continually improve my courses. </a:t>
            </a:r>
          </a:p>
        </p:txBody>
      </p:sp>
      <p:sp>
        <p:nvSpPr>
          <p:cNvPr id="8" name="TextBox 7">
            <a:extLst>
              <a:ext uri="{FF2B5EF4-FFF2-40B4-BE49-F238E27FC236}">
                <a16:creationId xmlns:a16="http://schemas.microsoft.com/office/drawing/2014/main" id="{9CD4A9C2-3D9B-4F26-83F5-6A7137DD3564}"/>
              </a:ext>
            </a:extLst>
          </p:cNvPr>
          <p:cNvSpPr txBox="1"/>
          <p:nvPr/>
        </p:nvSpPr>
        <p:spPr>
          <a:xfrm rot="20372959">
            <a:off x="180416" y="5641923"/>
            <a:ext cx="2064774" cy="892552"/>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Nothing.</a:t>
            </a:r>
            <a:r>
              <a:rPr lang="en-US" sz="3600" b="1" dirty="0">
                <a:solidFill>
                  <a:srgbClr val="FFFF00"/>
                </a:solidFill>
                <a:effectLst>
                  <a:outerShdw blurRad="38100" dist="38100" dir="2700000" algn="tl">
                    <a:srgbClr val="000000">
                      <a:alpha val="43137"/>
                    </a:srgbClr>
                  </a:outerShdw>
                </a:effectLst>
                <a:latin typeface="Berlin Sans FB Demi" panose="020E0802020502020306" pitchFamily="34" charset="0"/>
              </a:rPr>
              <a:t>  </a:t>
            </a:r>
          </a:p>
          <a:p>
            <a:pPr algn="ctr"/>
            <a:r>
              <a:rPr lang="en-US" sz="1600" i="1" dirty="0">
                <a:solidFill>
                  <a:srgbClr val="FFFF00"/>
                </a:solidFill>
              </a:rPr>
              <a:t>I am good. </a:t>
            </a:r>
          </a:p>
        </p:txBody>
      </p:sp>
      <p:sp>
        <p:nvSpPr>
          <p:cNvPr id="10" name="TextBox 9">
            <a:extLst>
              <a:ext uri="{FF2B5EF4-FFF2-40B4-BE49-F238E27FC236}">
                <a16:creationId xmlns:a16="http://schemas.microsoft.com/office/drawing/2014/main" id="{271E2E16-F787-4ED8-912B-8ADD32C510B4}"/>
              </a:ext>
            </a:extLst>
          </p:cNvPr>
          <p:cNvSpPr txBox="1"/>
          <p:nvPr/>
        </p:nvSpPr>
        <p:spPr>
          <a:xfrm rot="1116842">
            <a:off x="5362869" y="1973165"/>
            <a:ext cx="3589083" cy="1200329"/>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“Unofficial”  Peer Review</a:t>
            </a:r>
          </a:p>
          <a:p>
            <a:pPr algn="ctr"/>
            <a:r>
              <a:rPr lang="en-US" sz="1600" i="1" dirty="0">
                <a:solidFill>
                  <a:srgbClr val="FFFF00"/>
                </a:solidFill>
              </a:rPr>
              <a:t>Can I have an Internal review that gives me suggestions that I can use to improve my course? </a:t>
            </a:r>
            <a:endParaRPr lang="en-US" sz="2400" i="1" dirty="0">
              <a:solidFill>
                <a:srgbClr val="FFFF00"/>
              </a:solidFill>
            </a:endParaRPr>
          </a:p>
        </p:txBody>
      </p:sp>
      <p:sp>
        <p:nvSpPr>
          <p:cNvPr id="12" name="TextBox 11">
            <a:extLst>
              <a:ext uri="{FF2B5EF4-FFF2-40B4-BE49-F238E27FC236}">
                <a16:creationId xmlns:a16="http://schemas.microsoft.com/office/drawing/2014/main" id="{FD17C1E5-38D9-49BD-86F2-59472C53EC1B}"/>
              </a:ext>
            </a:extLst>
          </p:cNvPr>
          <p:cNvSpPr txBox="1"/>
          <p:nvPr/>
        </p:nvSpPr>
        <p:spPr>
          <a:xfrm rot="1260500">
            <a:off x="5641733" y="5085308"/>
            <a:ext cx="3535337" cy="1323439"/>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“Official” QM </a:t>
            </a:r>
          </a:p>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Program Certification</a:t>
            </a:r>
          </a:p>
          <a:p>
            <a:pPr algn="ctr"/>
            <a:r>
              <a:rPr lang="en-US" sz="1600" i="1" dirty="0">
                <a:solidFill>
                  <a:srgbClr val="FFFF00"/>
                </a:solidFill>
              </a:rPr>
              <a:t>I want public validation of the quality of our program. </a:t>
            </a:r>
          </a:p>
        </p:txBody>
      </p:sp>
      <p:sp>
        <p:nvSpPr>
          <p:cNvPr id="14" name="TextBox 13">
            <a:extLst>
              <a:ext uri="{FF2B5EF4-FFF2-40B4-BE49-F238E27FC236}">
                <a16:creationId xmlns:a16="http://schemas.microsoft.com/office/drawing/2014/main" id="{49E16737-0A66-41C9-B409-CAA0561B50B4}"/>
              </a:ext>
            </a:extLst>
          </p:cNvPr>
          <p:cNvSpPr txBox="1"/>
          <p:nvPr/>
        </p:nvSpPr>
        <p:spPr>
          <a:xfrm rot="20613905">
            <a:off x="177446" y="2039157"/>
            <a:ext cx="4009423" cy="1200329"/>
          </a:xfrm>
          <a:prstGeom prst="rect">
            <a:avLst/>
          </a:prstGeom>
          <a:noFill/>
        </p:spPr>
        <p:txBody>
          <a:bodyPr wrap="square" rtlCol="0">
            <a:spAutoFit/>
          </a:bodyPr>
          <a:lstStyle/>
          <a:p>
            <a:pPr algn="ctr"/>
            <a:r>
              <a:rPr lang="en-US" sz="2400" b="1" dirty="0">
                <a:solidFill>
                  <a:srgbClr val="FFFF00"/>
                </a:solidFill>
                <a:effectLst>
                  <a:outerShdw blurRad="38100" dist="38100" dir="2700000" algn="tl">
                    <a:srgbClr val="000000">
                      <a:alpha val="43137"/>
                    </a:srgbClr>
                  </a:outerShdw>
                </a:effectLst>
                <a:latin typeface="Berlin Sans FB Demi" panose="020E0802020502020306" pitchFamily="34" charset="0"/>
              </a:rPr>
              <a:t>Personal Certifications</a:t>
            </a:r>
          </a:p>
          <a:p>
            <a:pPr algn="ctr"/>
            <a:r>
              <a:rPr lang="en-US" sz="1600" i="1" dirty="0">
                <a:solidFill>
                  <a:srgbClr val="FFFF00"/>
                </a:solidFill>
              </a:rPr>
              <a:t>I want to earn some personal certifications such as becoming a Peer Reviewer, Master Reviewer, APPQMR Facilitator, QM Coach, etc. </a:t>
            </a:r>
          </a:p>
        </p:txBody>
      </p:sp>
    </p:spTree>
    <p:extLst>
      <p:ext uri="{BB962C8B-B14F-4D97-AF65-F5344CB8AC3E}">
        <p14:creationId xmlns:p14="http://schemas.microsoft.com/office/powerpoint/2010/main" val="429229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QM Ohio Consortium</a:t>
            </a:r>
          </a:p>
          <a:p>
            <a:pPr algn="ctr"/>
            <a:r>
              <a:rPr lang="en-US" sz="2800" dirty="0"/>
              <a:t>The Ohio QM Consortium is the largest QM Consortium in the world and offers Ohio members substantial advantages. </a:t>
            </a:r>
          </a:p>
        </p:txBody>
      </p:sp>
      <p:pic>
        <p:nvPicPr>
          <p:cNvPr id="4" name="Picture 3">
            <a:extLst>
              <a:ext uri="{FF2B5EF4-FFF2-40B4-BE49-F238E27FC236}">
                <a16:creationId xmlns:a16="http://schemas.microsoft.com/office/drawing/2014/main" id="{CEC17542-618C-467F-A87E-99AD3F1234EE}"/>
              </a:ext>
            </a:extLst>
          </p:cNvPr>
          <p:cNvPicPr>
            <a:picLocks noChangeAspect="1"/>
          </p:cNvPicPr>
          <p:nvPr/>
        </p:nvPicPr>
        <p:blipFill rotWithShape="1">
          <a:blip r:embed="rId3"/>
          <a:srcRect l="4168" t="6008" r="4916" b="6227"/>
          <a:stretch/>
        </p:blipFill>
        <p:spPr>
          <a:xfrm>
            <a:off x="0" y="1465668"/>
            <a:ext cx="6571622" cy="5392332"/>
          </a:xfrm>
          <a:prstGeom prst="rect">
            <a:avLst/>
          </a:prstGeom>
        </p:spPr>
      </p:pic>
      <p:sp>
        <p:nvSpPr>
          <p:cNvPr id="6" name="Arrow: Left 5">
            <a:extLst>
              <a:ext uri="{FF2B5EF4-FFF2-40B4-BE49-F238E27FC236}">
                <a16:creationId xmlns:a16="http://schemas.microsoft.com/office/drawing/2014/main" id="{6EB37C73-9551-4FF8-A929-58201CA46F82}"/>
              </a:ext>
            </a:extLst>
          </p:cNvPr>
          <p:cNvSpPr/>
          <p:nvPr/>
        </p:nvSpPr>
        <p:spPr>
          <a:xfrm>
            <a:off x="5436156" y="2539453"/>
            <a:ext cx="3707843"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Bartering System for </a:t>
            </a:r>
          </a:p>
          <a:p>
            <a:pPr algn="ctr"/>
            <a:r>
              <a:rPr lang="en-US" dirty="0"/>
              <a:t>Peer Reviews</a:t>
            </a:r>
          </a:p>
        </p:txBody>
      </p:sp>
      <p:sp>
        <p:nvSpPr>
          <p:cNvPr id="8" name="Arrow: Left 7">
            <a:extLst>
              <a:ext uri="{FF2B5EF4-FFF2-40B4-BE49-F238E27FC236}">
                <a16:creationId xmlns:a16="http://schemas.microsoft.com/office/drawing/2014/main" id="{7B3E0D67-4AE1-4C50-A927-CD0E078A3B7C}"/>
              </a:ext>
            </a:extLst>
          </p:cNvPr>
          <p:cNvSpPr/>
          <p:nvPr/>
        </p:nvSpPr>
        <p:spPr>
          <a:xfrm>
            <a:off x="5436156" y="4005121"/>
            <a:ext cx="3707843"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Allows us to conduct APPQMR workshops</a:t>
            </a:r>
          </a:p>
        </p:txBody>
      </p:sp>
      <p:sp>
        <p:nvSpPr>
          <p:cNvPr id="11" name="Arrow: Left 10">
            <a:extLst>
              <a:ext uri="{FF2B5EF4-FFF2-40B4-BE49-F238E27FC236}">
                <a16:creationId xmlns:a16="http://schemas.microsoft.com/office/drawing/2014/main" id="{C0E03C33-21F9-447F-AEC1-624B0767F3D0}"/>
              </a:ext>
            </a:extLst>
          </p:cNvPr>
          <p:cNvSpPr/>
          <p:nvPr/>
        </p:nvSpPr>
        <p:spPr>
          <a:xfrm>
            <a:off x="5436157" y="1218302"/>
            <a:ext cx="3707843"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Discounted costs for QM certification roles (Peer Reviewer)</a:t>
            </a:r>
          </a:p>
        </p:txBody>
      </p:sp>
    </p:spTree>
    <p:extLst>
      <p:ext uri="{BB962C8B-B14F-4D97-AF65-F5344CB8AC3E}">
        <p14:creationId xmlns:p14="http://schemas.microsoft.com/office/powerpoint/2010/main" val="290296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QM Ohio Annual Conference (May 10, 2024)</a:t>
            </a:r>
          </a:p>
          <a:p>
            <a:pPr algn="ctr"/>
            <a:r>
              <a:rPr lang="en-US" sz="2800" dirty="0"/>
              <a:t>The Ohio QM Consortium’s annual conference is held on Friday, May 10, 2024, at Ohio Dominican University</a:t>
            </a:r>
          </a:p>
        </p:txBody>
      </p:sp>
      <p:sp>
        <p:nvSpPr>
          <p:cNvPr id="6" name="Arrow: Left 5">
            <a:extLst>
              <a:ext uri="{FF2B5EF4-FFF2-40B4-BE49-F238E27FC236}">
                <a16:creationId xmlns:a16="http://schemas.microsoft.com/office/drawing/2014/main" id="{6EB37C73-9551-4FF8-A929-58201CA46F82}"/>
              </a:ext>
            </a:extLst>
          </p:cNvPr>
          <p:cNvSpPr/>
          <p:nvPr/>
        </p:nvSpPr>
        <p:spPr>
          <a:xfrm>
            <a:off x="5878285" y="1464709"/>
            <a:ext cx="3265715"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 for members</a:t>
            </a:r>
          </a:p>
        </p:txBody>
      </p:sp>
      <p:sp>
        <p:nvSpPr>
          <p:cNvPr id="8" name="Arrow: Left 7">
            <a:extLst>
              <a:ext uri="{FF2B5EF4-FFF2-40B4-BE49-F238E27FC236}">
                <a16:creationId xmlns:a16="http://schemas.microsoft.com/office/drawing/2014/main" id="{7B3E0D67-4AE1-4C50-A927-CD0E078A3B7C}"/>
              </a:ext>
            </a:extLst>
          </p:cNvPr>
          <p:cNvSpPr/>
          <p:nvPr/>
        </p:nvSpPr>
        <p:spPr>
          <a:xfrm>
            <a:off x="5436157" y="2508026"/>
            <a:ext cx="3707843"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Members are permitted to submit a proposal for presenting</a:t>
            </a:r>
          </a:p>
        </p:txBody>
      </p:sp>
      <p:sp>
        <p:nvSpPr>
          <p:cNvPr id="9" name="Arrow: Left 8">
            <a:extLst>
              <a:ext uri="{FF2B5EF4-FFF2-40B4-BE49-F238E27FC236}">
                <a16:creationId xmlns:a16="http://schemas.microsoft.com/office/drawing/2014/main" id="{A76CB016-7DAC-4ECC-9AD1-0BF530ED7502}"/>
              </a:ext>
            </a:extLst>
          </p:cNvPr>
          <p:cNvSpPr/>
          <p:nvPr/>
        </p:nvSpPr>
        <p:spPr>
          <a:xfrm>
            <a:off x="5973744" y="3623023"/>
            <a:ext cx="3074796"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 opportunity for networking</a:t>
            </a:r>
          </a:p>
        </p:txBody>
      </p:sp>
      <p:sp>
        <p:nvSpPr>
          <p:cNvPr id="10" name="Arrow: Left 9">
            <a:extLst>
              <a:ext uri="{FF2B5EF4-FFF2-40B4-BE49-F238E27FC236}">
                <a16:creationId xmlns:a16="http://schemas.microsoft.com/office/drawing/2014/main" id="{1B48473E-F611-4B05-8056-4B12FF879E46}"/>
              </a:ext>
            </a:extLst>
          </p:cNvPr>
          <p:cNvSpPr/>
          <p:nvPr/>
        </p:nvSpPr>
        <p:spPr>
          <a:xfrm>
            <a:off x="5436157" y="4895158"/>
            <a:ext cx="3707843"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 opportunity for collaboration</a:t>
            </a:r>
          </a:p>
        </p:txBody>
      </p:sp>
      <p:pic>
        <p:nvPicPr>
          <p:cNvPr id="11" name="Picture 2" descr="Quality Matters">
            <a:extLst>
              <a:ext uri="{FF2B5EF4-FFF2-40B4-BE49-F238E27FC236}">
                <a16:creationId xmlns:a16="http://schemas.microsoft.com/office/drawing/2014/main" id="{7AF7A3C1-3911-4D85-A7AC-DF24D4A85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09" y="1464709"/>
            <a:ext cx="5184648" cy="5184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1187BA-0F84-416E-8AAA-49489E4C925C}"/>
              </a:ext>
            </a:extLst>
          </p:cNvPr>
          <p:cNvSpPr txBox="1"/>
          <p:nvPr/>
        </p:nvSpPr>
        <p:spPr>
          <a:xfrm>
            <a:off x="620852" y="4988598"/>
            <a:ext cx="4445962" cy="1200329"/>
          </a:xfrm>
          <a:prstGeom prst="rect">
            <a:avLst/>
          </a:prstGeom>
          <a:noFill/>
        </p:spPr>
        <p:txBody>
          <a:bodyPr wrap="square" rtlCol="0">
            <a:spAutoFit/>
          </a:bodyPr>
          <a:lstStyle/>
          <a:p>
            <a:pPr algn="ctr"/>
            <a:r>
              <a:rPr lang="en-US" sz="2400" b="1" dirty="0">
                <a:solidFill>
                  <a:srgbClr val="FED86B"/>
                </a:solidFill>
              </a:rPr>
              <a:t>Ohio Conference</a:t>
            </a:r>
          </a:p>
          <a:p>
            <a:pPr algn="ctr"/>
            <a:r>
              <a:rPr lang="en-US" sz="2400" b="1" dirty="0">
                <a:solidFill>
                  <a:srgbClr val="FED86B"/>
                </a:solidFill>
              </a:rPr>
              <a:t>Friday, May 10, 2024</a:t>
            </a:r>
          </a:p>
          <a:p>
            <a:pPr algn="ctr"/>
            <a:r>
              <a:rPr lang="en-US" sz="2400" b="1" dirty="0">
                <a:solidFill>
                  <a:srgbClr val="FED86B"/>
                </a:solidFill>
              </a:rPr>
              <a:t>Ohio Dominican University</a:t>
            </a:r>
          </a:p>
        </p:txBody>
      </p:sp>
    </p:spTree>
    <p:extLst>
      <p:ext uri="{BB962C8B-B14F-4D97-AF65-F5344CB8AC3E}">
        <p14:creationId xmlns:p14="http://schemas.microsoft.com/office/powerpoint/2010/main" val="38393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APPQMR PD Workshop</a:t>
            </a:r>
          </a:p>
          <a:p>
            <a:pPr algn="ctr"/>
            <a:r>
              <a:rPr lang="en-US" sz="2800" dirty="0"/>
              <a:t>QM’s flagship workshop to learn the underlying principles of the QM Rubric and critical elements of the review process. </a:t>
            </a:r>
          </a:p>
        </p:txBody>
      </p:sp>
      <p:pic>
        <p:nvPicPr>
          <p:cNvPr id="17410" name="Picture 2" descr="Quality Matters - Credly">
            <a:extLst>
              <a:ext uri="{FF2B5EF4-FFF2-40B4-BE49-F238E27FC236}">
                <a16:creationId xmlns:a16="http://schemas.microsoft.com/office/drawing/2014/main" id="{9CAF2F39-F339-4923-BEFD-C7794D703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4" y="1417671"/>
            <a:ext cx="4230242" cy="4230242"/>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68E0A5F2-90AB-44B7-8876-B1CC297B0D24}"/>
              </a:ext>
            </a:extLst>
          </p:cNvPr>
          <p:cNvSpPr/>
          <p:nvPr/>
        </p:nvSpPr>
        <p:spPr>
          <a:xfrm>
            <a:off x="5633884" y="1322873"/>
            <a:ext cx="3510116"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One-day workshop</a:t>
            </a:r>
          </a:p>
        </p:txBody>
      </p:sp>
      <p:sp>
        <p:nvSpPr>
          <p:cNvPr id="6" name="Arrow: Left 5">
            <a:extLst>
              <a:ext uri="{FF2B5EF4-FFF2-40B4-BE49-F238E27FC236}">
                <a16:creationId xmlns:a16="http://schemas.microsoft.com/office/drawing/2014/main" id="{9D762109-E961-43E5-A32D-65C851D3A674}"/>
              </a:ext>
            </a:extLst>
          </p:cNvPr>
          <p:cNvSpPr/>
          <p:nvPr/>
        </p:nvSpPr>
        <p:spPr>
          <a:xfrm>
            <a:off x="5495418" y="3113363"/>
            <a:ext cx="3677734"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Prerequisite for Peer reviewer certification. </a:t>
            </a:r>
          </a:p>
        </p:txBody>
      </p:sp>
      <p:sp>
        <p:nvSpPr>
          <p:cNvPr id="7" name="Arrow: Left 6">
            <a:extLst>
              <a:ext uri="{FF2B5EF4-FFF2-40B4-BE49-F238E27FC236}">
                <a16:creationId xmlns:a16="http://schemas.microsoft.com/office/drawing/2014/main" id="{B2D49242-DE16-43F8-A52A-86CB679B704B}"/>
              </a:ext>
            </a:extLst>
          </p:cNvPr>
          <p:cNvSpPr/>
          <p:nvPr/>
        </p:nvSpPr>
        <p:spPr>
          <a:xfrm>
            <a:off x="4605600" y="2196821"/>
            <a:ext cx="4503174"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for faculty, staff, and administrators involved in course development. </a:t>
            </a:r>
          </a:p>
        </p:txBody>
      </p:sp>
      <p:sp>
        <p:nvSpPr>
          <p:cNvPr id="3" name="TextBox 2">
            <a:extLst>
              <a:ext uri="{FF2B5EF4-FFF2-40B4-BE49-F238E27FC236}">
                <a16:creationId xmlns:a16="http://schemas.microsoft.com/office/drawing/2014/main" id="{C7AA584B-2435-40BF-9B84-D3552C7ADA51}"/>
              </a:ext>
            </a:extLst>
          </p:cNvPr>
          <p:cNvSpPr txBox="1"/>
          <p:nvPr/>
        </p:nvSpPr>
        <p:spPr>
          <a:xfrm>
            <a:off x="-1" y="6156287"/>
            <a:ext cx="9144000" cy="646331"/>
          </a:xfrm>
          <a:prstGeom prst="rect">
            <a:avLst/>
          </a:prstGeom>
          <a:solidFill>
            <a:srgbClr val="FED34F"/>
          </a:solidFill>
          <a:ln w="38100">
            <a:solidFill>
              <a:srgbClr val="AD1D43"/>
            </a:solidFill>
          </a:ln>
        </p:spPr>
        <p:txBody>
          <a:bodyPr wrap="square" rtlCol="0">
            <a:spAutoFit/>
          </a:bodyPr>
          <a:lstStyle/>
          <a:p>
            <a:pPr algn="ctr"/>
            <a:r>
              <a:rPr lang="en-US" dirty="0">
                <a:solidFill>
                  <a:srgbClr val="AD1D43"/>
                </a:solidFill>
              </a:rPr>
              <a:t>Normally, the cost of the APPQMR workshop is $330.00 and $30 cost for the workbook. </a:t>
            </a:r>
          </a:p>
          <a:p>
            <a:pPr algn="ctr"/>
            <a:r>
              <a:rPr lang="en-US" dirty="0">
                <a:solidFill>
                  <a:srgbClr val="AD1D43"/>
                </a:solidFill>
              </a:rPr>
              <a:t>The Provost’s office covers the cost of both, so there is no charge for Wright State employees. </a:t>
            </a:r>
          </a:p>
        </p:txBody>
      </p:sp>
      <p:sp>
        <p:nvSpPr>
          <p:cNvPr id="9" name="Arrow: Left 8">
            <a:extLst>
              <a:ext uri="{FF2B5EF4-FFF2-40B4-BE49-F238E27FC236}">
                <a16:creationId xmlns:a16="http://schemas.microsoft.com/office/drawing/2014/main" id="{42F3FB6E-068D-4E56-93B8-05B7EE4F5997}"/>
              </a:ext>
            </a:extLst>
          </p:cNvPr>
          <p:cNvSpPr/>
          <p:nvPr/>
        </p:nvSpPr>
        <p:spPr>
          <a:xfrm>
            <a:off x="4772848" y="4032957"/>
            <a:ext cx="4300694"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 development to learn more about instructional design principles</a:t>
            </a:r>
          </a:p>
        </p:txBody>
      </p:sp>
      <p:sp>
        <p:nvSpPr>
          <p:cNvPr id="13" name="Scroll: Horizontal 12">
            <a:extLst>
              <a:ext uri="{FF2B5EF4-FFF2-40B4-BE49-F238E27FC236}">
                <a16:creationId xmlns:a16="http://schemas.microsoft.com/office/drawing/2014/main" id="{221A6E48-F142-4B99-A003-D099259B427E}"/>
              </a:ext>
            </a:extLst>
          </p:cNvPr>
          <p:cNvSpPr/>
          <p:nvPr/>
        </p:nvSpPr>
        <p:spPr>
          <a:xfrm>
            <a:off x="170064" y="4358503"/>
            <a:ext cx="4503174" cy="646331"/>
          </a:xfrm>
          <a:prstGeom prst="horizontalScroll">
            <a:avLst>
              <a:gd name="adj" fmla="val 25000"/>
            </a:avLst>
          </a:prstGeom>
          <a:solidFill>
            <a:srgbClr val="FED86B"/>
          </a:solidFill>
          <a:ln w="38100">
            <a:solidFill>
              <a:srgbClr val="AD1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AD1D43"/>
                </a:solidFill>
              </a:rPr>
              <a:t>Quality Matters: APPQMR Workshop</a:t>
            </a:r>
          </a:p>
        </p:txBody>
      </p:sp>
      <p:sp>
        <p:nvSpPr>
          <p:cNvPr id="16" name="Arrow: Left 15">
            <a:extLst>
              <a:ext uri="{FF2B5EF4-FFF2-40B4-BE49-F238E27FC236}">
                <a16:creationId xmlns:a16="http://schemas.microsoft.com/office/drawing/2014/main" id="{4BA5BEC7-53BD-44CF-9014-464441282083}"/>
              </a:ext>
            </a:extLst>
          </p:cNvPr>
          <p:cNvSpPr/>
          <p:nvPr/>
        </p:nvSpPr>
        <p:spPr>
          <a:xfrm>
            <a:off x="5495418" y="4903854"/>
            <a:ext cx="3613355" cy="1387211"/>
          </a:xfrm>
          <a:prstGeom prst="leftArrow">
            <a:avLst/>
          </a:prstGeom>
          <a:solidFill>
            <a:srgbClr val="1D3C7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Recommended for those wishing to have courses reviewed</a:t>
            </a:r>
          </a:p>
        </p:txBody>
      </p:sp>
    </p:spTree>
    <p:extLst>
      <p:ext uri="{BB962C8B-B14F-4D97-AF65-F5344CB8AC3E}">
        <p14:creationId xmlns:p14="http://schemas.microsoft.com/office/powerpoint/2010/main" val="123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Completion of QM APPQMR Workshop</a:t>
            </a:r>
          </a:p>
          <a:p>
            <a:pPr algn="ctr"/>
            <a:r>
              <a:rPr lang="en-US" sz="2800" dirty="0"/>
              <a:t>The completion of the QM APPQMR workshop provides respected PD credential to accrediting organizations.  </a:t>
            </a:r>
          </a:p>
        </p:txBody>
      </p:sp>
      <p:pic>
        <p:nvPicPr>
          <p:cNvPr id="10" name="Picture 9">
            <a:extLst>
              <a:ext uri="{FF2B5EF4-FFF2-40B4-BE49-F238E27FC236}">
                <a16:creationId xmlns:a16="http://schemas.microsoft.com/office/drawing/2014/main" id="{7D81F996-0643-4BE5-8EA5-AC7FF4E0F371}"/>
              </a:ext>
            </a:extLst>
          </p:cNvPr>
          <p:cNvPicPr>
            <a:picLocks noChangeAspect="1"/>
          </p:cNvPicPr>
          <p:nvPr/>
        </p:nvPicPr>
        <p:blipFill rotWithShape="1">
          <a:blip r:embed="rId3"/>
          <a:srcRect l="14088" t="14134" r="13467" b="13866"/>
          <a:stretch/>
        </p:blipFill>
        <p:spPr>
          <a:xfrm>
            <a:off x="1941576" y="1508105"/>
            <a:ext cx="5260848" cy="5228573"/>
          </a:xfrm>
          <a:prstGeom prst="rect">
            <a:avLst/>
          </a:prstGeom>
        </p:spPr>
      </p:pic>
    </p:spTree>
    <p:extLst>
      <p:ext uri="{BB962C8B-B14F-4D97-AF65-F5344CB8AC3E}">
        <p14:creationId xmlns:p14="http://schemas.microsoft.com/office/powerpoint/2010/main" val="326770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68826" y="0"/>
            <a:ext cx="9144000" cy="1508105"/>
          </a:xfrm>
          <a:prstGeom prst="rect">
            <a:avLst/>
          </a:prstGeom>
          <a:noFill/>
        </p:spPr>
        <p:txBody>
          <a:bodyPr wrap="square" rtlCol="0">
            <a:spAutoFit/>
          </a:bodyPr>
          <a:lstStyle/>
          <a:p>
            <a:pPr algn="ctr"/>
            <a:r>
              <a:rPr lang="en-US" sz="3600" b="1" dirty="0"/>
              <a:t>QM APPQMR Sessions Scheduled</a:t>
            </a:r>
          </a:p>
          <a:p>
            <a:pPr algn="ctr"/>
            <a:r>
              <a:rPr lang="en-US" sz="2800" dirty="0"/>
              <a:t>Please encourage your colleagues to attend a Quality Matters APPQMR workshop (Virtual or In-Person). </a:t>
            </a:r>
          </a:p>
        </p:txBody>
      </p:sp>
      <p:sp>
        <p:nvSpPr>
          <p:cNvPr id="5" name="TextBox 4">
            <a:extLst>
              <a:ext uri="{FF2B5EF4-FFF2-40B4-BE49-F238E27FC236}">
                <a16:creationId xmlns:a16="http://schemas.microsoft.com/office/drawing/2014/main" id="{129F17AB-1E42-49D2-85F3-05528F3FC544}"/>
              </a:ext>
            </a:extLst>
          </p:cNvPr>
          <p:cNvSpPr txBox="1"/>
          <p:nvPr/>
        </p:nvSpPr>
        <p:spPr>
          <a:xfrm>
            <a:off x="826478" y="2016092"/>
            <a:ext cx="7182058" cy="4031873"/>
          </a:xfrm>
          <a:prstGeom prst="rect">
            <a:avLst/>
          </a:prstGeom>
          <a:solidFill>
            <a:srgbClr val="666666"/>
          </a:solidFill>
          <a:ln w="127000">
            <a:solidFill>
              <a:schemeClr val="tx2"/>
            </a:solidFill>
          </a:ln>
        </p:spPr>
        <p:txBody>
          <a:bodyPr wrap="square">
            <a:spAutoFit/>
          </a:bodyPr>
          <a:lstStyle/>
          <a:p>
            <a:pPr marL="342900" indent="-342900">
              <a:buFont typeface="+mj-lt"/>
              <a:buAutoNum type="arabicPeriod"/>
            </a:pPr>
            <a:r>
              <a:rPr lang="en-US" sz="3200" dirty="0">
                <a:solidFill>
                  <a:schemeClr val="bg1"/>
                </a:solidFill>
              </a:rPr>
              <a:t>Wednesday, November 22, 2023, </a:t>
            </a:r>
            <a:br>
              <a:rPr lang="en-US" sz="3200" dirty="0">
                <a:solidFill>
                  <a:schemeClr val="bg1"/>
                </a:solidFill>
              </a:rPr>
            </a:br>
            <a:r>
              <a:rPr lang="en-US" sz="3200" dirty="0">
                <a:solidFill>
                  <a:schemeClr val="bg1"/>
                </a:solidFill>
              </a:rPr>
              <a:t>8:30 am to 4:30 pm, Virtual WebEx </a:t>
            </a:r>
          </a:p>
          <a:p>
            <a:pPr marL="342900" indent="-342900">
              <a:buFont typeface="+mj-lt"/>
              <a:buAutoNum type="arabicPeriod"/>
            </a:pPr>
            <a:r>
              <a:rPr lang="en-US" sz="3200" dirty="0">
                <a:solidFill>
                  <a:schemeClr val="bg1"/>
                </a:solidFill>
              </a:rPr>
              <a:t>Tuesday, December 12, 2023, </a:t>
            </a:r>
            <a:br>
              <a:rPr lang="en-US" sz="3200" dirty="0">
                <a:solidFill>
                  <a:schemeClr val="bg1"/>
                </a:solidFill>
              </a:rPr>
            </a:br>
            <a:r>
              <a:rPr lang="en-US" sz="3200" dirty="0">
                <a:solidFill>
                  <a:schemeClr val="bg1"/>
                </a:solidFill>
              </a:rPr>
              <a:t>8:30 am to 4:30 pm, Virtual WebEx</a:t>
            </a:r>
          </a:p>
          <a:p>
            <a:pPr marL="342900" indent="-342900">
              <a:buFont typeface="+mj-lt"/>
              <a:buAutoNum type="arabicPeriod"/>
            </a:pPr>
            <a:r>
              <a:rPr lang="en-US" sz="3200" dirty="0">
                <a:solidFill>
                  <a:schemeClr val="bg1"/>
                </a:solidFill>
              </a:rPr>
              <a:t>Thursday, December 14, 2023, </a:t>
            </a:r>
            <a:br>
              <a:rPr lang="en-US" sz="3200" dirty="0">
                <a:solidFill>
                  <a:schemeClr val="bg1"/>
                </a:solidFill>
              </a:rPr>
            </a:br>
            <a:r>
              <a:rPr lang="en-US" sz="3200" dirty="0">
                <a:solidFill>
                  <a:schemeClr val="bg1"/>
                </a:solidFill>
              </a:rPr>
              <a:t>8:30 am to 4:30 pm, Millet Hall 403</a:t>
            </a:r>
          </a:p>
          <a:p>
            <a:pPr marL="342900" indent="-342900">
              <a:buFont typeface="+mj-lt"/>
              <a:buAutoNum type="arabicPeriod"/>
            </a:pPr>
            <a:r>
              <a:rPr lang="en-US" sz="3200" dirty="0">
                <a:solidFill>
                  <a:schemeClr val="bg1"/>
                </a:solidFill>
              </a:rPr>
              <a:t>Thursday, January 4, 2024, </a:t>
            </a:r>
            <a:br>
              <a:rPr lang="en-US" sz="3200" dirty="0">
                <a:solidFill>
                  <a:schemeClr val="bg1"/>
                </a:solidFill>
              </a:rPr>
            </a:br>
            <a:r>
              <a:rPr lang="en-US" sz="3200" dirty="0">
                <a:solidFill>
                  <a:schemeClr val="bg1"/>
                </a:solidFill>
              </a:rPr>
              <a:t>8:30 am to 4:30 pm, Virtual WebEx</a:t>
            </a:r>
          </a:p>
        </p:txBody>
      </p:sp>
    </p:spTree>
    <p:extLst>
      <p:ext uri="{BB962C8B-B14F-4D97-AF65-F5344CB8AC3E}">
        <p14:creationId xmlns:p14="http://schemas.microsoft.com/office/powerpoint/2010/main" val="295303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Attend and Participate</a:t>
            </a:r>
          </a:p>
          <a:p>
            <a:pPr algn="ctr"/>
            <a:r>
              <a:rPr lang="en-US" sz="2800" dirty="0"/>
              <a:t>You need to attend 100% of the APPQMR workshop AND participate in all activities to complete workshop. </a:t>
            </a:r>
          </a:p>
        </p:txBody>
      </p:sp>
      <p:pic>
        <p:nvPicPr>
          <p:cNvPr id="4" name="Picture 3">
            <a:extLst>
              <a:ext uri="{FF2B5EF4-FFF2-40B4-BE49-F238E27FC236}">
                <a16:creationId xmlns:a16="http://schemas.microsoft.com/office/drawing/2014/main" id="{4BFFD2CF-DE78-40E3-A351-2FCF78D47B80}"/>
              </a:ext>
            </a:extLst>
          </p:cNvPr>
          <p:cNvPicPr>
            <a:picLocks noChangeAspect="1"/>
          </p:cNvPicPr>
          <p:nvPr/>
        </p:nvPicPr>
        <p:blipFill>
          <a:blip r:embed="rId3"/>
          <a:stretch>
            <a:fillRect/>
          </a:stretch>
        </p:blipFill>
        <p:spPr>
          <a:xfrm>
            <a:off x="494070" y="1822541"/>
            <a:ext cx="3664974" cy="3664974"/>
          </a:xfrm>
          <a:prstGeom prst="rect">
            <a:avLst/>
          </a:prstGeom>
        </p:spPr>
      </p:pic>
      <p:pic>
        <p:nvPicPr>
          <p:cNvPr id="7" name="Picture 6">
            <a:extLst>
              <a:ext uri="{FF2B5EF4-FFF2-40B4-BE49-F238E27FC236}">
                <a16:creationId xmlns:a16="http://schemas.microsoft.com/office/drawing/2014/main" id="{D4CED68E-5625-4D87-8CBC-14BC5F4B1043}"/>
              </a:ext>
            </a:extLst>
          </p:cNvPr>
          <p:cNvPicPr>
            <a:picLocks noChangeAspect="1"/>
          </p:cNvPicPr>
          <p:nvPr/>
        </p:nvPicPr>
        <p:blipFill>
          <a:blip r:embed="rId4"/>
          <a:stretch>
            <a:fillRect/>
          </a:stretch>
        </p:blipFill>
        <p:spPr>
          <a:xfrm>
            <a:off x="5243666" y="1881842"/>
            <a:ext cx="3546372" cy="3546372"/>
          </a:xfrm>
          <a:prstGeom prst="rect">
            <a:avLst/>
          </a:prstGeom>
        </p:spPr>
      </p:pic>
      <p:sp>
        <p:nvSpPr>
          <p:cNvPr id="8" name="TextBox 7">
            <a:extLst>
              <a:ext uri="{FF2B5EF4-FFF2-40B4-BE49-F238E27FC236}">
                <a16:creationId xmlns:a16="http://schemas.microsoft.com/office/drawing/2014/main" id="{2E68630B-8577-41E3-B174-23A11BF7AF62}"/>
              </a:ext>
            </a:extLst>
          </p:cNvPr>
          <p:cNvSpPr txBox="1"/>
          <p:nvPr/>
        </p:nvSpPr>
        <p:spPr>
          <a:xfrm>
            <a:off x="727586" y="5801952"/>
            <a:ext cx="3421627" cy="369332"/>
          </a:xfrm>
          <a:prstGeom prst="rect">
            <a:avLst/>
          </a:prstGeom>
          <a:noFill/>
        </p:spPr>
        <p:txBody>
          <a:bodyPr wrap="square" rtlCol="0">
            <a:spAutoFit/>
          </a:bodyPr>
          <a:lstStyle/>
          <a:p>
            <a:pPr algn="ctr"/>
            <a:r>
              <a:rPr lang="en-US" dirty="0"/>
              <a:t>Certificate of completion</a:t>
            </a:r>
          </a:p>
        </p:txBody>
      </p:sp>
      <p:sp>
        <p:nvSpPr>
          <p:cNvPr id="9" name="TextBox 8">
            <a:extLst>
              <a:ext uri="{FF2B5EF4-FFF2-40B4-BE49-F238E27FC236}">
                <a16:creationId xmlns:a16="http://schemas.microsoft.com/office/drawing/2014/main" id="{B2531ACF-ECDC-496D-A532-4C92EDC48E1F}"/>
              </a:ext>
            </a:extLst>
          </p:cNvPr>
          <p:cNvSpPr txBox="1"/>
          <p:nvPr/>
        </p:nvSpPr>
        <p:spPr>
          <a:xfrm>
            <a:off x="5368411" y="5801952"/>
            <a:ext cx="3421627" cy="646331"/>
          </a:xfrm>
          <a:prstGeom prst="rect">
            <a:avLst/>
          </a:prstGeom>
          <a:noFill/>
        </p:spPr>
        <p:txBody>
          <a:bodyPr wrap="square" rtlCol="0">
            <a:spAutoFit/>
          </a:bodyPr>
          <a:lstStyle/>
          <a:p>
            <a:pPr algn="ctr"/>
            <a:r>
              <a:rPr lang="en-US" dirty="0"/>
              <a:t>Digital Badge</a:t>
            </a:r>
          </a:p>
          <a:p>
            <a:pPr algn="ctr"/>
            <a:r>
              <a:rPr lang="en-US" dirty="0"/>
              <a:t>(LinkedIn, Facebook, etc.)</a:t>
            </a:r>
          </a:p>
        </p:txBody>
      </p:sp>
    </p:spTree>
    <p:extLst>
      <p:ext uri="{BB962C8B-B14F-4D97-AF65-F5344CB8AC3E}">
        <p14:creationId xmlns:p14="http://schemas.microsoft.com/office/powerpoint/2010/main" val="268494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646331"/>
          </a:xfrm>
          <a:prstGeom prst="rect">
            <a:avLst/>
          </a:prstGeom>
          <a:noFill/>
        </p:spPr>
        <p:txBody>
          <a:bodyPr wrap="square" rtlCol="0">
            <a:spAutoFit/>
          </a:bodyPr>
          <a:lstStyle/>
          <a:p>
            <a:pPr algn="ctr"/>
            <a:r>
              <a:rPr lang="en-US" sz="3600" b="1" dirty="0"/>
              <a:t>Questions/Comments</a:t>
            </a:r>
          </a:p>
        </p:txBody>
      </p:sp>
      <p:pic>
        <p:nvPicPr>
          <p:cNvPr id="8194" name="Picture 2" descr="21 Questions Game: 110+ Best Questions You'll Ever Ask |">
            <a:extLst>
              <a:ext uri="{FF2B5EF4-FFF2-40B4-BE49-F238E27FC236}">
                <a16:creationId xmlns:a16="http://schemas.microsoft.com/office/drawing/2014/main" id="{891AEC0E-51E8-45EE-B0B0-6BC9A0C32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Floor #1: Entry-Level Quality Courses</a:t>
            </a:r>
          </a:p>
          <a:p>
            <a:pPr algn="ctr"/>
            <a:r>
              <a:rPr lang="en-US" sz="2800" dirty="0"/>
              <a:t>What standards do we use to determine which courses make it through the door to Floor #1: Entry-Level Quality Courses?</a:t>
            </a:r>
          </a:p>
        </p:txBody>
      </p:sp>
      <p:pic>
        <p:nvPicPr>
          <p:cNvPr id="3" name="Picture 2">
            <a:extLst>
              <a:ext uri="{FF2B5EF4-FFF2-40B4-BE49-F238E27FC236}">
                <a16:creationId xmlns:a16="http://schemas.microsoft.com/office/drawing/2014/main" id="{E41A6B63-FFA3-4FE9-BC9D-4DD8CE5F6E63}"/>
              </a:ext>
            </a:extLst>
          </p:cNvPr>
          <p:cNvPicPr>
            <a:picLocks noChangeAspect="1"/>
          </p:cNvPicPr>
          <p:nvPr/>
        </p:nvPicPr>
        <p:blipFill>
          <a:blip r:embed="rId3"/>
          <a:stretch>
            <a:fillRect/>
          </a:stretch>
        </p:blipFill>
        <p:spPr>
          <a:xfrm>
            <a:off x="0" y="1508104"/>
            <a:ext cx="9144000" cy="5349895"/>
          </a:xfrm>
          <a:prstGeom prst="rect">
            <a:avLst/>
          </a:prstGeom>
        </p:spPr>
      </p:pic>
      <p:pic>
        <p:nvPicPr>
          <p:cNvPr id="4" name="Picture 3">
            <a:extLst>
              <a:ext uri="{FF2B5EF4-FFF2-40B4-BE49-F238E27FC236}">
                <a16:creationId xmlns:a16="http://schemas.microsoft.com/office/drawing/2014/main" id="{6024EB40-5CB1-4D30-915D-1C080041B0AB}"/>
              </a:ext>
            </a:extLst>
          </p:cNvPr>
          <p:cNvPicPr>
            <a:picLocks noChangeAspect="1"/>
          </p:cNvPicPr>
          <p:nvPr/>
        </p:nvPicPr>
        <p:blipFill>
          <a:blip r:embed="rId4"/>
          <a:stretch>
            <a:fillRect/>
          </a:stretch>
        </p:blipFill>
        <p:spPr>
          <a:xfrm>
            <a:off x="3275763" y="2873829"/>
            <a:ext cx="2441749" cy="19795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756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Quality Matters</a:t>
            </a:r>
          </a:p>
          <a:p>
            <a:pPr algn="ctr"/>
            <a:r>
              <a:rPr lang="en-US" sz="2800" dirty="0"/>
              <a:t>QM is an international organization that has developed a widely respected rubric of course design standards. </a:t>
            </a:r>
          </a:p>
        </p:txBody>
      </p:sp>
      <p:pic>
        <p:nvPicPr>
          <p:cNvPr id="3" name="Picture 2">
            <a:extLst>
              <a:ext uri="{FF2B5EF4-FFF2-40B4-BE49-F238E27FC236}">
                <a16:creationId xmlns:a16="http://schemas.microsoft.com/office/drawing/2014/main" id="{E41A6B63-FFA3-4FE9-BC9D-4DD8CE5F6E63}"/>
              </a:ext>
            </a:extLst>
          </p:cNvPr>
          <p:cNvPicPr>
            <a:picLocks noChangeAspect="1"/>
          </p:cNvPicPr>
          <p:nvPr/>
        </p:nvPicPr>
        <p:blipFill>
          <a:blip r:embed="rId3"/>
          <a:stretch>
            <a:fillRect/>
          </a:stretch>
        </p:blipFill>
        <p:spPr>
          <a:xfrm>
            <a:off x="0" y="1508104"/>
            <a:ext cx="9144000" cy="5349895"/>
          </a:xfrm>
          <a:prstGeom prst="rect">
            <a:avLst/>
          </a:prstGeom>
        </p:spPr>
      </p:pic>
      <p:pic>
        <p:nvPicPr>
          <p:cNvPr id="5" name="Picture 4">
            <a:extLst>
              <a:ext uri="{FF2B5EF4-FFF2-40B4-BE49-F238E27FC236}">
                <a16:creationId xmlns:a16="http://schemas.microsoft.com/office/drawing/2014/main" id="{FCF5F2E6-9EDD-4794-87E0-D462C0717303}"/>
              </a:ext>
            </a:extLst>
          </p:cNvPr>
          <p:cNvPicPr>
            <a:picLocks noChangeAspect="1"/>
          </p:cNvPicPr>
          <p:nvPr/>
        </p:nvPicPr>
        <p:blipFill>
          <a:blip r:embed="rId4"/>
          <a:stretch>
            <a:fillRect/>
          </a:stretch>
        </p:blipFill>
        <p:spPr>
          <a:xfrm>
            <a:off x="2190750" y="1456484"/>
            <a:ext cx="4762500" cy="4762500"/>
          </a:xfrm>
          <a:prstGeom prst="rect">
            <a:avLst/>
          </a:prstGeom>
        </p:spPr>
      </p:pic>
    </p:spTree>
    <p:extLst>
      <p:ext uri="{BB962C8B-B14F-4D97-AF65-F5344CB8AC3E}">
        <p14:creationId xmlns:p14="http://schemas.microsoft.com/office/powerpoint/2010/main" val="22939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How Many? </a:t>
            </a:r>
          </a:p>
          <a:p>
            <a:pPr algn="ctr"/>
            <a:r>
              <a:rPr lang="en-US" sz="2800" dirty="0"/>
              <a:t>Any guesses at how many classes at Wright State have made it through the quality front door to at least the first floor? </a:t>
            </a:r>
          </a:p>
        </p:txBody>
      </p:sp>
      <p:pic>
        <p:nvPicPr>
          <p:cNvPr id="3" name="Picture 2">
            <a:extLst>
              <a:ext uri="{FF2B5EF4-FFF2-40B4-BE49-F238E27FC236}">
                <a16:creationId xmlns:a16="http://schemas.microsoft.com/office/drawing/2014/main" id="{E41A6B63-FFA3-4FE9-BC9D-4DD8CE5F6E63}"/>
              </a:ext>
            </a:extLst>
          </p:cNvPr>
          <p:cNvPicPr>
            <a:picLocks noChangeAspect="1"/>
          </p:cNvPicPr>
          <p:nvPr/>
        </p:nvPicPr>
        <p:blipFill>
          <a:blip r:embed="rId3"/>
          <a:stretch>
            <a:fillRect/>
          </a:stretch>
        </p:blipFill>
        <p:spPr>
          <a:xfrm>
            <a:off x="0" y="1508104"/>
            <a:ext cx="9144000" cy="5349895"/>
          </a:xfrm>
          <a:prstGeom prst="rect">
            <a:avLst/>
          </a:prstGeom>
        </p:spPr>
      </p:pic>
      <p:pic>
        <p:nvPicPr>
          <p:cNvPr id="7" name="Picture 6">
            <a:extLst>
              <a:ext uri="{FF2B5EF4-FFF2-40B4-BE49-F238E27FC236}">
                <a16:creationId xmlns:a16="http://schemas.microsoft.com/office/drawing/2014/main" id="{D4CBD66C-1B5E-46A6-B0CB-AEF56F252421}"/>
              </a:ext>
            </a:extLst>
          </p:cNvPr>
          <p:cNvPicPr>
            <a:picLocks noChangeAspect="1"/>
          </p:cNvPicPr>
          <p:nvPr/>
        </p:nvPicPr>
        <p:blipFill>
          <a:blip r:embed="rId4"/>
          <a:stretch>
            <a:fillRect/>
          </a:stretch>
        </p:blipFill>
        <p:spPr>
          <a:xfrm>
            <a:off x="1143000" y="754051"/>
            <a:ext cx="6858000" cy="6858000"/>
          </a:xfrm>
          <a:prstGeom prst="rect">
            <a:avLst/>
          </a:prstGeom>
        </p:spPr>
      </p:pic>
    </p:spTree>
    <p:extLst>
      <p:ext uri="{BB962C8B-B14F-4D97-AF65-F5344CB8AC3E}">
        <p14:creationId xmlns:p14="http://schemas.microsoft.com/office/powerpoint/2010/main" val="3787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How Many? = None </a:t>
            </a:r>
          </a:p>
          <a:p>
            <a:pPr algn="ctr"/>
            <a:r>
              <a:rPr lang="en-US" sz="2800" dirty="0"/>
              <a:t>At this point, Wright State has no courses that have been judged to meet entry-level quality standards. </a:t>
            </a:r>
          </a:p>
        </p:txBody>
      </p:sp>
      <p:pic>
        <p:nvPicPr>
          <p:cNvPr id="3" name="Picture 2">
            <a:extLst>
              <a:ext uri="{FF2B5EF4-FFF2-40B4-BE49-F238E27FC236}">
                <a16:creationId xmlns:a16="http://schemas.microsoft.com/office/drawing/2014/main" id="{E41A6B63-FFA3-4FE9-BC9D-4DD8CE5F6E63}"/>
              </a:ext>
            </a:extLst>
          </p:cNvPr>
          <p:cNvPicPr>
            <a:picLocks noChangeAspect="1"/>
          </p:cNvPicPr>
          <p:nvPr/>
        </p:nvPicPr>
        <p:blipFill>
          <a:blip r:embed="rId3"/>
          <a:stretch>
            <a:fillRect/>
          </a:stretch>
        </p:blipFill>
        <p:spPr>
          <a:xfrm>
            <a:off x="0" y="1508104"/>
            <a:ext cx="9144000" cy="5349895"/>
          </a:xfrm>
          <a:prstGeom prst="rect">
            <a:avLst/>
          </a:prstGeom>
        </p:spPr>
      </p:pic>
      <p:pic>
        <p:nvPicPr>
          <p:cNvPr id="7" name="Picture 6">
            <a:extLst>
              <a:ext uri="{FF2B5EF4-FFF2-40B4-BE49-F238E27FC236}">
                <a16:creationId xmlns:a16="http://schemas.microsoft.com/office/drawing/2014/main" id="{D4CBD66C-1B5E-46A6-B0CB-AEF56F252421}"/>
              </a:ext>
            </a:extLst>
          </p:cNvPr>
          <p:cNvPicPr>
            <a:picLocks noChangeAspect="1"/>
          </p:cNvPicPr>
          <p:nvPr/>
        </p:nvPicPr>
        <p:blipFill>
          <a:blip r:embed="rId4"/>
          <a:stretch>
            <a:fillRect/>
          </a:stretch>
        </p:blipFill>
        <p:spPr>
          <a:xfrm>
            <a:off x="1143000" y="754051"/>
            <a:ext cx="6858000" cy="6858000"/>
          </a:xfrm>
          <a:prstGeom prst="rect">
            <a:avLst/>
          </a:prstGeom>
        </p:spPr>
      </p:pic>
      <p:sp>
        <p:nvSpPr>
          <p:cNvPr id="4" name="Oval 3">
            <a:extLst>
              <a:ext uri="{FF2B5EF4-FFF2-40B4-BE49-F238E27FC236}">
                <a16:creationId xmlns:a16="http://schemas.microsoft.com/office/drawing/2014/main" id="{3008C48C-B01D-41B7-8144-2609A8FBFAD8}"/>
              </a:ext>
            </a:extLst>
          </p:cNvPr>
          <p:cNvSpPr/>
          <p:nvPr/>
        </p:nvSpPr>
        <p:spPr>
          <a:xfrm>
            <a:off x="2644878" y="2262156"/>
            <a:ext cx="3834580" cy="3841793"/>
          </a:xfrm>
          <a:prstGeom prst="ellipse">
            <a:avLst/>
          </a:prstGeom>
          <a:solidFill>
            <a:srgbClr val="0C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400" dirty="0">
                <a:solidFill>
                  <a:srgbClr val="EBEBEB"/>
                </a:solidFill>
                <a:effectLst>
                  <a:outerShdw blurRad="38100" dist="38100" dir="2700000" algn="tl">
                    <a:srgbClr val="000000">
                      <a:alpha val="43137"/>
                    </a:srgbClr>
                  </a:outerShdw>
                </a:effectLst>
              </a:rPr>
              <a:t>0</a:t>
            </a:r>
            <a:endParaRPr lang="en-US" dirty="0">
              <a:solidFill>
                <a:srgbClr val="EBEBE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158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CHEH LDR OL: Knocking on the Door</a:t>
            </a:r>
          </a:p>
          <a:p>
            <a:pPr algn="ctr"/>
            <a:r>
              <a:rPr lang="en-US" sz="2800" dirty="0"/>
              <a:t>The first course at Wright State that is going through the QM Peer Review process is CHEH LDR Organizational Leadership. </a:t>
            </a:r>
          </a:p>
        </p:txBody>
      </p:sp>
      <p:pic>
        <p:nvPicPr>
          <p:cNvPr id="3" name="Picture 2">
            <a:extLst>
              <a:ext uri="{FF2B5EF4-FFF2-40B4-BE49-F238E27FC236}">
                <a16:creationId xmlns:a16="http://schemas.microsoft.com/office/drawing/2014/main" id="{E41A6B63-FFA3-4FE9-BC9D-4DD8CE5F6E63}"/>
              </a:ext>
            </a:extLst>
          </p:cNvPr>
          <p:cNvPicPr>
            <a:picLocks noChangeAspect="1"/>
          </p:cNvPicPr>
          <p:nvPr/>
        </p:nvPicPr>
        <p:blipFill>
          <a:blip r:embed="rId3"/>
          <a:stretch>
            <a:fillRect/>
          </a:stretch>
        </p:blipFill>
        <p:spPr>
          <a:xfrm>
            <a:off x="0" y="1508104"/>
            <a:ext cx="9144000" cy="5349895"/>
          </a:xfrm>
          <a:prstGeom prst="rect">
            <a:avLst/>
          </a:prstGeom>
        </p:spPr>
      </p:pic>
      <p:pic>
        <p:nvPicPr>
          <p:cNvPr id="4" name="Picture 3">
            <a:extLst>
              <a:ext uri="{FF2B5EF4-FFF2-40B4-BE49-F238E27FC236}">
                <a16:creationId xmlns:a16="http://schemas.microsoft.com/office/drawing/2014/main" id="{6024EB40-5CB1-4D30-915D-1C080041B0AB}"/>
              </a:ext>
            </a:extLst>
          </p:cNvPr>
          <p:cNvPicPr>
            <a:picLocks noChangeAspect="1"/>
          </p:cNvPicPr>
          <p:nvPr/>
        </p:nvPicPr>
        <p:blipFill>
          <a:blip r:embed="rId4"/>
          <a:stretch>
            <a:fillRect/>
          </a:stretch>
        </p:blipFill>
        <p:spPr>
          <a:xfrm>
            <a:off x="3275763" y="2873829"/>
            <a:ext cx="2441749" cy="197952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B3A5C5B3-A87E-401C-A457-1D56CA652A0C}"/>
              </a:ext>
            </a:extLst>
          </p:cNvPr>
          <p:cNvPicPr>
            <a:picLocks noChangeAspect="1"/>
          </p:cNvPicPr>
          <p:nvPr/>
        </p:nvPicPr>
        <p:blipFill>
          <a:blip r:embed="rId5"/>
          <a:stretch>
            <a:fillRect/>
          </a:stretch>
        </p:blipFill>
        <p:spPr>
          <a:xfrm>
            <a:off x="4122827" y="2153265"/>
            <a:ext cx="5021173" cy="4704734"/>
          </a:xfrm>
          <a:prstGeom prst="rect">
            <a:avLst/>
          </a:prstGeom>
        </p:spPr>
      </p:pic>
      <p:sp>
        <p:nvSpPr>
          <p:cNvPr id="6" name="TextBox 5">
            <a:extLst>
              <a:ext uri="{FF2B5EF4-FFF2-40B4-BE49-F238E27FC236}">
                <a16:creationId xmlns:a16="http://schemas.microsoft.com/office/drawing/2014/main" id="{58E7A588-6281-4839-87E5-0FB1DCBB8549}"/>
              </a:ext>
            </a:extLst>
          </p:cNvPr>
          <p:cNvSpPr txBox="1"/>
          <p:nvPr/>
        </p:nvSpPr>
        <p:spPr>
          <a:xfrm>
            <a:off x="6633413" y="5657670"/>
            <a:ext cx="2058302" cy="1200329"/>
          </a:xfrm>
          <a:prstGeom prst="rect">
            <a:avLst/>
          </a:prstGeom>
          <a:noFill/>
        </p:spPr>
        <p:txBody>
          <a:bodyPr wrap="square" rtlCol="0">
            <a:spAutoFit/>
          </a:bodyPr>
          <a:lstStyle/>
          <a:p>
            <a:pPr algn="ctr"/>
            <a:r>
              <a:rPr lang="en-US" sz="2400" b="1" dirty="0">
                <a:solidFill>
                  <a:schemeClr val="bg1"/>
                </a:solidFill>
              </a:rPr>
              <a:t>CHEH LDR</a:t>
            </a:r>
          </a:p>
          <a:p>
            <a:pPr algn="ctr"/>
            <a:r>
              <a:rPr lang="en-US" sz="2400" b="1" dirty="0">
                <a:solidFill>
                  <a:schemeClr val="bg1"/>
                </a:solidFill>
              </a:rPr>
              <a:t>Organizational Leadership</a:t>
            </a:r>
          </a:p>
        </p:txBody>
      </p:sp>
    </p:spTree>
    <p:extLst>
      <p:ext uri="{BB962C8B-B14F-4D97-AF65-F5344CB8AC3E}">
        <p14:creationId xmlns:p14="http://schemas.microsoft.com/office/powerpoint/2010/main" val="326143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73C7-3663-4BCC-A2DA-1314E49A3D1F}"/>
              </a:ext>
            </a:extLst>
          </p:cNvPr>
          <p:cNvPicPr>
            <a:picLocks noChangeAspect="1"/>
          </p:cNvPicPr>
          <p:nvPr/>
        </p:nvPicPr>
        <p:blipFill>
          <a:blip r:embed="rId3"/>
          <a:stretch>
            <a:fillRect/>
          </a:stretch>
        </p:blipFill>
        <p:spPr>
          <a:xfrm>
            <a:off x="943295" y="1847319"/>
            <a:ext cx="7194096" cy="4578062"/>
          </a:xfrm>
          <a:prstGeom prst="rect">
            <a:avLst/>
          </a:prstGeom>
        </p:spPr>
      </p:pic>
      <p:sp>
        <p:nvSpPr>
          <p:cNvPr id="2" name="TextBox 1">
            <a:extLst>
              <a:ext uri="{FF2B5EF4-FFF2-40B4-BE49-F238E27FC236}">
                <a16:creationId xmlns:a16="http://schemas.microsoft.com/office/drawing/2014/main" id="{6B9FBC4D-4D87-4491-B4CD-5D6E1C493E97}"/>
              </a:ext>
            </a:extLst>
          </p:cNvPr>
          <p:cNvSpPr txBox="1"/>
          <p:nvPr/>
        </p:nvSpPr>
        <p:spPr>
          <a:xfrm>
            <a:off x="-31657" y="0"/>
            <a:ext cx="9144000" cy="1508105"/>
          </a:xfrm>
          <a:prstGeom prst="rect">
            <a:avLst/>
          </a:prstGeom>
          <a:noFill/>
        </p:spPr>
        <p:txBody>
          <a:bodyPr wrap="square" rtlCol="0">
            <a:spAutoFit/>
          </a:bodyPr>
          <a:lstStyle/>
          <a:p>
            <a:pPr algn="ctr"/>
            <a:r>
              <a:rPr lang="en-US" sz="3600" b="1" dirty="0"/>
              <a:t>Quality Matters Overview</a:t>
            </a:r>
          </a:p>
          <a:p>
            <a:pPr algn="ctr"/>
            <a:r>
              <a:rPr lang="en-US" sz="2800" dirty="0"/>
              <a:t>QM has over 1,500 college and university members that use QM for PD, Peer Review, and Quality Standards. </a:t>
            </a:r>
          </a:p>
        </p:txBody>
      </p:sp>
    </p:spTree>
    <p:extLst>
      <p:ext uri="{BB962C8B-B14F-4D97-AF65-F5344CB8AC3E}">
        <p14:creationId xmlns:p14="http://schemas.microsoft.com/office/powerpoint/2010/main" val="194974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QM Rubric Standards</a:t>
            </a:r>
          </a:p>
          <a:p>
            <a:pPr algn="ctr"/>
            <a:r>
              <a:rPr lang="en-US" sz="2800" dirty="0"/>
              <a:t>The QM Rubric includes eight general standards and 44 specific review standards that require alignment with LO.</a:t>
            </a:r>
          </a:p>
        </p:txBody>
      </p:sp>
      <p:pic>
        <p:nvPicPr>
          <p:cNvPr id="3" name="Picture 2">
            <a:extLst>
              <a:ext uri="{FF2B5EF4-FFF2-40B4-BE49-F238E27FC236}">
                <a16:creationId xmlns:a16="http://schemas.microsoft.com/office/drawing/2014/main" id="{C58B47A5-896E-49BE-BAF6-1D8E3BC1D847}"/>
              </a:ext>
            </a:extLst>
          </p:cNvPr>
          <p:cNvPicPr>
            <a:picLocks noChangeAspect="1"/>
          </p:cNvPicPr>
          <p:nvPr/>
        </p:nvPicPr>
        <p:blipFill>
          <a:blip r:embed="rId3"/>
          <a:stretch>
            <a:fillRect/>
          </a:stretch>
        </p:blipFill>
        <p:spPr>
          <a:xfrm>
            <a:off x="501153" y="1636776"/>
            <a:ext cx="3684928" cy="497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Diagram 4">
            <a:extLst>
              <a:ext uri="{FF2B5EF4-FFF2-40B4-BE49-F238E27FC236}">
                <a16:creationId xmlns:a16="http://schemas.microsoft.com/office/drawing/2014/main" id="{8D66D086-BEAF-46AB-A2EF-BC08EB5E2197}"/>
              </a:ext>
            </a:extLst>
          </p:cNvPr>
          <p:cNvGraphicFramePr/>
          <p:nvPr>
            <p:extLst>
              <p:ext uri="{D42A27DB-BD31-4B8C-83A1-F6EECF244321}">
                <p14:modId xmlns:p14="http://schemas.microsoft.com/office/powerpoint/2010/main" val="515069371"/>
              </p:ext>
            </p:extLst>
          </p:nvPr>
        </p:nvGraphicFramePr>
        <p:xfrm>
          <a:off x="2343617" y="1508105"/>
          <a:ext cx="8706461" cy="5221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811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533E8A5-36C3-453F-A0BD-6C5746776842}"/>
              </a:ext>
            </a:extLst>
          </p:cNvPr>
          <p:cNvSpPr/>
          <p:nvPr/>
        </p:nvSpPr>
        <p:spPr>
          <a:xfrm>
            <a:off x="4590289" y="1508104"/>
            <a:ext cx="4535424" cy="860270"/>
          </a:xfrm>
          <a:prstGeom prst="rect">
            <a:avLst/>
          </a:prstGeom>
          <a:solidFill>
            <a:srgbClr val="FF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Online</a:t>
            </a:r>
          </a:p>
        </p:txBody>
      </p:sp>
      <p:sp>
        <p:nvSpPr>
          <p:cNvPr id="12" name="Rectangle 11">
            <a:extLst>
              <a:ext uri="{FF2B5EF4-FFF2-40B4-BE49-F238E27FC236}">
                <a16:creationId xmlns:a16="http://schemas.microsoft.com/office/drawing/2014/main" id="{C53F3D91-0FAE-4798-8EB7-585598355DEC}"/>
              </a:ext>
            </a:extLst>
          </p:cNvPr>
          <p:cNvSpPr/>
          <p:nvPr/>
        </p:nvSpPr>
        <p:spPr>
          <a:xfrm>
            <a:off x="0" y="1508105"/>
            <a:ext cx="4572000" cy="860270"/>
          </a:xfrm>
          <a:prstGeom prst="rect">
            <a:avLst/>
          </a:prstGeom>
          <a:solidFill>
            <a:srgbClr val="FFE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Face-to-Face Class</a:t>
            </a:r>
          </a:p>
        </p:txBody>
      </p:sp>
      <p:pic>
        <p:nvPicPr>
          <p:cNvPr id="11" name="Picture 10">
            <a:extLst>
              <a:ext uri="{FF2B5EF4-FFF2-40B4-BE49-F238E27FC236}">
                <a16:creationId xmlns:a16="http://schemas.microsoft.com/office/drawing/2014/main" id="{19320B22-6F0D-4BF6-AA65-6D511B46BE5B}"/>
              </a:ext>
            </a:extLst>
          </p:cNvPr>
          <p:cNvPicPr>
            <a:picLocks noChangeAspect="1"/>
          </p:cNvPicPr>
          <p:nvPr/>
        </p:nvPicPr>
        <p:blipFill rotWithShape="1">
          <a:blip r:embed="rId3"/>
          <a:srcRect t="12728"/>
          <a:stretch/>
        </p:blipFill>
        <p:spPr>
          <a:xfrm>
            <a:off x="-18288" y="2368427"/>
            <a:ext cx="9144000" cy="4489572"/>
          </a:xfrm>
          <a:prstGeom prst="rect">
            <a:avLst/>
          </a:prstGeom>
        </p:spPr>
      </p:pic>
      <p:sp>
        <p:nvSpPr>
          <p:cNvPr id="2" name="TextBox 1">
            <a:extLst>
              <a:ext uri="{FF2B5EF4-FFF2-40B4-BE49-F238E27FC236}">
                <a16:creationId xmlns:a16="http://schemas.microsoft.com/office/drawing/2014/main" id="{6B9FBC4D-4D87-4491-B4CD-5D6E1C493E97}"/>
              </a:ext>
            </a:extLst>
          </p:cNvPr>
          <p:cNvSpPr txBox="1"/>
          <p:nvPr/>
        </p:nvSpPr>
        <p:spPr>
          <a:xfrm>
            <a:off x="0" y="0"/>
            <a:ext cx="9144000" cy="1508105"/>
          </a:xfrm>
          <a:prstGeom prst="rect">
            <a:avLst/>
          </a:prstGeom>
          <a:noFill/>
        </p:spPr>
        <p:txBody>
          <a:bodyPr wrap="square" rtlCol="0">
            <a:spAutoFit/>
          </a:bodyPr>
          <a:lstStyle/>
          <a:p>
            <a:pPr algn="ctr"/>
            <a:r>
              <a:rPr lang="en-US" sz="3600" b="1" dirty="0"/>
              <a:t>Quality Matters ID Principles</a:t>
            </a:r>
          </a:p>
          <a:p>
            <a:pPr algn="ctr"/>
            <a:r>
              <a:rPr lang="en-US" sz="2800" dirty="0"/>
              <a:t>The Quality Matters rubric is based on effective instructional design principles important for F2F and Online classes. </a:t>
            </a:r>
          </a:p>
        </p:txBody>
      </p:sp>
      <p:cxnSp>
        <p:nvCxnSpPr>
          <p:cNvPr id="5" name="Straight Connector 4">
            <a:extLst>
              <a:ext uri="{FF2B5EF4-FFF2-40B4-BE49-F238E27FC236}">
                <a16:creationId xmlns:a16="http://schemas.microsoft.com/office/drawing/2014/main" id="{06FF4457-D92B-46C7-905B-EF13C2223BAA}"/>
              </a:ext>
            </a:extLst>
          </p:cNvPr>
          <p:cNvCxnSpPr/>
          <p:nvPr/>
        </p:nvCxnSpPr>
        <p:spPr>
          <a:xfrm>
            <a:off x="0" y="1508105"/>
            <a:ext cx="9125712" cy="0"/>
          </a:xfrm>
          <a:prstGeom prst="line">
            <a:avLst/>
          </a:prstGeom>
          <a:ln w="127000">
            <a:solidFill>
              <a:srgbClr val="FFCD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0E4EF4-B313-43F4-8CE0-AC99E2194CCE}"/>
              </a:ext>
            </a:extLst>
          </p:cNvPr>
          <p:cNvCxnSpPr>
            <a:cxnSpLocks/>
          </p:cNvCxnSpPr>
          <p:nvPr/>
        </p:nvCxnSpPr>
        <p:spPr>
          <a:xfrm>
            <a:off x="4572000" y="1508104"/>
            <a:ext cx="0" cy="5349896"/>
          </a:xfrm>
          <a:prstGeom prst="line">
            <a:avLst/>
          </a:prstGeom>
          <a:ln w="127000">
            <a:solidFill>
              <a:srgbClr val="FFCD3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320DF69-1B14-4733-8A2F-35F666E1D425}"/>
              </a:ext>
            </a:extLst>
          </p:cNvPr>
          <p:cNvCxnSpPr/>
          <p:nvPr/>
        </p:nvCxnSpPr>
        <p:spPr>
          <a:xfrm>
            <a:off x="0" y="2368428"/>
            <a:ext cx="9125712" cy="0"/>
          </a:xfrm>
          <a:prstGeom prst="line">
            <a:avLst/>
          </a:prstGeom>
          <a:ln w="127000">
            <a:solidFill>
              <a:srgbClr val="FFCD3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44AD2F-25F1-425C-9DCB-6A0914C2A45D}"/>
              </a:ext>
            </a:extLst>
          </p:cNvPr>
          <p:cNvCxnSpPr/>
          <p:nvPr/>
        </p:nvCxnSpPr>
        <p:spPr>
          <a:xfrm>
            <a:off x="9040761" y="1441737"/>
            <a:ext cx="0" cy="5349895"/>
          </a:xfrm>
          <a:prstGeom prst="line">
            <a:avLst/>
          </a:prstGeom>
          <a:ln w="127000">
            <a:solidFill>
              <a:srgbClr val="FFCD3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BB0603-E8AF-473C-886B-B74482032C7B}"/>
              </a:ext>
            </a:extLst>
          </p:cNvPr>
          <p:cNvCxnSpPr>
            <a:cxnSpLocks/>
          </p:cNvCxnSpPr>
          <p:nvPr/>
        </p:nvCxnSpPr>
        <p:spPr>
          <a:xfrm>
            <a:off x="0" y="1508104"/>
            <a:ext cx="0" cy="5283528"/>
          </a:xfrm>
          <a:prstGeom prst="line">
            <a:avLst/>
          </a:prstGeom>
          <a:ln w="127000">
            <a:solidFill>
              <a:srgbClr val="FFCD3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DC65D9-138D-4B33-A13B-7932C93248E1}"/>
              </a:ext>
            </a:extLst>
          </p:cNvPr>
          <p:cNvCxnSpPr/>
          <p:nvPr/>
        </p:nvCxnSpPr>
        <p:spPr>
          <a:xfrm>
            <a:off x="-84951" y="6791632"/>
            <a:ext cx="9125712" cy="0"/>
          </a:xfrm>
          <a:prstGeom prst="line">
            <a:avLst/>
          </a:prstGeom>
          <a:ln w="127000">
            <a:solidFill>
              <a:srgbClr val="FFCD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506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6111</TotalTime>
  <Words>1556</Words>
  <Application>Microsoft Office PowerPoint</Application>
  <PresentationFormat>On-screen Show (4:3)</PresentationFormat>
  <Paragraphs>173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Berlin Sans FB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 Stover</dc:creator>
  <cp:lastModifiedBy>Stover, Sheri</cp:lastModifiedBy>
  <cp:revision>155</cp:revision>
  <dcterms:created xsi:type="dcterms:W3CDTF">2023-08-13T00:56:40Z</dcterms:created>
  <dcterms:modified xsi:type="dcterms:W3CDTF">2023-11-19T17:20:11Z</dcterms:modified>
</cp:coreProperties>
</file>