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64" r:id="rId2"/>
    <p:sldMasterId id="2147483672" r:id="rId3"/>
    <p:sldMasterId id="2147483680" r:id="rId4"/>
    <p:sldMasterId id="2147483736" r:id="rId5"/>
    <p:sldMasterId id="2147483688" r:id="rId6"/>
    <p:sldMasterId id="2147483713" r:id="rId7"/>
  </p:sldMasterIdLst>
  <p:sldIdLst>
    <p:sldId id="262" r:id="rId8"/>
    <p:sldId id="274" r:id="rId9"/>
    <p:sldId id="308" r:id="rId10"/>
    <p:sldId id="305" r:id="rId11"/>
    <p:sldId id="310" r:id="rId12"/>
    <p:sldId id="311" r:id="rId13"/>
    <p:sldId id="313" r:id="rId14"/>
    <p:sldId id="315" r:id="rId15"/>
    <p:sldId id="318" r:id="rId16"/>
    <p:sldId id="319" r:id="rId17"/>
    <p:sldId id="320" r:id="rId18"/>
    <p:sldId id="314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937"/>
    <a:srgbClr val="CD9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30" autoAdjust="0"/>
    <p:restoredTop sz="92206" autoAdjust="0"/>
  </p:normalViewPr>
  <p:slideViewPr>
    <p:cSldViewPr snapToGrid="0" snapToObjects="1">
      <p:cViewPr varScale="1">
        <p:scale>
          <a:sx n="135" d="100"/>
          <a:sy n="135" d="100"/>
        </p:scale>
        <p:origin x="2904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01517"/>
            <a:ext cx="82296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2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3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09109" y="753259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709109" y="2426569"/>
            <a:ext cx="401635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978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09109" y="1488271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036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058904"/>
            <a:ext cx="5562600" cy="1470025"/>
          </a:xfrm>
        </p:spPr>
        <p:txBody>
          <a:bodyPr>
            <a:norm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48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1/23/23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97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16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795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7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9166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84764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5913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7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76875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37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76875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81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6129"/>
            <a:ext cx="8229600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4386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23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8744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7704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8258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78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14069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26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53019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0457"/>
            <a:ext cx="8229600" cy="4087464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3126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250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250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25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40885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966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69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77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33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75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950362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420387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9985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933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933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632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92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6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375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656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5375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721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2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64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288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23248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53802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33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50917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4386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17655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70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3626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0253"/>
            <a:ext cx="8229600" cy="4285663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994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752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752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15000"/>
            <a:ext cx="8229600" cy="14700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70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8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2516"/>
            <a:ext cx="8229599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5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7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7644" y="753259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7644" y="2426569"/>
            <a:ext cx="3031592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3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FDA4-5734-0949-BDA6-D0D6FDC31663}" type="datetimeFigureOut">
              <a:rPr lang="en-US" smtClean="0"/>
              <a:t>1/23/23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B15-73F2-6A4F-B882-FCD5E5C83B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327644" y="753259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55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1/23/23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5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FA1A-A022-D649-8AD9-9F30A5C06CF5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A361-AE56-CD4A-B91B-4241634854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owerpoint-04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7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7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0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point-0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5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6" r:id="rId2"/>
    <p:sldLayoutId id="214748368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4534A80-8F0F-8B4A-B1EE-DA8BDE36D262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BDBB472-D40B-B948-A0B6-260DEB7BCB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10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3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point-0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2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43CACD-E90F-B945-A583-CAB10D8D8394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32821AE-27C5-2448-940B-495755ADA7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6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5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HLC Focused Visit:</a:t>
            </a:r>
            <a:br>
              <a:rPr lang="en-US" dirty="0"/>
            </a:br>
            <a:r>
              <a:rPr lang="en-US" dirty="0"/>
              <a:t>Update and Report</a:t>
            </a:r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12348996-5A5F-953B-7A85-75DAB92B5904}"/>
              </a:ext>
            </a:extLst>
          </p:cNvPr>
          <p:cNvPicPr/>
          <p:nvPr/>
        </p:nvPicPr>
        <p:blipFill rotWithShape="1">
          <a:blip r:embed="rId2"/>
          <a:srcRect t="1" r="18278" b="1577"/>
          <a:stretch/>
        </p:blipFill>
        <p:spPr>
          <a:xfrm>
            <a:off x="972530" y="4594302"/>
            <a:ext cx="7198940" cy="152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56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8A3EC-D14E-0061-0013-24D1CE2F4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By February 27</a:t>
            </a:r>
            <a:r>
              <a:rPr lang="en-US" sz="6000" baseline="30000" dirty="0"/>
              <a:t>th</a:t>
            </a:r>
            <a:r>
              <a:rPr lang="en-US" sz="6000" dirty="0"/>
              <a:t>,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276C-6E2A-FFCF-857C-857A10148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Assessment &amp; Accreditation website will be completed for the focused visit.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dirty="0"/>
              <a:t>Our documentation and evidence will be publicly available—and available to HLC.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dirty="0"/>
              <a:t>Our final focused visit report will also be posted.</a:t>
            </a:r>
          </a:p>
        </p:txBody>
      </p:sp>
    </p:spTree>
    <p:extLst>
      <p:ext uri="{BB962C8B-B14F-4D97-AF65-F5344CB8AC3E}">
        <p14:creationId xmlns:p14="http://schemas.microsoft.com/office/powerpoint/2010/main" val="3563994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4D75E-BE8A-569B-62F2-80691E09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After the focused 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EE79B-3A71-8D4C-02F6-DDCA8EE93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Depending upon HLC’s determinations about how we go forward.</a:t>
            </a:r>
          </a:p>
          <a:p>
            <a:pPr lvl="2"/>
            <a:r>
              <a:rPr lang="en-US" sz="2800" dirty="0"/>
              <a:t>We must perform as HLC prescribes.</a:t>
            </a:r>
          </a:p>
          <a:p>
            <a:pPr marL="914400" lvl="2" indent="0">
              <a:buNone/>
            </a:pPr>
            <a:endParaRPr lang="en-US" sz="800" dirty="0"/>
          </a:p>
          <a:p>
            <a:r>
              <a:rPr lang="en-US" sz="3400" dirty="0"/>
              <a:t>Of course, we need to collaborate in redesigning our campus-wide assessment efforts and systems in preparation for our reaffirmation visit in August of 2026.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22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E64018-B09F-DD64-D93C-A9DA8A439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I’m very optimistic!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58FE2F-A87D-FE7F-90AA-063B85F94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2127957"/>
            <a:ext cx="4595568" cy="4131141"/>
          </a:xfrm>
        </p:spPr>
        <p:txBody>
          <a:bodyPr>
            <a:normAutofit fontScale="92500"/>
          </a:bodyPr>
          <a:lstStyle/>
          <a:p>
            <a:r>
              <a:rPr lang="en-US" sz="3600" i="1" dirty="0">
                <a:solidFill>
                  <a:srgbClr val="026937"/>
                </a:solidFill>
              </a:rPr>
              <a:t>“If it weren’t for dreams we’d still be on the ground!”</a:t>
            </a:r>
          </a:p>
          <a:p>
            <a:pPr marL="0" indent="0">
              <a:buNone/>
            </a:pPr>
            <a:endParaRPr lang="en-US" sz="2200" i="1" dirty="0"/>
          </a:p>
          <a:p>
            <a:r>
              <a:rPr lang="en-US" dirty="0"/>
              <a:t>The collaborations we’ve already experienced, the rapport we’ve already established, and everything we’ve learned…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7A368A-F5EF-6424-6CFD-6861A00A8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061" y="2174164"/>
            <a:ext cx="3536739" cy="408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18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BAADB04-8EF9-D1EC-4209-546542DDC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0" b="1170"/>
          <a:stretch/>
        </p:blipFill>
        <p:spPr>
          <a:xfrm>
            <a:off x="647700" y="1364839"/>
            <a:ext cx="7848600" cy="441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7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Many Thanks!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tx1">
                    <a:alpha val="80000"/>
                  </a:schemeClr>
                </a:solidFill>
              </a:rPr>
              <a:t>Thank you to everyone who has risen with our challenges in preparing for our focused visit!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Faculty</a:t>
            </a:r>
          </a:p>
          <a:p>
            <a:pPr lvl="1"/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Staff</a:t>
            </a:r>
          </a:p>
          <a:p>
            <a:pPr lvl="1"/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Committees</a:t>
            </a:r>
          </a:p>
          <a:p>
            <a:pPr lvl="1"/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Department Chairs &amp; Program Directors</a:t>
            </a:r>
          </a:p>
          <a:p>
            <a:pPr lvl="1"/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Fellow Administrators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31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38225"/>
            <a:ext cx="8229600" cy="2820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Everyone’s commitment and willingness to pitch in has kept us on track and on schedule.</a:t>
            </a:r>
          </a:p>
          <a:p>
            <a:r>
              <a:rPr lang="en-US" sz="2400" dirty="0"/>
              <a:t>Committee meetings (UCC &amp; GCC)</a:t>
            </a:r>
          </a:p>
          <a:p>
            <a:r>
              <a:rPr lang="en-US" sz="2400" dirty="0"/>
              <a:t>Other meetings (Teams, phone, email, cell, text)</a:t>
            </a:r>
          </a:p>
          <a:p>
            <a:r>
              <a:rPr lang="en-US" sz="2400" dirty="0"/>
              <a:t>Professional development </a:t>
            </a:r>
          </a:p>
          <a:p>
            <a:r>
              <a:rPr lang="en-US" sz="2400" dirty="0"/>
              <a:t>Webinars</a:t>
            </a:r>
          </a:p>
          <a:p>
            <a:endParaRPr lang="en-US" sz="2400" dirty="0"/>
          </a:p>
        </p:txBody>
      </p:sp>
      <p:pic>
        <p:nvPicPr>
          <p:cNvPr id="4" name="Content Placeholder 4" descr="A picture containing cake, piece, food, chocolate&#10;&#10;Description automatically generated">
            <a:extLst>
              <a:ext uri="{FF2B5EF4-FFF2-40B4-BE49-F238E27FC236}">
                <a16:creationId xmlns:a16="http://schemas.microsoft.com/office/drawing/2014/main" id="{B6B8C7C6-23B4-A1E7-FC36-4F3B76C889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75" b="25154"/>
          <a:stretch/>
        </p:blipFill>
        <p:spPr>
          <a:xfrm>
            <a:off x="457200" y="859745"/>
            <a:ext cx="8229600" cy="2504661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91451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74BBDA6-B5EE-BC9B-3FE0-B071EF4E9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8745"/>
            <a:ext cx="3423424" cy="1128836"/>
          </a:xfrm>
        </p:spPr>
        <p:txBody>
          <a:bodyPr/>
          <a:lstStyle/>
          <a:p>
            <a:r>
              <a:rPr lang="en-US" dirty="0"/>
              <a:t>It Takes a Team</a:t>
            </a:r>
          </a:p>
        </p:txBody>
      </p:sp>
      <p:pic>
        <p:nvPicPr>
          <p:cNvPr id="5" name="Content Placeholder 4" descr="Hands moving forward">
            <a:extLst>
              <a:ext uri="{FF2B5EF4-FFF2-40B4-BE49-F238E27FC236}">
                <a16:creationId xmlns:a16="http://schemas.microsoft.com/office/drawing/2014/main" id="{D496F1DC-C332-5D03-F63D-9AD324D0E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6" r="13642" b="3"/>
          <a:stretch/>
        </p:blipFill>
        <p:spPr>
          <a:xfrm>
            <a:off x="3575050" y="1067704"/>
            <a:ext cx="5111750" cy="5050871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ACB5F88-DBD7-28E2-5497-C057844A2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263470"/>
            <a:ext cx="3423424" cy="410362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Initially, we were given only 154 days to complete 2.25 years of work*</a:t>
            </a:r>
          </a:p>
          <a:p>
            <a:pPr marL="0" indent="0">
              <a:buNone/>
            </a:pPr>
            <a:endParaRPr lang="en-US" sz="28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You’ve all been incredibly supportive, and I couldn’t be more grateful to you!</a:t>
            </a:r>
          </a:p>
          <a:p>
            <a:endParaRPr lang="en-US" sz="28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alpha val="80000"/>
                  </a:schemeClr>
                </a:solidFill>
              </a:rPr>
              <a:t>(*not previously completed)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3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omplete puzzle with one piece lit up">
            <a:extLst>
              <a:ext uri="{FF2B5EF4-FFF2-40B4-BE49-F238E27FC236}">
                <a16:creationId xmlns:a16="http://schemas.microsoft.com/office/drawing/2014/main" id="{BCE33B17-9D34-AD4A-37D0-BED1FBED85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9191" r="17487" b="-3"/>
          <a:stretch/>
        </p:blipFill>
        <p:spPr>
          <a:xfrm>
            <a:off x="457200" y="2127957"/>
            <a:ext cx="4038600" cy="4131141"/>
          </a:xfrm>
          <a:prstGeom prst="rect">
            <a:avLst/>
          </a:prstGeom>
          <a:noFill/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EE9C8F-6A99-A8CB-EF52-8D4D195BE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127957"/>
            <a:ext cx="4038600" cy="4131141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The HLC visit has been rescheduled for April 24th &amp; 25th, 2023.</a:t>
            </a:r>
          </a:p>
          <a:p>
            <a:pPr marL="0" indent="0">
              <a:buNone/>
            </a:pPr>
            <a:endParaRPr lang="en-US" sz="8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We will have a first draft of the Focused Visit Report out for everyone to review by the 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first week of Feb</a:t>
            </a:r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8DE04B48-8F44-F9D1-C5DC-8E978815F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7640"/>
            <a:ext cx="8229600" cy="1143000"/>
          </a:xfrm>
        </p:spPr>
        <p:txBody>
          <a:bodyPr/>
          <a:lstStyle/>
          <a:p>
            <a:r>
              <a:rPr lang="en-US" dirty="0"/>
              <a:t>We’re Almost There</a:t>
            </a:r>
          </a:p>
        </p:txBody>
      </p:sp>
    </p:spTree>
    <p:extLst>
      <p:ext uri="{BB962C8B-B14F-4D97-AF65-F5344CB8AC3E}">
        <p14:creationId xmlns:p14="http://schemas.microsoft.com/office/powerpoint/2010/main" val="29324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0091"/>
            <a:ext cx="8229600" cy="1143000"/>
          </a:xfrm>
        </p:spPr>
        <p:txBody>
          <a:bodyPr/>
          <a:lstStyle/>
          <a:p>
            <a:r>
              <a:rPr lang="en-US" dirty="0"/>
              <a:t>What to Expect in the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1"/>
            <a:ext cx="8229600" cy="3973098"/>
          </a:xfrm>
        </p:spPr>
        <p:txBody>
          <a:bodyPr>
            <a:normAutofit/>
          </a:bodyPr>
          <a:lstStyle/>
          <a:p>
            <a:r>
              <a:rPr lang="en-US" sz="2400" dirty="0"/>
              <a:t>We have made progress and can report a great deal of momentum.</a:t>
            </a:r>
          </a:p>
          <a:p>
            <a:r>
              <a:rPr lang="en-US" sz="2400" dirty="0"/>
              <a:t>However, a focused visit report is not like a standard assurance argument.</a:t>
            </a:r>
          </a:p>
          <a:p>
            <a:r>
              <a:rPr lang="en-US" sz="2400" dirty="0"/>
              <a:t>Every focused argument must be based on evidence, or proof that we have done what we say we did.</a:t>
            </a:r>
          </a:p>
          <a:p>
            <a:r>
              <a:rPr lang="en-US" sz="2400" dirty="0"/>
              <a:t>To be honest, our puzzle still has some missing pieces.</a:t>
            </a:r>
          </a:p>
          <a:p>
            <a:r>
              <a:rPr lang="en-US" sz="2400" dirty="0"/>
              <a:t>We must be transparent about where evidence doesn’t exist or where we haven’t closed certain loops.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2388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8DE04B48-8F44-F9D1-C5DC-8E978815F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7640"/>
            <a:ext cx="8229600" cy="1143000"/>
          </a:xfrm>
        </p:spPr>
        <p:txBody>
          <a:bodyPr/>
          <a:lstStyle/>
          <a:p>
            <a:r>
              <a:rPr lang="en-US" dirty="0"/>
              <a:t>Our Report Must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551EF-5C61-26AC-38C7-24BD17FD6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2127957"/>
            <a:ext cx="4716966" cy="413114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Accurately describe our challenges.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Explain what we’re doing to address our challenges.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Describe what we’ll do going forward to restore our institution to full compliance.</a:t>
            </a:r>
          </a:p>
          <a:p>
            <a:pPr marL="0" indent="0">
              <a:lnSpc>
                <a:spcPct val="90000"/>
              </a:lnSpc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must be</a:t>
            </a: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Factual</a:t>
            </a: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Transparent</a:t>
            </a: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Truthful</a:t>
            </a:r>
          </a:p>
          <a:p>
            <a:endParaRPr lang="en-US" dirty="0"/>
          </a:p>
        </p:txBody>
      </p:sp>
      <p:pic>
        <p:nvPicPr>
          <p:cNvPr id="4" name="Content Placeholder 4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6B74B8A2-C58E-DF3E-C0DC-0B4E2BF51C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7561" r="6478" b="3"/>
          <a:stretch/>
        </p:blipFill>
        <p:spPr>
          <a:xfrm>
            <a:off x="5335858" y="847640"/>
            <a:ext cx="3668751" cy="2923440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C77EB9-8680-36ED-951C-2BCC622838FA}"/>
              </a:ext>
            </a:extLst>
          </p:cNvPr>
          <p:cNvSpPr txBox="1"/>
          <p:nvPr/>
        </p:nvSpPr>
        <p:spPr>
          <a:xfrm>
            <a:off x="5519854" y="3885212"/>
            <a:ext cx="3300760" cy="22467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Disclosure: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We’re investigating the purchase of technological platforms that will expand and empower the Watermark products we already use.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621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CD3A1B-C3D4-3EE2-B672-04A2DE2E2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2033538"/>
            <a:ext cx="4038600" cy="431997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HLC will meet with:</a:t>
            </a:r>
          </a:p>
          <a:p>
            <a:pPr lvl="1"/>
            <a:r>
              <a:rPr lang="en-US" sz="2700" dirty="0"/>
              <a:t>Students</a:t>
            </a:r>
          </a:p>
          <a:p>
            <a:pPr lvl="1"/>
            <a:r>
              <a:rPr lang="en-US" sz="2700" dirty="0"/>
              <a:t>Board of Trustees</a:t>
            </a:r>
          </a:p>
          <a:p>
            <a:pPr lvl="1"/>
            <a:r>
              <a:rPr lang="en-US" sz="2700" dirty="0"/>
              <a:t>Faculty</a:t>
            </a:r>
          </a:p>
          <a:p>
            <a:pPr lvl="1"/>
            <a:r>
              <a:rPr lang="en-US" sz="2700" dirty="0"/>
              <a:t>Faculty Senate</a:t>
            </a:r>
          </a:p>
          <a:p>
            <a:pPr lvl="2"/>
            <a:r>
              <a:rPr lang="en-US" sz="2700" dirty="0"/>
              <a:t>The Core Oversight Committee</a:t>
            </a:r>
          </a:p>
          <a:p>
            <a:pPr lvl="1"/>
            <a:r>
              <a:rPr lang="en-US" sz="2700" dirty="0"/>
              <a:t>Administration</a:t>
            </a:r>
          </a:p>
          <a:p>
            <a:pPr lvl="1"/>
            <a:r>
              <a:rPr lang="en-US" sz="2700" dirty="0"/>
              <a:t>Institutional Research</a:t>
            </a:r>
          </a:p>
          <a:p>
            <a:pPr lvl="1"/>
            <a:r>
              <a:rPr lang="en-US" sz="2700" dirty="0"/>
              <a:t>Lake Campus</a:t>
            </a:r>
          </a:p>
          <a:p>
            <a:pPr lvl="1"/>
            <a:r>
              <a:rPr lang="en-US" sz="2700" dirty="0"/>
              <a:t>Registrar’s Office</a:t>
            </a:r>
          </a:p>
          <a:p>
            <a:pPr lvl="1"/>
            <a:r>
              <a:rPr lang="en-US" sz="2700" dirty="0"/>
              <a:t>Others (TBD)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CF278-EB6C-B13F-D9D3-ABCC3FC60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127957"/>
            <a:ext cx="4038600" cy="413114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HLC will ask specific questions regarding criteria 4B and 5C.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HLC also operates by the philosophy, </a:t>
            </a:r>
            <a:r>
              <a:rPr lang="en-US" dirty="0">
                <a:solidFill>
                  <a:srgbClr val="026937"/>
                </a:solidFill>
              </a:rPr>
              <a:t>“</a:t>
            </a:r>
            <a:r>
              <a:rPr lang="en-US" i="1" dirty="0">
                <a:solidFill>
                  <a:srgbClr val="026937"/>
                </a:solidFill>
              </a:rPr>
              <a:t>see something, say something.”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And if they see something they will ask questions.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412034-E32D-59A5-C0C7-AC09E970B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to expect for our focused visit</a:t>
            </a:r>
          </a:p>
        </p:txBody>
      </p:sp>
    </p:spTree>
    <p:extLst>
      <p:ext uri="{BB962C8B-B14F-4D97-AF65-F5344CB8AC3E}">
        <p14:creationId xmlns:p14="http://schemas.microsoft.com/office/powerpoint/2010/main" val="4109816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8A3EC-D14E-0061-0013-24D1CE2F4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February,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276C-6E2A-FFCF-857C-857A10148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report will be posted for public review and comment (please participate!).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We will schedule listening sessions regarding the report and we look forward to your participation.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Our final report must be submitted to HLC by February 27</a:t>
            </a:r>
            <a:r>
              <a:rPr lang="en-US" baseline="30000" dirty="0"/>
              <a:t>th</a:t>
            </a:r>
            <a:r>
              <a:rPr lang="en-US" dirty="0"/>
              <a:t>, 2023, no later than 12:00pm, noon.</a:t>
            </a:r>
          </a:p>
        </p:txBody>
      </p:sp>
    </p:spTree>
    <p:extLst>
      <p:ext uri="{BB962C8B-B14F-4D97-AF65-F5344CB8AC3E}">
        <p14:creationId xmlns:p14="http://schemas.microsoft.com/office/powerpoint/2010/main" val="299585482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 Option 2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ver Slide Option 3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ver Slide Option 4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 Slide Option 5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ver Slide Option 6 (includes title slide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Inside Slide Option 1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nside Slide Option 2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543</Words>
  <Application>Microsoft Macintosh PowerPoint</Application>
  <PresentationFormat>On-screen Show (4:3)</PresentationFormat>
  <Paragraphs>80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Cover Slide Option 2 (includes title slide, title/author slide, and ending slide)</vt:lpstr>
      <vt:lpstr>Cover Slide Option 3 (includes title slide, title/author slide, and ending slide)</vt:lpstr>
      <vt:lpstr>Cover Slide Option 4 (includes title slide, title/author slide, and ending slide)</vt:lpstr>
      <vt:lpstr>Cover Slide Option 5 (includes title slide, title/author slide, and ending slide)</vt:lpstr>
      <vt:lpstr>Cover Slide Option 6 (includes title slide and ending slide)</vt:lpstr>
      <vt:lpstr>Inside Slide Option 1 (includes different content layouts)</vt:lpstr>
      <vt:lpstr>Inside Slide Option 2 (includes different content layouts)</vt:lpstr>
      <vt:lpstr>HLC Focused Visit: Update and Report</vt:lpstr>
      <vt:lpstr>Many Thanks!</vt:lpstr>
      <vt:lpstr>PowerPoint Presentation</vt:lpstr>
      <vt:lpstr>It Takes a Team</vt:lpstr>
      <vt:lpstr>We’re Almost There</vt:lpstr>
      <vt:lpstr>What to Expect in the Report</vt:lpstr>
      <vt:lpstr>Our Report Must</vt:lpstr>
      <vt:lpstr>What to expect for our focused visit</vt:lpstr>
      <vt:lpstr>February, 2023</vt:lpstr>
      <vt:lpstr>By February 27th, 2023</vt:lpstr>
      <vt:lpstr>After the focused visit</vt:lpstr>
      <vt:lpstr>I’m very optimistic!</vt:lpstr>
      <vt:lpstr>PowerPoint Presentation</vt:lpstr>
    </vt:vector>
  </TitlesOfParts>
  <Manager/>
  <Company>Wright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Amanda Earnest</dc:creator>
  <cp:keywords/>
  <dc:description/>
  <cp:lastModifiedBy>Mackh, Bruce Martin</cp:lastModifiedBy>
  <cp:revision>76</cp:revision>
  <dcterms:created xsi:type="dcterms:W3CDTF">2016-09-27T14:33:50Z</dcterms:created>
  <dcterms:modified xsi:type="dcterms:W3CDTF">2023-01-23T18:06:22Z</dcterms:modified>
  <cp:category/>
</cp:coreProperties>
</file>