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media/image20.jpg" ContentType="image/jpg"/>
  <Override PartName="/ppt/media/image22.jpg" ContentType="image/jp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6" r:id="rId5"/>
    <p:sldMasterId id="2147483664" r:id="rId6"/>
    <p:sldMasterId id="2147483672" r:id="rId7"/>
    <p:sldMasterId id="2147483680" r:id="rId8"/>
    <p:sldMasterId id="2147483736" r:id="rId9"/>
    <p:sldMasterId id="2147483688" r:id="rId10"/>
    <p:sldMasterId id="2147483713" r:id="rId11"/>
  </p:sldMasterIdLst>
  <p:notesMasterIdLst>
    <p:notesMasterId r:id="rId31"/>
  </p:notesMasterIdLst>
  <p:sldIdLst>
    <p:sldId id="258" r:id="rId12"/>
    <p:sldId id="356" r:id="rId13"/>
    <p:sldId id="263" r:id="rId14"/>
    <p:sldId id="264" r:id="rId15"/>
    <p:sldId id="265" r:id="rId16"/>
    <p:sldId id="266" r:id="rId17"/>
    <p:sldId id="269" r:id="rId18"/>
    <p:sldId id="270" r:id="rId19"/>
    <p:sldId id="354" r:id="rId20"/>
    <p:sldId id="357" r:id="rId21"/>
    <p:sldId id="358" r:id="rId22"/>
    <p:sldId id="359" r:id="rId23"/>
    <p:sldId id="360" r:id="rId24"/>
    <p:sldId id="361" r:id="rId25"/>
    <p:sldId id="346" r:id="rId26"/>
    <p:sldId id="353" r:id="rId27"/>
    <p:sldId id="344" r:id="rId28"/>
    <p:sldId id="362" r:id="rId29"/>
    <p:sldId id="363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9E52"/>
    <a:srgbClr val="0269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17" autoAdjust="0"/>
    <p:restoredTop sz="92232" autoAdjust="0"/>
  </p:normalViewPr>
  <p:slideViewPr>
    <p:cSldViewPr snapToGrid="0" snapToObjects="1">
      <p:cViewPr varScale="1">
        <p:scale>
          <a:sx n="105" d="100"/>
          <a:sy n="105" d="100"/>
        </p:scale>
        <p:origin x="20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76250-E813-AF49-9285-F732C6D34B32}" type="datetimeFigureOut">
              <a:rPr lang="en-US" smtClean="0"/>
              <a:t>2/12/23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B935B-6CA1-FE4B-9CAE-F53D4F76B2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777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Ratio off counselor’s to students = 1 Clinical FTE: 1,800 students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1B935B-6CA1-FE4B-9CAE-F53D4F76B2D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087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5F6368"/>
                </a:solidFill>
                <a:effectLst/>
                <a:latin typeface="Roboto" panose="020F0502020204030204" pitchFamily="34" charset="0"/>
              </a:rPr>
              <a:t>QPR</a:t>
            </a:r>
            <a:r>
              <a:rPr lang="en-US" b="0" i="0" dirty="0">
                <a:solidFill>
                  <a:srgbClr val="4D5156"/>
                </a:solidFill>
                <a:effectLst/>
                <a:latin typeface="Roboto" panose="02000000000000000000" pitchFamily="2" charset="0"/>
              </a:rPr>
              <a:t> is an emergency response to someone in crisis and can save lives. </a:t>
            </a:r>
            <a:r>
              <a:rPr lang="en-US" b="1" i="0" dirty="0">
                <a:solidFill>
                  <a:srgbClr val="5F6368"/>
                </a:solidFill>
                <a:effectLst/>
                <a:latin typeface="Roboto" panose="02000000000000000000" pitchFamily="2" charset="0"/>
              </a:rPr>
              <a:t>QPR</a:t>
            </a:r>
            <a:r>
              <a:rPr lang="en-US" b="0" i="0" dirty="0">
                <a:solidFill>
                  <a:srgbClr val="4D5156"/>
                </a:solidFill>
                <a:effectLst/>
                <a:latin typeface="Roboto" panose="02000000000000000000" pitchFamily="2" charset="0"/>
              </a:rPr>
              <a:t> is the most widely taught Gatekeeper </a:t>
            </a:r>
            <a:r>
              <a:rPr lang="en-US" b="1" i="0" dirty="0">
                <a:solidFill>
                  <a:srgbClr val="5F6368"/>
                </a:solidFill>
                <a:effectLst/>
                <a:latin typeface="Roboto" panose="02000000000000000000" pitchFamily="2" charset="0"/>
              </a:rPr>
              <a:t>training</a:t>
            </a:r>
            <a:r>
              <a:rPr lang="en-US" b="0" i="0" dirty="0">
                <a:solidFill>
                  <a:srgbClr val="4D5156"/>
                </a:solidFill>
                <a:effectLst/>
                <a:latin typeface="Roboto" panose="02000000000000000000" pitchFamily="2" charset="0"/>
              </a:rPr>
              <a:t> in the world</a:t>
            </a:r>
          </a:p>
          <a:p>
            <a:r>
              <a:rPr lang="en-US" b="0" i="0" dirty="0">
                <a:solidFill>
                  <a:srgbClr val="4D5156"/>
                </a:solidFill>
                <a:effectLst/>
                <a:latin typeface="Roboto" panose="02000000000000000000" pitchFamily="2" charset="0"/>
              </a:rPr>
              <a:t>Question, Persuade, Refer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1B935B-6CA1-FE4B-9CAE-F53D4F76B2D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692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Alumni </a:t>
            </a:r>
          </a:p>
          <a:p>
            <a:r>
              <a:rPr lang="en-US" dirty="0"/>
              <a:t>Cleveland State</a:t>
            </a:r>
          </a:p>
          <a:p>
            <a:r>
              <a:rPr lang="en-US" dirty="0"/>
              <a:t>Kent State</a:t>
            </a:r>
          </a:p>
          <a:p>
            <a:r>
              <a:rPr lang="en-US" dirty="0"/>
              <a:t>Ohio State</a:t>
            </a:r>
          </a:p>
          <a:p>
            <a:r>
              <a:rPr lang="en-US" dirty="0"/>
              <a:t>Shawnee State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1B935B-6CA1-FE4B-9CAE-F53D4F76B2D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99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68375"/>
            <a:ext cx="82296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2415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C3BD2BA-2883-FD40-805C-007EC2993B74}" type="datetimeFigureOut">
              <a:rPr lang="en-US" smtClean="0"/>
              <a:pPr/>
              <a:t>2/12/23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87350AA8-8DCB-AE4B-9C05-A61ED8CA68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246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A6CFA1A-A022-D649-8AD9-9F30A5C06CF5}" type="datetimeFigureOut">
              <a:rPr lang="en-US" smtClean="0"/>
              <a:pPr/>
              <a:t>2/12/23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E907A361-AE56-CD4A-B91B-4241634854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576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27644" y="753259"/>
            <a:ext cx="3031592" cy="1470025"/>
          </a:xfrm>
        </p:spPr>
        <p:txBody>
          <a:bodyPr>
            <a:noAutofit/>
          </a:bodyPr>
          <a:lstStyle>
            <a:lvl1pPr>
              <a:defRPr sz="3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27644" y="2426569"/>
            <a:ext cx="3031592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3C63FDA4-5734-0949-BDA6-D0D6FDC31663}" type="datetimeFigureOut">
              <a:rPr lang="en-US" smtClean="0"/>
              <a:pPr/>
              <a:t>2/12/23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02D8AB15-73F2-6A4F-B882-FCD5E5C83B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430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FDA4-5734-0949-BDA6-D0D6FDC31663}" type="datetimeFigureOut">
              <a:rPr lang="en-US" smtClean="0"/>
              <a:t>2/12/23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AB15-73F2-6A4F-B882-FCD5E5C83B5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327644" y="753259"/>
            <a:ext cx="3031592" cy="1470025"/>
          </a:xfrm>
        </p:spPr>
        <p:txBody>
          <a:bodyPr>
            <a:noAutofit/>
          </a:bodyPr>
          <a:lstStyle>
            <a:lvl1pPr>
              <a:defRPr sz="3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553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3C63FDA4-5734-0949-BDA6-D0D6FDC31663}" type="datetimeFigureOut">
              <a:rPr lang="en-US" smtClean="0"/>
              <a:pPr/>
              <a:t>2/12/23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02D8AB15-73F2-6A4F-B882-FCD5E5C83B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888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56F9B4-387C-D346-B378-FCBE2DEF1520}" type="datetimeFigureOut">
              <a:rPr lang="en-US" smtClean="0"/>
              <a:pPr/>
              <a:t>2/12/23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C54124-DEB3-A044-A6A6-99CE06F3CD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709109" y="753259"/>
            <a:ext cx="4016350" cy="1470025"/>
          </a:xfrm>
        </p:spPr>
        <p:txBody>
          <a:bodyPr>
            <a:noAutofit/>
          </a:bodyPr>
          <a:lstStyle>
            <a:lvl1pPr>
              <a:defRPr sz="3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709109" y="2426569"/>
            <a:ext cx="401635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09782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56F9B4-387C-D346-B378-FCBE2DEF1520}" type="datetimeFigureOut">
              <a:rPr lang="en-US" smtClean="0"/>
              <a:pPr/>
              <a:t>2/12/23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C54124-DEB3-A044-A6A6-99CE06F3CD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709109" y="1488271"/>
            <a:ext cx="4016350" cy="1470025"/>
          </a:xfrm>
        </p:spPr>
        <p:txBody>
          <a:bodyPr>
            <a:noAutofit/>
          </a:bodyPr>
          <a:lstStyle>
            <a:lvl1pPr>
              <a:defRPr sz="3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036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56F9B4-387C-D346-B378-FCBE2DEF1520}" type="datetimeFigureOut">
              <a:rPr lang="en-US" smtClean="0"/>
              <a:pPr/>
              <a:t>2/12/23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C54124-DEB3-A044-A6A6-99CE06F3CD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21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058904"/>
            <a:ext cx="5562600" cy="1470025"/>
          </a:xfrm>
        </p:spPr>
        <p:txBody>
          <a:bodyPr>
            <a:normAutofit/>
          </a:bodyPr>
          <a:lstStyle>
            <a:lvl1pPr algn="l"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34A80-8F0F-8B4A-B1EE-DA8BDE36D262}" type="datetimeFigureOut">
              <a:rPr lang="en-US" smtClean="0"/>
              <a:t>2/12/23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B472-D40B-B948-A0B6-260DEB7BCB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5489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34A80-8F0F-8B4A-B1EE-DA8BDE36D262}" type="datetimeFigureOut">
              <a:rPr lang="en-US" smtClean="0"/>
              <a:t>2/12/23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B472-D40B-B948-A0B6-260DEB7BCB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397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229600" cy="1470025"/>
          </a:xfrm>
        </p:spPr>
        <p:txBody>
          <a:bodyPr/>
          <a:lstStyle>
            <a:lvl1pPr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CD9E5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2/12/23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516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C3BD2BA-2883-FD40-805C-007EC2993B74}" type="datetimeFigureOut">
              <a:rPr lang="en-US" smtClean="0"/>
              <a:pPr/>
              <a:t>2/12/23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87350AA8-8DCB-AE4B-9C05-A61ED8CA68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809519"/>
            <a:ext cx="82296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89225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0520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7957"/>
            <a:ext cx="8229600" cy="4131141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2/12/23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0375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2/12/23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001000" cy="1470025"/>
          </a:xfrm>
        </p:spPr>
        <p:txBody>
          <a:bodyPr/>
          <a:lstStyle>
            <a:lvl1pPr algn="l"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360045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CD9E5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591662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27957"/>
            <a:ext cx="4038600" cy="4131141"/>
          </a:xfrm>
        </p:spPr>
        <p:txBody>
          <a:bodyPr/>
          <a:lstStyle>
            <a:lvl1pPr algn="l">
              <a:defRPr sz="2800">
                <a:latin typeface="Arial"/>
                <a:cs typeface="Arial"/>
              </a:defRPr>
            </a:lvl1pPr>
            <a:lvl2pPr algn="l">
              <a:defRPr sz="24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1800">
                <a:latin typeface="Arial"/>
                <a:cs typeface="Arial"/>
              </a:defRPr>
            </a:lvl4pPr>
            <a:lvl5pPr algn="l"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27957"/>
            <a:ext cx="4038600" cy="4131141"/>
          </a:xfrm>
        </p:spPr>
        <p:txBody>
          <a:bodyPr/>
          <a:lstStyle>
            <a:lvl1pPr algn="l">
              <a:defRPr sz="2800">
                <a:latin typeface="Arial"/>
                <a:cs typeface="Arial"/>
              </a:defRPr>
            </a:lvl1pPr>
            <a:lvl2pPr algn="l">
              <a:defRPr sz="24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1800">
                <a:latin typeface="Arial"/>
                <a:cs typeface="Arial"/>
              </a:defRPr>
            </a:lvl4pPr>
            <a:lvl5pPr algn="l"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2/12/23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847640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59135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7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76875"/>
            <a:ext cx="4040188" cy="348222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137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76875"/>
            <a:ext cx="4041775" cy="348222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2/12/23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850520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2814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2/12/23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850520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43860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2/12/23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8238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8744"/>
            <a:ext cx="3008313" cy="1619513"/>
          </a:xfrm>
        </p:spPr>
        <p:txBody>
          <a:bodyPr anchor="b">
            <a:noAutofit/>
          </a:bodyPr>
          <a:lstStyle>
            <a:lvl1pPr algn="l">
              <a:defRPr sz="3200" b="1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7704"/>
            <a:ext cx="5111750" cy="5050871"/>
          </a:xfrm>
        </p:spPr>
        <p:txBody>
          <a:bodyPr/>
          <a:lstStyle>
            <a:lvl1pPr>
              <a:defRPr sz="3200">
                <a:latin typeface="Arial"/>
                <a:cs typeface="Arial"/>
              </a:defRPr>
            </a:lvl1pPr>
            <a:lvl2pPr>
              <a:defRPr sz="28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98258"/>
            <a:ext cx="3008313" cy="3520318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2/12/23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1789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14069"/>
            <a:ext cx="5486400" cy="3713506"/>
          </a:xfr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2/12/23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9269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2/12/23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853019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130457"/>
            <a:ext cx="8229600" cy="4087464"/>
          </a:xfr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31264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42501"/>
            <a:ext cx="2057400" cy="5083662"/>
          </a:xfrm>
        </p:spPr>
        <p:txBody>
          <a:bodyPr vert="eaVert"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42501"/>
            <a:ext cx="6019800" cy="5083662"/>
          </a:xfr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2/12/23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725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C3BD2BA-2883-FD40-805C-007EC2993B74}" type="datetimeFigureOut">
              <a:rPr lang="en-US" smtClean="0"/>
              <a:pPr/>
              <a:t>2/12/23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87350AA8-8DCB-AE4B-9C05-A61ED8CA68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2830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40885"/>
            <a:ext cx="8229600" cy="1470025"/>
          </a:xfrm>
        </p:spPr>
        <p:txBody>
          <a:bodyPr/>
          <a:lstStyle>
            <a:lvl1pPr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9666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CD9E5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2/12/23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8692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77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9337"/>
            <a:ext cx="8229600" cy="4131141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2/12/23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8751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2/12/23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950362"/>
            <a:ext cx="8001000" cy="1470025"/>
          </a:xfrm>
        </p:spPr>
        <p:txBody>
          <a:bodyPr/>
          <a:lstStyle>
            <a:lvl1pPr algn="l"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3420387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CD9E5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899850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59337"/>
            <a:ext cx="4038600" cy="4131141"/>
          </a:xfrm>
        </p:spPr>
        <p:txBody>
          <a:bodyPr/>
          <a:lstStyle>
            <a:lvl1pPr algn="l">
              <a:defRPr sz="2800">
                <a:latin typeface="Arial"/>
                <a:cs typeface="Arial"/>
              </a:defRPr>
            </a:lvl1pPr>
            <a:lvl2pPr algn="l">
              <a:defRPr sz="24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1800">
                <a:latin typeface="Arial"/>
                <a:cs typeface="Arial"/>
              </a:defRPr>
            </a:lvl4pPr>
            <a:lvl5pPr algn="l"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9337"/>
            <a:ext cx="4038600" cy="4131141"/>
          </a:xfrm>
        </p:spPr>
        <p:txBody>
          <a:bodyPr/>
          <a:lstStyle>
            <a:lvl1pPr algn="l">
              <a:defRPr sz="2800">
                <a:latin typeface="Arial"/>
                <a:cs typeface="Arial"/>
              </a:defRPr>
            </a:lvl1pPr>
            <a:lvl2pPr algn="l">
              <a:defRPr sz="24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1800">
                <a:latin typeface="Arial"/>
                <a:cs typeface="Arial"/>
              </a:defRPr>
            </a:lvl4pPr>
            <a:lvl5pPr algn="l"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2/12/23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3089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63219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6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05375"/>
            <a:ext cx="4040188" cy="348222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656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05375"/>
            <a:ext cx="4041775" cy="348222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2/12/23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3089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57214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2/12/23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3089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26849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2/12/23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6647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4288"/>
            <a:ext cx="3008313" cy="1619513"/>
          </a:xfrm>
        </p:spPr>
        <p:txBody>
          <a:bodyPr anchor="b">
            <a:noAutofit/>
          </a:bodyPr>
          <a:lstStyle>
            <a:lvl1pPr algn="l">
              <a:defRPr sz="3200" b="1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23248"/>
            <a:ext cx="5111750" cy="5050871"/>
          </a:xfrm>
        </p:spPr>
        <p:txBody>
          <a:bodyPr/>
          <a:lstStyle>
            <a:lvl1pPr>
              <a:defRPr sz="3200">
                <a:latin typeface="Arial"/>
                <a:cs typeface="Arial"/>
              </a:defRPr>
            </a:lvl1pPr>
            <a:lvl2pPr>
              <a:defRPr sz="28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53802"/>
            <a:ext cx="3008313" cy="3520318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2/12/23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3333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250917"/>
            <a:ext cx="5486400" cy="566738"/>
          </a:xfrm>
        </p:spPr>
        <p:txBody>
          <a:bodyPr anchor="b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4386"/>
            <a:ext cx="5486400" cy="3713506"/>
          </a:xfr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817655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2/12/23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1703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2/12/23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36260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90253"/>
            <a:ext cx="8229600" cy="4285663"/>
          </a:xfr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9994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71" b="0" i="0">
                <a:solidFill>
                  <a:schemeClr val="bg1"/>
                </a:solidFill>
                <a:latin typeface="Rockwell"/>
                <a:cs typeface="Rockwel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714" b="0" i="0">
                <a:solidFill>
                  <a:srgbClr val="333D47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384133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07521"/>
            <a:ext cx="2057400" cy="5083662"/>
          </a:xfrm>
        </p:spPr>
        <p:txBody>
          <a:bodyPr vert="eaVert"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07521"/>
            <a:ext cx="6019800" cy="5083662"/>
          </a:xfr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2/12/23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310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501517"/>
            <a:ext cx="82296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5729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12D24543-DE0D-2249-9D6A-916A21ACF412}" type="datetimeFigureOut">
              <a:rPr lang="en-US" smtClean="0"/>
              <a:pPr/>
              <a:t>2/12/23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8E2FD69-6208-BE4A-B8A8-AF0081759E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237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6129"/>
            <a:ext cx="8229600" cy="11430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12D24543-DE0D-2249-9D6A-916A21ACF412}" type="datetimeFigureOut">
              <a:rPr lang="en-US" smtClean="0"/>
              <a:pPr/>
              <a:t>2/12/23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8E2FD69-6208-BE4A-B8A8-AF0081759E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5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12D24543-DE0D-2249-9D6A-916A21ACF412}" type="datetimeFigureOut">
              <a:rPr lang="en-US" smtClean="0"/>
              <a:pPr/>
              <a:t>2/12/23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8E2FD69-6208-BE4A-B8A8-AF0081759E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392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015000"/>
            <a:ext cx="8229600" cy="1470025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707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A6CFA1A-A022-D649-8AD9-9F30A5C06CF5}" type="datetimeFigureOut">
              <a:rPr lang="en-US" smtClean="0"/>
              <a:pPr/>
              <a:t>2/12/23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E907A361-AE56-CD4A-B91B-4241634854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188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2516"/>
            <a:ext cx="8229599" cy="11430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A6CFA1A-A022-D649-8AD9-9F30A5C06CF5}" type="datetimeFigureOut">
              <a:rPr lang="en-US" smtClean="0"/>
              <a:pPr/>
              <a:t>2/12/23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E907A361-AE56-CD4A-B91B-4241634854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358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BD2BA-2883-FD40-805C-007EC2993B74}" type="datetimeFigureOut">
              <a:rPr lang="en-US" smtClean="0"/>
              <a:t>2/12/23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50AA8-8DCB-AE4B-9C05-A61ED8CA681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powerpoint-01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718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744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12D24543-DE0D-2249-9D6A-916A21ACF412}" type="datetimeFigureOut">
              <a:rPr lang="en-US" smtClean="0"/>
              <a:pPr/>
              <a:t>2/12/23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B8E2FD69-6208-BE4A-B8A8-AF0081759ED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powerpoint-03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657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2" r:id="rId2"/>
    <p:sldLayoutId id="2147483663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CFA1A-A022-D649-8AD9-9F30A5C06CF5}" type="datetimeFigureOut">
              <a:rPr lang="en-US" smtClean="0"/>
              <a:t>2/12/23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7A361-AE56-CD4A-B91B-4241634854C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powerpoint-04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577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0" r:id="rId2"/>
    <p:sldLayoutId id="214748367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3C63FDA4-5734-0949-BDA6-D0D6FDC31663}" type="datetimeFigureOut">
              <a:rPr lang="en-US" smtClean="0"/>
              <a:pPr/>
              <a:t>2/12/23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2D8AB15-73F2-6A4F-B882-FCD5E5C83B5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powerpoint-02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04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8" r:id="rId2"/>
    <p:sldLayoutId id="2147483679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956F9B4-387C-D346-B378-FCBE2DEF1520}" type="datetimeFigureOut">
              <a:rPr lang="en-US" smtClean="0"/>
              <a:pPr/>
              <a:t>2/12/23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0C54124-DEB3-A044-A6A6-99CE06F3CDD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powerpoint-09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750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6" r:id="rId2"/>
    <p:sldLayoutId id="2147483687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4534A80-8F0F-8B4A-B1EE-DA8BDE36D262}" type="datetimeFigureOut">
              <a:rPr lang="en-US" smtClean="0"/>
              <a:pPr/>
              <a:t>2/12/23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3BDBB472-D40B-B948-A0B6-260DEB7BCBE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powerpoint-10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735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43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2/12/23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powerpoint-07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722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1243CACD-E90F-B945-A583-CAB10D8D8394}" type="datetimeFigureOut">
              <a:rPr lang="en-US" smtClean="0"/>
              <a:pPr/>
              <a:t>2/12/23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32821AE-27C5-2448-940B-495755ADA72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powerpoint-06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65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right-cw.titaniumhwc.com/" TargetMode="External"/><Relationship Id="rId2" Type="http://schemas.openxmlformats.org/officeDocument/2006/relationships/hyperlink" Target="http://wright.edu/help" TargetMode="External"/><Relationship Id="rId1" Type="http://schemas.openxmlformats.org/officeDocument/2006/relationships/slideLayout" Target="../slideLayouts/slideLayout31.xml"/><Relationship Id="rId5" Type="http://schemas.openxmlformats.org/officeDocument/2006/relationships/hyperlink" Target="https://www.wright.edu/student-affairs/counseling-wellness-and-advocacy/counseling-and-wellness/information-for-faculty-and-staff" TargetMode="External"/><Relationship Id="rId4" Type="http://schemas.openxmlformats.org/officeDocument/2006/relationships/hyperlink" Target="https://www.wright.edu/student-affairs/resources-and-support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www.eab.com/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chronicle.com/article/heart-pounding-conversations-professors-are-being-trained-to-spot-signs-of-mental-health-distress?utm_source=Iterable&amp;utm_medium=email&amp;utm_campaign=campaign_2944238_nl_Academe-Today_date_20210929&amp;cid=at&amp;source=ams&amp;sourceid&amp;cid2=gen_login_refresh" TargetMode="External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jpg"/><Relationship Id="rId3" Type="http://schemas.openxmlformats.org/officeDocument/2006/relationships/hyperlink" Target="https://www.acenet.edu/Research-Insights/Pages/Senior-Leaders/College-and-University-Presidents-Respond-to-COVID-19-2021-Spring-Term.aspx" TargetMode="External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hyperlink" Target="https://www.eab.com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coursehero.com/blog/faculty-wellness-research/" TargetMode="External"/><Relationship Id="rId11" Type="http://schemas.openxmlformats.org/officeDocument/2006/relationships/image" Target="../media/image18.png"/><Relationship Id="rId5" Type="http://schemas.openxmlformats.org/officeDocument/2006/relationships/hyperlink" Target="https://www.insidehighered.com/news/survey/survey-shows-college-presidents-emerging-covid-19-more-confident-their-institutions-can" TargetMode="External"/><Relationship Id="rId15" Type="http://schemas.openxmlformats.org/officeDocument/2006/relationships/image" Target="../media/image22.jpg"/><Relationship Id="rId10" Type="http://schemas.openxmlformats.org/officeDocument/2006/relationships/image" Target="../media/image17.png"/><Relationship Id="rId4" Type="http://schemas.openxmlformats.org/officeDocument/2006/relationships/hyperlink" Target="https://www.chronicle.com/page/faculty-well-being-creating-a-stronger-workforce" TargetMode="External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tiveminds.org/wp-content/uploads/2020/10/Student-Mental-Health-Data-Sheet-Fall-2020-1.pdf" TargetMode="External"/><Relationship Id="rId2" Type="http://schemas.openxmlformats.org/officeDocument/2006/relationships/hyperlink" Target="https://www.eab.com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www.eab.com/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ronicle.com/article/students-struggling-with-mental-health-often-confide-in-their-professors-they-want-more-guidance-on-how-to-help?cid=gen_sign_in&amp;cid2=gen_login_refresh" TargetMode="External"/><Relationship Id="rId2" Type="http://schemas.openxmlformats.org/officeDocument/2006/relationships/hyperlink" Target="https://www.eab.com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ab.com/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27644" y="753260"/>
            <a:ext cx="3031592" cy="1129862"/>
          </a:xfrm>
        </p:spPr>
        <p:txBody>
          <a:bodyPr>
            <a:normAutofit fontScale="90000"/>
          </a:bodyPr>
          <a:lstStyle/>
          <a:p>
            <a:r>
              <a:rPr lang="en-US" altLang="en-US" sz="3600" dirty="0">
                <a:latin typeface="Arial" panose="020B0604020202020204" pitchFamily="34" charset="0"/>
                <a:ea typeface="American Typewriter" panose="02090604020004020304" pitchFamily="18" charset="77"/>
                <a:cs typeface="Arial" panose="020B0604020202020204" pitchFamily="34" charset="0"/>
              </a:rPr>
              <a:t>Mental Health Task Force Update</a:t>
            </a:r>
            <a:br>
              <a:rPr lang="en-US" altLang="en-US" dirty="0">
                <a:latin typeface="American Typewriter" panose="02090604020004020304" pitchFamily="18" charset="77"/>
                <a:ea typeface="American Typewriter" panose="02090604020004020304" pitchFamily="18" charset="77"/>
                <a:cs typeface="American Typewriter" panose="02090604020004020304" pitchFamily="18" charset="77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2369" y="2426569"/>
            <a:ext cx="3313568" cy="1752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Dean Jim Denniston, Ph.D.</a:t>
            </a:r>
          </a:p>
          <a:p>
            <a:pPr eaLnBrk="1" hangingPunct="1"/>
            <a:r>
              <a:rPr lang="en-US" altLang="en-US" dirty="0"/>
              <a:t>Huma Bashir, Ed.D., Chair</a:t>
            </a:r>
          </a:p>
          <a:p>
            <a:pPr eaLnBrk="1" hangingPunct="1"/>
            <a:r>
              <a:rPr lang="en-US" altLang="en-US" dirty="0"/>
              <a:t>School of Social Work and Human Services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364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1104680-D46D-FBB6-9B01-B52CF4733F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16007" y="266545"/>
            <a:ext cx="2273300" cy="1790700"/>
          </a:xfr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CD6E281E-2C92-AA42-14F9-E6ABF7138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858048"/>
            <a:ext cx="7772400" cy="1885416"/>
          </a:xfrm>
          <a:prstGeom prst="rect">
            <a:avLst/>
          </a:prstGeom>
        </p:spPr>
      </p:pic>
      <p:pic>
        <p:nvPicPr>
          <p:cNvPr id="13" name="Picture 1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AB6E981-6BD6-B0A7-51E9-31009012C3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406245"/>
            <a:ext cx="4059339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297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AC019-E6B2-BBD2-452E-336EAF8AD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JED Campuses in Ohio</a:t>
            </a:r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3A32BD0-CC20-B36F-3409-ED344B40C9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485" y="1473039"/>
            <a:ext cx="6063343" cy="3149919"/>
          </a:xfrm>
          <a:prstGeom prst="rect">
            <a:avLst/>
          </a:prstGeom>
        </p:spPr>
      </p:pic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73FB7F0-65DA-240E-D8B9-EDACB9F6AF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653319" y="2896620"/>
            <a:ext cx="3490681" cy="319835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394C9C-4BA1-4AAF-3169-6DF3073FE73E}"/>
              </a:ext>
            </a:extLst>
          </p:cNvPr>
          <p:cNvSpPr txBox="1"/>
          <p:nvPr/>
        </p:nvSpPr>
        <p:spPr>
          <a:xfrm>
            <a:off x="457200" y="4789714"/>
            <a:ext cx="4996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28 JED Campuses in Ohio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 active, 18 alumni campuses</a:t>
            </a:r>
          </a:p>
        </p:txBody>
      </p:sp>
    </p:spTree>
    <p:extLst>
      <p:ext uri="{BB962C8B-B14F-4D97-AF65-F5344CB8AC3E}">
        <p14:creationId xmlns:p14="http://schemas.microsoft.com/office/powerpoint/2010/main" val="1595264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A99DE-3128-5BED-F368-D7468CF33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JED Campus Program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2499B-CD1D-63C4-5ACA-0BEA32A4E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4-year partnership between JED and Wright State University</a:t>
            </a:r>
          </a:p>
          <a:p>
            <a:endParaRPr lang="en-US" sz="2400" dirty="0"/>
          </a:p>
          <a:p>
            <a:r>
              <a:rPr lang="en-US" sz="2400" dirty="0"/>
              <a:t>$42,000 program</a:t>
            </a:r>
          </a:p>
          <a:p>
            <a:endParaRPr lang="en-US" sz="2400" dirty="0"/>
          </a:p>
          <a:p>
            <a:r>
              <a:rPr lang="en-US" sz="2400" dirty="0"/>
              <a:t>$28,000 scholarship awarded to WSU by the Morgan Stanley Scholarship Fund</a:t>
            </a:r>
          </a:p>
          <a:p>
            <a:endParaRPr lang="en-US" sz="2400" dirty="0"/>
          </a:p>
          <a:p>
            <a:r>
              <a:rPr lang="en-US" sz="2400" dirty="0"/>
              <a:t>Contract with JED Foundation to begin August 2023</a:t>
            </a:r>
          </a:p>
        </p:txBody>
      </p:sp>
    </p:spTree>
    <p:extLst>
      <p:ext uri="{BB962C8B-B14F-4D97-AF65-F5344CB8AC3E}">
        <p14:creationId xmlns:p14="http://schemas.microsoft.com/office/powerpoint/2010/main" val="4095219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A99DE-3128-5BED-F368-D7468CF33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JED Campus Program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2499B-CD1D-63C4-5ACA-0BEA32A4E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JED will:</a:t>
            </a:r>
          </a:p>
          <a:p>
            <a:pPr lvl="1"/>
            <a:r>
              <a:rPr lang="en-US" sz="2000" dirty="0"/>
              <a:t>Provide a campus advising team and assistance in building a campus team</a:t>
            </a:r>
          </a:p>
          <a:p>
            <a:pPr lvl="1"/>
            <a:r>
              <a:rPr lang="en-US" sz="2000" dirty="0"/>
              <a:t>Conduct a baseline, School Self-Assessment, including the Healthy Minds Assessment</a:t>
            </a:r>
          </a:p>
          <a:p>
            <a:pPr lvl="1"/>
            <a:r>
              <a:rPr lang="en-US" sz="2000" dirty="0"/>
              <a:t>Conduct focus group with students to assess attitudes toward mental health</a:t>
            </a:r>
          </a:p>
          <a:p>
            <a:pPr lvl="1"/>
            <a:r>
              <a:rPr lang="en-US" sz="2000" dirty="0"/>
              <a:t>Provide a baseline report</a:t>
            </a:r>
          </a:p>
          <a:p>
            <a:pPr lvl="1"/>
            <a:r>
              <a:rPr lang="en-US" sz="2000" dirty="0"/>
              <a:t>Conduct a two-day site visit to develop a mental health strategic plan</a:t>
            </a:r>
          </a:p>
        </p:txBody>
      </p:sp>
    </p:spTree>
    <p:extLst>
      <p:ext uri="{BB962C8B-B14F-4D97-AF65-F5344CB8AC3E}">
        <p14:creationId xmlns:p14="http://schemas.microsoft.com/office/powerpoint/2010/main" val="3109205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A99DE-3128-5BED-F368-D7468CF33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JED Campus Program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2499B-CD1D-63C4-5ACA-0BEA32A4E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1"/>
            <a:r>
              <a:rPr lang="en-US" sz="2400" dirty="0"/>
              <a:t>Provide WSU with access to JED Playbook a comprehensive resource library, which may include sample policies, programs, educational campaigns, and research, to serve as a reference to the Team; (2) tools or platforms for communicating with other JED Program members; and (3) any newsletters published by the JED Program</a:t>
            </a:r>
          </a:p>
          <a:p>
            <a:pPr marL="457200" lvl="1" indent="0">
              <a:buNone/>
            </a:pPr>
            <a:endParaRPr lang="en-US" sz="2400" dirty="0"/>
          </a:p>
          <a:p>
            <a:pPr lvl="1"/>
            <a:r>
              <a:rPr lang="en-US" sz="2400" dirty="0"/>
              <a:t>Conduct a final assessment and campus visit, and provide guidance that will allow WSU to continue to support mental health and suicide prevention efforts after the end of the contract</a:t>
            </a:r>
          </a:p>
        </p:txBody>
      </p:sp>
    </p:spTree>
    <p:extLst>
      <p:ext uri="{BB962C8B-B14F-4D97-AF65-F5344CB8AC3E}">
        <p14:creationId xmlns:p14="http://schemas.microsoft.com/office/powerpoint/2010/main" val="3905451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F7AAC-FDB4-1997-9CCE-03E103CD2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/>
              <a:t>Current Work of the Mental Health Task Force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90A19-49D9-FE35-3CEC-1B279C3BA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600" dirty="0"/>
              <a:t>Incorporate mental and physical health well-being on campus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Increase capacity at the CWC to see more students and more often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MOUs with community partners to provide services for after hours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Linking programs like CMHC, MASW and SOPP, and Nursing (NP) to provide services</a:t>
            </a:r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391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20A4464-0FD7-6397-7B6E-C8D5C0797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Current Work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BEABDB-2CB3-6AD8-8EBC-73DE5CF64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z="2400" dirty="0"/>
              <a:t>Campus-wide trainings will help support this incorporation of a trauma-informed approach in a classroom</a:t>
            </a:r>
          </a:p>
          <a:p>
            <a:pPr marL="0" indent="0">
              <a:buNone/>
            </a:pPr>
            <a:endParaRPr lang="en-US" altLang="en-US" sz="2400" dirty="0"/>
          </a:p>
          <a:p>
            <a:r>
              <a:rPr lang="en-US" sz="2400" dirty="0"/>
              <a:t>Creating resilience-oriented or culture of care policies, programs, and most importantly, actions</a:t>
            </a:r>
          </a:p>
          <a:p>
            <a:endParaRPr lang="en-US" sz="2400" dirty="0"/>
          </a:p>
          <a:p>
            <a:r>
              <a:rPr lang="en-US" sz="2400" dirty="0"/>
              <a:t>Campaigns for public and health safety</a:t>
            </a:r>
          </a:p>
          <a:p>
            <a:endParaRPr lang="en-US" sz="2400" dirty="0"/>
          </a:p>
          <a:p>
            <a:r>
              <a:rPr lang="en-US" sz="2400" dirty="0"/>
              <a:t>Syllabi and Pilot statements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876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E895C-9F33-431E-8544-446A819EE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Steps….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DF1678-4C75-4BE8-8815-62E988571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Conduct Mental Health and Crisis Trainings across the campus</a:t>
            </a:r>
          </a:p>
          <a:p>
            <a:endParaRPr lang="en-US" sz="2400" dirty="0"/>
          </a:p>
          <a:p>
            <a:r>
              <a:rPr lang="en-US" sz="2400" dirty="0"/>
              <a:t>Examine grant opportunities to increase workforce development in mental health services</a:t>
            </a:r>
          </a:p>
          <a:p>
            <a:endParaRPr lang="en-US" sz="2400" dirty="0"/>
          </a:p>
          <a:p>
            <a:r>
              <a:rPr lang="en-US" sz="2400" dirty="0"/>
              <a:t>Implement the JED Foundation Framework and conduct mental health assessment surveys</a:t>
            </a:r>
          </a:p>
        </p:txBody>
      </p:sp>
    </p:spTree>
    <p:extLst>
      <p:ext uri="{BB962C8B-B14F-4D97-AF65-F5344CB8AC3E}">
        <p14:creationId xmlns:p14="http://schemas.microsoft.com/office/powerpoint/2010/main" val="480785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E895C-9F33-431E-8544-446A819EE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for Faculty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DF1678-4C75-4BE8-8815-62E988571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9337"/>
            <a:ext cx="8229600" cy="421967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sz="180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When a Student Needs Support</a:t>
            </a:r>
          </a:p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Wright.edu</a:t>
            </a:r>
            <a:r>
              <a:rPr lang="en-US" sz="1800" b="1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/help</a:t>
            </a:r>
            <a:r>
              <a:rPr lang="en-US" sz="180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is a great resource for helping students or making referrals. </a:t>
            </a:r>
            <a:r>
              <a:rPr lang="en-US" sz="180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site contains contact information for emergency or essential departments that can assist your students all in one location.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Raider Cares is Counseling and Wellness Services’ 24-hour crisis phone service.  You can reach the Raider Cares Line by calling 937-775-456</a:t>
            </a:r>
          </a:p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To schedule your Initial Appointment, go to: 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https://wright-cw.titaniumhwc.com/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and select the "Schedule Initial Appointment" button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https://www.wright.edu/student-affairs/resources-and-support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Faculty and Staff resources. 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https://www.wright.edu/student-affairs/counseling-wellness-and-advocacy/counseling-and-wellness/information-for-faculty-and-staff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8131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6EC546-3659-D4C1-93AC-F25C8069A7D3}"/>
              </a:ext>
            </a:extLst>
          </p:cNvPr>
          <p:cNvSpPr txBox="1"/>
          <p:nvPr/>
        </p:nvSpPr>
        <p:spPr>
          <a:xfrm>
            <a:off x="1938528" y="2194560"/>
            <a:ext cx="4774064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					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21067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5B4C5-E653-47C2-9CB4-2CDED7D76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7A37E-1ADE-4515-9B78-901D22CC53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Presidential Task Force created in fall 2022 chaired by Provost Thompson</a:t>
            </a:r>
          </a:p>
          <a:p>
            <a:r>
              <a:rPr lang="en-US" dirty="0"/>
              <a:t>Mental health is a leading concern of college students and tied to student retention and success</a:t>
            </a:r>
          </a:p>
          <a:p>
            <a:r>
              <a:rPr lang="en-US" dirty="0"/>
              <a:t>Representation from both campuses and numerous stakeholders</a:t>
            </a:r>
          </a:p>
        </p:txBody>
      </p:sp>
    </p:spTree>
    <p:extLst>
      <p:ext uri="{BB962C8B-B14F-4D97-AF65-F5344CB8AC3E}">
        <p14:creationId xmlns:p14="http://schemas.microsoft.com/office/powerpoint/2010/main" val="543815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296" y="6388318"/>
            <a:ext cx="2610757" cy="412146"/>
          </a:xfrm>
          <a:prstGeom prst="rect">
            <a:avLst/>
          </a:prstGeom>
        </p:spPr>
        <p:txBody>
          <a:bodyPr vert="horz" wrap="square" lIns="0" tIns="18143" rIns="0" bIns="0" rtlCol="0">
            <a:spAutoFit/>
          </a:bodyPr>
          <a:lstStyle/>
          <a:p>
            <a:pPr marL="181432" marR="7257" indent="-163289">
              <a:spcBef>
                <a:spcPts val="143"/>
              </a:spcBef>
            </a:pPr>
            <a:r>
              <a:rPr sz="714" dirty="0">
                <a:solidFill>
                  <a:srgbClr val="333D47"/>
                </a:solidFill>
                <a:latin typeface="Verdana"/>
                <a:cs typeface="Verdana"/>
              </a:rPr>
              <a:t>1)</a:t>
            </a:r>
            <a:r>
              <a:rPr sz="714" spc="32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714" spc="-14" dirty="0">
                <a:solidFill>
                  <a:srgbClr val="333D47"/>
                </a:solidFill>
                <a:latin typeface="Verdana"/>
                <a:cs typeface="Verdana"/>
              </a:rPr>
              <a:t>Counseling</a:t>
            </a:r>
            <a:r>
              <a:rPr sz="714" spc="-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714" dirty="0">
                <a:solidFill>
                  <a:srgbClr val="333D47"/>
                </a:solidFill>
                <a:latin typeface="Verdana"/>
                <a:cs typeface="Verdana"/>
              </a:rPr>
              <a:t>center</a:t>
            </a:r>
            <a:r>
              <a:rPr sz="714" spc="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714" spc="-14" dirty="0">
                <a:solidFill>
                  <a:srgbClr val="333D47"/>
                </a:solidFill>
                <a:latin typeface="Verdana"/>
                <a:cs typeface="Verdana"/>
              </a:rPr>
              <a:t>utilization</a:t>
            </a:r>
            <a:r>
              <a:rPr sz="714" spc="-43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714" dirty="0">
                <a:solidFill>
                  <a:srgbClr val="333D47"/>
                </a:solidFill>
                <a:latin typeface="Verdana"/>
                <a:cs typeface="Verdana"/>
              </a:rPr>
              <a:t>increased 38.4%</a:t>
            </a:r>
            <a:r>
              <a:rPr sz="714" spc="-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714" spc="-14" dirty="0">
                <a:solidFill>
                  <a:srgbClr val="333D47"/>
                </a:solidFill>
                <a:latin typeface="Verdana"/>
                <a:cs typeface="Verdana"/>
              </a:rPr>
              <a:t>while</a:t>
            </a:r>
            <a:r>
              <a:rPr sz="714" spc="714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714" dirty="0">
                <a:solidFill>
                  <a:srgbClr val="333D47"/>
                </a:solidFill>
                <a:latin typeface="Verdana"/>
                <a:cs typeface="Verdana"/>
              </a:rPr>
              <a:t>enrollment</a:t>
            </a:r>
            <a:r>
              <a:rPr sz="714" spc="-50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714" dirty="0">
                <a:solidFill>
                  <a:srgbClr val="333D47"/>
                </a:solidFill>
                <a:latin typeface="Verdana"/>
                <a:cs typeface="Verdana"/>
              </a:rPr>
              <a:t>increased</a:t>
            </a:r>
            <a:r>
              <a:rPr sz="714" spc="-5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714" dirty="0">
                <a:solidFill>
                  <a:srgbClr val="333D47"/>
                </a:solidFill>
                <a:latin typeface="Verdana"/>
                <a:cs typeface="Verdana"/>
              </a:rPr>
              <a:t>by</a:t>
            </a:r>
            <a:r>
              <a:rPr sz="714" spc="-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714" dirty="0">
                <a:solidFill>
                  <a:srgbClr val="333D47"/>
                </a:solidFill>
                <a:latin typeface="Verdana"/>
                <a:cs typeface="Verdana"/>
              </a:rPr>
              <a:t>only</a:t>
            </a:r>
            <a:r>
              <a:rPr sz="714" spc="-36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714" dirty="0">
                <a:solidFill>
                  <a:srgbClr val="333D47"/>
                </a:solidFill>
                <a:latin typeface="Verdana"/>
                <a:cs typeface="Verdana"/>
              </a:rPr>
              <a:t>5.6%</a:t>
            </a:r>
            <a:r>
              <a:rPr sz="714" spc="-43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714" dirty="0">
                <a:solidFill>
                  <a:srgbClr val="333D47"/>
                </a:solidFill>
                <a:latin typeface="Verdana"/>
                <a:cs typeface="Verdana"/>
              </a:rPr>
              <a:t>from</a:t>
            </a:r>
            <a:r>
              <a:rPr sz="714" spc="-29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714" dirty="0">
                <a:solidFill>
                  <a:srgbClr val="333D47"/>
                </a:solidFill>
                <a:latin typeface="Verdana"/>
                <a:cs typeface="Verdana"/>
              </a:rPr>
              <a:t>2009-</a:t>
            </a:r>
            <a:r>
              <a:rPr sz="714" spc="-29" dirty="0">
                <a:solidFill>
                  <a:srgbClr val="333D47"/>
                </a:solidFill>
                <a:latin typeface="Verdana"/>
                <a:cs typeface="Verdana"/>
              </a:rPr>
              <a:t>2015.</a:t>
            </a:r>
            <a:endParaRPr sz="714" dirty="0">
              <a:latin typeface="Verdana"/>
              <a:cs typeface="Verdana"/>
            </a:endParaRPr>
          </a:p>
          <a:p>
            <a:pPr marL="18143">
              <a:spcBef>
                <a:spcPts val="471"/>
              </a:spcBef>
            </a:pPr>
            <a:r>
              <a:rPr sz="714" dirty="0">
                <a:solidFill>
                  <a:srgbClr val="9DA1A7"/>
                </a:solidFill>
                <a:latin typeface="Verdana"/>
                <a:cs typeface="Verdana"/>
                <a:hlinkClick r:id="rId3"/>
              </a:rPr>
              <a:t>©2021</a:t>
            </a:r>
            <a:r>
              <a:rPr sz="714" spc="-79" dirty="0">
                <a:solidFill>
                  <a:srgbClr val="9DA1A7"/>
                </a:solidFill>
                <a:latin typeface="Verdana"/>
                <a:cs typeface="Verdana"/>
                <a:hlinkClick r:id="rId3"/>
              </a:rPr>
              <a:t> </a:t>
            </a:r>
            <a:r>
              <a:rPr sz="714" dirty="0">
                <a:solidFill>
                  <a:srgbClr val="9DA1A7"/>
                </a:solidFill>
                <a:latin typeface="Verdana"/>
                <a:cs typeface="Verdana"/>
                <a:hlinkClick r:id="rId3"/>
              </a:rPr>
              <a:t>by</a:t>
            </a:r>
            <a:r>
              <a:rPr sz="714" spc="-7" dirty="0">
                <a:solidFill>
                  <a:srgbClr val="9DA1A7"/>
                </a:solidFill>
                <a:latin typeface="Verdana"/>
                <a:cs typeface="Verdana"/>
                <a:hlinkClick r:id="rId3"/>
              </a:rPr>
              <a:t> </a:t>
            </a:r>
            <a:r>
              <a:rPr sz="714" dirty="0">
                <a:solidFill>
                  <a:srgbClr val="9DA1A7"/>
                </a:solidFill>
                <a:latin typeface="Verdana"/>
                <a:cs typeface="Verdana"/>
                <a:hlinkClick r:id="rId3"/>
              </a:rPr>
              <a:t>EAB.</a:t>
            </a:r>
            <a:r>
              <a:rPr sz="714" spc="-29" dirty="0">
                <a:solidFill>
                  <a:srgbClr val="9DA1A7"/>
                </a:solidFill>
                <a:latin typeface="Verdana"/>
                <a:cs typeface="Verdana"/>
                <a:hlinkClick r:id="rId3"/>
              </a:rPr>
              <a:t> </a:t>
            </a:r>
            <a:r>
              <a:rPr sz="714" dirty="0">
                <a:solidFill>
                  <a:srgbClr val="9DA1A7"/>
                </a:solidFill>
                <a:latin typeface="Verdana"/>
                <a:cs typeface="Verdana"/>
                <a:hlinkClick r:id="rId3"/>
              </a:rPr>
              <a:t>All</a:t>
            </a:r>
            <a:r>
              <a:rPr sz="714" spc="-50" dirty="0">
                <a:solidFill>
                  <a:srgbClr val="9DA1A7"/>
                </a:solidFill>
                <a:latin typeface="Verdana"/>
                <a:cs typeface="Verdana"/>
                <a:hlinkClick r:id="rId3"/>
              </a:rPr>
              <a:t> </a:t>
            </a:r>
            <a:r>
              <a:rPr sz="714" dirty="0">
                <a:solidFill>
                  <a:srgbClr val="9DA1A7"/>
                </a:solidFill>
                <a:latin typeface="Verdana"/>
                <a:cs typeface="Verdana"/>
                <a:hlinkClick r:id="rId3"/>
              </a:rPr>
              <a:t>Rights</a:t>
            </a:r>
            <a:r>
              <a:rPr sz="714" spc="-29" dirty="0">
                <a:solidFill>
                  <a:srgbClr val="9DA1A7"/>
                </a:solidFill>
                <a:latin typeface="Verdana"/>
                <a:cs typeface="Verdana"/>
                <a:hlinkClick r:id="rId3"/>
              </a:rPr>
              <a:t> </a:t>
            </a:r>
            <a:r>
              <a:rPr sz="714" dirty="0">
                <a:solidFill>
                  <a:srgbClr val="9DA1A7"/>
                </a:solidFill>
                <a:latin typeface="Verdana"/>
                <a:cs typeface="Verdana"/>
                <a:hlinkClick r:id="rId3"/>
              </a:rPr>
              <a:t>Reserved.</a:t>
            </a:r>
            <a:r>
              <a:rPr sz="714" spc="7" dirty="0">
                <a:solidFill>
                  <a:srgbClr val="9DA1A7"/>
                </a:solidFill>
                <a:latin typeface="Verdana"/>
                <a:cs typeface="Verdana"/>
                <a:hlinkClick r:id="rId3"/>
              </a:rPr>
              <a:t> </a:t>
            </a:r>
            <a:r>
              <a:rPr sz="714" b="1" spc="-14" dirty="0">
                <a:solidFill>
                  <a:srgbClr val="9DA1A7"/>
                </a:solidFill>
                <a:latin typeface="Verdana"/>
                <a:cs typeface="Verdana"/>
                <a:hlinkClick r:id="rId3"/>
              </a:rPr>
              <a:t>eab.com</a:t>
            </a:r>
            <a:endParaRPr sz="714" dirty="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"/>
            <a:ext cx="9145814" cy="898979"/>
            <a:chOff x="0" y="0"/>
            <a:chExt cx="6402070" cy="6292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6400800" cy="600710"/>
            </a:xfrm>
            <a:custGeom>
              <a:avLst/>
              <a:gdLst/>
              <a:ahLst/>
              <a:cxnLst/>
              <a:rect l="l" t="t" r="r" b="b"/>
              <a:pathLst>
                <a:path w="6400800" h="600710">
                  <a:moveTo>
                    <a:pt x="6400800" y="0"/>
                  </a:moveTo>
                  <a:lnTo>
                    <a:pt x="0" y="0"/>
                  </a:lnTo>
                  <a:lnTo>
                    <a:pt x="0" y="600455"/>
                  </a:lnTo>
                  <a:lnTo>
                    <a:pt x="6400800" y="600455"/>
                  </a:lnTo>
                  <a:lnTo>
                    <a:pt x="6400800" y="0"/>
                  </a:lnTo>
                  <a:close/>
                </a:path>
              </a:pathLst>
            </a:custGeom>
            <a:solidFill>
              <a:srgbClr val="00355F"/>
            </a:solidFill>
          </p:spPr>
          <p:txBody>
            <a:bodyPr wrap="square" lIns="0" tIns="0" rIns="0" bIns="0" rtlCol="0"/>
            <a:lstStyle/>
            <a:p>
              <a:endParaRPr sz="2571"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5596128" y="0"/>
              <a:ext cx="751840" cy="600710"/>
            </a:xfrm>
            <a:custGeom>
              <a:avLst/>
              <a:gdLst/>
              <a:ahLst/>
              <a:cxnLst/>
              <a:rect l="l" t="t" r="r" b="b"/>
              <a:pathLst>
                <a:path w="751839" h="600710">
                  <a:moveTo>
                    <a:pt x="202692" y="600456"/>
                  </a:moveTo>
                  <a:lnTo>
                    <a:pt x="148170" y="547128"/>
                  </a:lnTo>
                  <a:lnTo>
                    <a:pt x="119303" y="508431"/>
                  </a:lnTo>
                  <a:lnTo>
                    <a:pt x="94869" y="467715"/>
                  </a:lnTo>
                  <a:lnTo>
                    <a:pt x="74891" y="425297"/>
                  </a:lnTo>
                  <a:lnTo>
                    <a:pt x="59347" y="381533"/>
                  </a:lnTo>
                  <a:lnTo>
                    <a:pt x="48234" y="336753"/>
                  </a:lnTo>
                  <a:lnTo>
                    <a:pt x="41579" y="291287"/>
                  </a:lnTo>
                  <a:lnTo>
                    <a:pt x="39357" y="245478"/>
                  </a:lnTo>
                  <a:lnTo>
                    <a:pt x="41579" y="199682"/>
                  </a:lnTo>
                  <a:lnTo>
                    <a:pt x="48247" y="154216"/>
                  </a:lnTo>
                  <a:lnTo>
                    <a:pt x="59359" y="109435"/>
                  </a:lnTo>
                  <a:lnTo>
                    <a:pt x="74930" y="65659"/>
                  </a:lnTo>
                  <a:lnTo>
                    <a:pt x="109982" y="0"/>
                  </a:lnTo>
                  <a:lnTo>
                    <a:pt x="65913" y="0"/>
                  </a:lnTo>
                  <a:lnTo>
                    <a:pt x="41275" y="44577"/>
                  </a:lnTo>
                  <a:lnTo>
                    <a:pt x="23622" y="92049"/>
                  </a:lnTo>
                  <a:lnTo>
                    <a:pt x="10680" y="141516"/>
                  </a:lnTo>
                  <a:lnTo>
                    <a:pt x="2705" y="192747"/>
                  </a:lnTo>
                  <a:lnTo>
                    <a:pt x="0" y="245491"/>
                  </a:lnTo>
                  <a:lnTo>
                    <a:pt x="2705" y="298234"/>
                  </a:lnTo>
                  <a:lnTo>
                    <a:pt x="10680" y="349465"/>
                  </a:lnTo>
                  <a:lnTo>
                    <a:pt x="23634" y="398932"/>
                  </a:lnTo>
                  <a:lnTo>
                    <a:pt x="41287" y="446379"/>
                  </a:lnTo>
                  <a:lnTo>
                    <a:pt x="63385" y="491540"/>
                  </a:lnTo>
                  <a:lnTo>
                    <a:pt x="89662" y="534162"/>
                  </a:lnTo>
                  <a:lnTo>
                    <a:pt x="145288" y="600456"/>
                  </a:lnTo>
                  <a:lnTo>
                    <a:pt x="202692" y="600456"/>
                  </a:lnTo>
                  <a:close/>
                </a:path>
                <a:path w="751839" h="600710">
                  <a:moveTo>
                    <a:pt x="339852" y="246888"/>
                  </a:moveTo>
                  <a:lnTo>
                    <a:pt x="292608" y="246888"/>
                  </a:lnTo>
                  <a:lnTo>
                    <a:pt x="292608" y="419100"/>
                  </a:lnTo>
                  <a:lnTo>
                    <a:pt x="339852" y="419100"/>
                  </a:lnTo>
                  <a:lnTo>
                    <a:pt x="339852" y="246888"/>
                  </a:lnTo>
                  <a:close/>
                </a:path>
                <a:path w="751839" h="600710">
                  <a:moveTo>
                    <a:pt x="468376" y="0"/>
                  </a:moveTo>
                  <a:lnTo>
                    <a:pt x="378587" y="0"/>
                  </a:lnTo>
                  <a:lnTo>
                    <a:pt x="358521" y="16256"/>
                  </a:lnTo>
                  <a:lnTo>
                    <a:pt x="337820" y="37084"/>
                  </a:lnTo>
                  <a:lnTo>
                    <a:pt x="319278" y="60833"/>
                  </a:lnTo>
                  <a:lnTo>
                    <a:pt x="303784" y="86106"/>
                  </a:lnTo>
                  <a:lnTo>
                    <a:pt x="292608" y="112776"/>
                  </a:lnTo>
                  <a:lnTo>
                    <a:pt x="348869" y="88265"/>
                  </a:lnTo>
                  <a:lnTo>
                    <a:pt x="364490" y="66802"/>
                  </a:lnTo>
                  <a:lnTo>
                    <a:pt x="381508" y="48895"/>
                  </a:lnTo>
                  <a:lnTo>
                    <a:pt x="401574" y="31877"/>
                  </a:lnTo>
                  <a:lnTo>
                    <a:pt x="423799" y="18415"/>
                  </a:lnTo>
                  <a:lnTo>
                    <a:pt x="446786" y="6604"/>
                  </a:lnTo>
                  <a:lnTo>
                    <a:pt x="468376" y="0"/>
                  </a:lnTo>
                  <a:close/>
                </a:path>
                <a:path w="751839" h="600710">
                  <a:moveTo>
                    <a:pt x="475488" y="246888"/>
                  </a:moveTo>
                  <a:lnTo>
                    <a:pt x="431292" y="246888"/>
                  </a:lnTo>
                  <a:lnTo>
                    <a:pt x="431292" y="419100"/>
                  </a:lnTo>
                  <a:lnTo>
                    <a:pt x="475488" y="419100"/>
                  </a:lnTo>
                  <a:lnTo>
                    <a:pt x="475488" y="246888"/>
                  </a:lnTo>
                  <a:close/>
                </a:path>
                <a:path w="751839" h="600710">
                  <a:moveTo>
                    <a:pt x="566928" y="469392"/>
                  </a:moveTo>
                  <a:lnTo>
                    <a:pt x="292608" y="469392"/>
                  </a:lnTo>
                  <a:lnTo>
                    <a:pt x="292608" y="507492"/>
                  </a:lnTo>
                  <a:lnTo>
                    <a:pt x="566928" y="507492"/>
                  </a:lnTo>
                  <a:lnTo>
                    <a:pt x="566928" y="469392"/>
                  </a:lnTo>
                  <a:close/>
                </a:path>
                <a:path w="751839" h="600710">
                  <a:moveTo>
                    <a:pt x="614172" y="246888"/>
                  </a:moveTo>
                  <a:lnTo>
                    <a:pt x="566928" y="246888"/>
                  </a:lnTo>
                  <a:lnTo>
                    <a:pt x="566928" y="419100"/>
                  </a:lnTo>
                  <a:lnTo>
                    <a:pt x="614172" y="419100"/>
                  </a:lnTo>
                  <a:lnTo>
                    <a:pt x="614172" y="246888"/>
                  </a:lnTo>
                  <a:close/>
                </a:path>
                <a:path w="751839" h="600710">
                  <a:moveTo>
                    <a:pt x="751319" y="246888"/>
                  </a:moveTo>
                  <a:lnTo>
                    <a:pt x="702564" y="246888"/>
                  </a:lnTo>
                  <a:lnTo>
                    <a:pt x="702564" y="419100"/>
                  </a:lnTo>
                  <a:lnTo>
                    <a:pt x="751319" y="419100"/>
                  </a:lnTo>
                  <a:lnTo>
                    <a:pt x="751319" y="246888"/>
                  </a:lnTo>
                  <a:close/>
                </a:path>
                <a:path w="751839" h="600710">
                  <a:moveTo>
                    <a:pt x="751332" y="164465"/>
                  </a:moveTo>
                  <a:lnTo>
                    <a:pt x="521589" y="64008"/>
                  </a:lnTo>
                  <a:lnTo>
                    <a:pt x="292608" y="164465"/>
                  </a:lnTo>
                  <a:lnTo>
                    <a:pt x="292608" y="205740"/>
                  </a:lnTo>
                  <a:lnTo>
                    <a:pt x="521589" y="105410"/>
                  </a:lnTo>
                  <a:lnTo>
                    <a:pt x="751332" y="205740"/>
                  </a:lnTo>
                  <a:lnTo>
                    <a:pt x="751332" y="164465"/>
                  </a:lnTo>
                  <a:close/>
                </a:path>
                <a:path w="751839" h="600710">
                  <a:moveTo>
                    <a:pt x="751332" y="114300"/>
                  </a:moveTo>
                  <a:lnTo>
                    <a:pt x="724662" y="61595"/>
                  </a:lnTo>
                  <a:lnTo>
                    <a:pt x="686181" y="17018"/>
                  </a:lnTo>
                  <a:lnTo>
                    <a:pt x="665099" y="0"/>
                  </a:lnTo>
                  <a:lnTo>
                    <a:pt x="576199" y="0"/>
                  </a:lnTo>
                  <a:lnTo>
                    <a:pt x="596392" y="6604"/>
                  </a:lnTo>
                  <a:lnTo>
                    <a:pt x="617982" y="16256"/>
                  </a:lnTo>
                  <a:lnTo>
                    <a:pt x="654939" y="43688"/>
                  </a:lnTo>
                  <a:lnTo>
                    <a:pt x="683895" y="74168"/>
                  </a:lnTo>
                  <a:lnTo>
                    <a:pt x="695706" y="89789"/>
                  </a:lnTo>
                  <a:lnTo>
                    <a:pt x="751332" y="114300"/>
                  </a:lnTo>
                  <a:close/>
                </a:path>
              </a:pathLst>
            </a:custGeom>
            <a:solidFill>
              <a:srgbClr val="004A86"/>
            </a:solidFill>
          </p:spPr>
          <p:txBody>
            <a:bodyPr wrap="square" lIns="0" tIns="0" rIns="0" bIns="0" rtlCol="0"/>
            <a:lstStyle/>
            <a:p>
              <a:endParaRPr sz="2571"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761" y="600646"/>
              <a:ext cx="6400800" cy="28575"/>
            </a:xfrm>
            <a:custGeom>
              <a:avLst/>
              <a:gdLst/>
              <a:ahLst/>
              <a:cxnLst/>
              <a:rect l="l" t="t" r="r" b="b"/>
              <a:pathLst>
                <a:path w="6400800" h="28575">
                  <a:moveTo>
                    <a:pt x="0" y="28575"/>
                  </a:moveTo>
                  <a:lnTo>
                    <a:pt x="6400800" y="28575"/>
                  </a:lnTo>
                  <a:lnTo>
                    <a:pt x="6400800" y="0"/>
                  </a:lnTo>
                  <a:lnTo>
                    <a:pt x="0" y="0"/>
                  </a:lnTo>
                  <a:lnTo>
                    <a:pt x="0" y="28575"/>
                  </a:lnTo>
                  <a:close/>
                </a:path>
              </a:pathLst>
            </a:custGeom>
            <a:solidFill>
              <a:srgbClr val="7ECFCF"/>
            </a:solidFill>
          </p:spPr>
          <p:txBody>
            <a:bodyPr wrap="square" lIns="0" tIns="0" rIns="0" bIns="0" rtlCol="0"/>
            <a:lstStyle/>
            <a:p>
              <a:endParaRPr sz="2571" dirty="0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997769" y="612322"/>
            <a:ext cx="100693" cy="160392"/>
          </a:xfrm>
          <a:prstGeom prst="rect">
            <a:avLst/>
          </a:prstGeom>
        </p:spPr>
        <p:txBody>
          <a:bodyPr vert="horz" wrap="square" lIns="0" tIns="17236" rIns="0" bIns="0" rtlCol="0">
            <a:spAutoFit/>
          </a:bodyPr>
          <a:lstStyle/>
          <a:p>
            <a:pPr marL="18143">
              <a:spcBef>
                <a:spcPts val="136"/>
              </a:spcBef>
            </a:pPr>
            <a:r>
              <a:rPr sz="929" spc="-7" dirty="0">
                <a:solidFill>
                  <a:srgbClr val="FFFFFF"/>
                </a:solidFill>
                <a:latin typeface="Rockwell"/>
                <a:cs typeface="Rockwell"/>
              </a:rPr>
              <a:t>8</a:t>
            </a:r>
            <a:endParaRPr sz="929" dirty="0">
              <a:latin typeface="Rockwell"/>
              <a:cs typeface="Rockwel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4515395"/>
            <a:ext cx="9144000" cy="1755321"/>
          </a:xfrm>
          <a:custGeom>
            <a:avLst/>
            <a:gdLst/>
            <a:ahLst/>
            <a:cxnLst/>
            <a:rect l="l" t="t" r="r" b="b"/>
            <a:pathLst>
              <a:path w="6400800" h="1228725">
                <a:moveTo>
                  <a:pt x="6400800" y="0"/>
                </a:moveTo>
                <a:lnTo>
                  <a:pt x="0" y="0"/>
                </a:lnTo>
                <a:lnTo>
                  <a:pt x="0" y="1228344"/>
                </a:lnTo>
                <a:lnTo>
                  <a:pt x="6400800" y="1228344"/>
                </a:lnTo>
                <a:lnTo>
                  <a:pt x="6400800" y="0"/>
                </a:lnTo>
                <a:close/>
              </a:path>
            </a:pathLst>
          </a:custGeom>
          <a:solidFill>
            <a:srgbClr val="D5D7DA"/>
          </a:solidFill>
        </p:spPr>
        <p:txBody>
          <a:bodyPr wrap="square" lIns="0" tIns="0" rIns="0" bIns="0" rtlCol="0"/>
          <a:lstStyle/>
          <a:p>
            <a:endParaRPr sz="2571" dirty="0"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53143" y="823948"/>
            <a:ext cx="11756571" cy="769642"/>
          </a:xfrm>
          <a:prstGeom prst="rect">
            <a:avLst/>
          </a:prstGeom>
        </p:spPr>
        <p:txBody>
          <a:bodyPr vert="horz" wrap="square" lIns="0" tIns="370404" rIns="0" bIns="0" rtlCol="0" anchor="ctr">
            <a:spAutoFit/>
          </a:bodyPr>
          <a:lstStyle/>
          <a:p>
            <a:pPr marL="18143">
              <a:spcBef>
                <a:spcPts val="143"/>
              </a:spcBef>
            </a:pPr>
            <a:r>
              <a:rPr dirty="0"/>
              <a:t>Student</a:t>
            </a:r>
            <a:r>
              <a:rPr spc="514" dirty="0"/>
              <a:t> </a:t>
            </a:r>
            <a:r>
              <a:rPr dirty="0"/>
              <a:t>Mental</a:t>
            </a:r>
            <a:r>
              <a:rPr spc="529" dirty="0"/>
              <a:t> </a:t>
            </a:r>
            <a:r>
              <a:rPr dirty="0"/>
              <a:t>Health</a:t>
            </a:r>
            <a:r>
              <a:rPr spc="536" dirty="0"/>
              <a:t> </a:t>
            </a:r>
            <a:r>
              <a:rPr dirty="0"/>
              <a:t>Pre-</a:t>
            </a:r>
            <a:r>
              <a:rPr spc="-14" dirty="0"/>
              <a:t>Pandemic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241404" y="6338679"/>
            <a:ext cx="5828393" cy="457928"/>
          </a:xfrm>
          <a:prstGeom prst="rect">
            <a:avLst/>
          </a:prstGeom>
        </p:spPr>
        <p:txBody>
          <a:bodyPr vert="horz" wrap="square" lIns="0" tIns="18143" rIns="0" bIns="0" rtlCol="0">
            <a:spAutoFit/>
          </a:bodyPr>
          <a:lstStyle/>
          <a:p>
            <a:pPr marL="18143" marR="7257" indent="10886" algn="r">
              <a:spcBef>
                <a:spcPts val="143"/>
              </a:spcBef>
            </a:pPr>
            <a:r>
              <a:rPr sz="714" spc="-14" dirty="0">
                <a:solidFill>
                  <a:srgbClr val="333D47"/>
                </a:solidFill>
                <a:latin typeface="Verdana"/>
                <a:cs typeface="Verdana"/>
              </a:rPr>
              <a:t>Sources:</a:t>
            </a:r>
            <a:r>
              <a:rPr sz="714" spc="-36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714" spc="-14" dirty="0">
                <a:solidFill>
                  <a:srgbClr val="333D47"/>
                </a:solidFill>
                <a:latin typeface="Verdana"/>
                <a:cs typeface="Verdana"/>
              </a:rPr>
              <a:t>Bahrampour,</a:t>
            </a:r>
            <a:r>
              <a:rPr sz="714" spc="-36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714" dirty="0">
                <a:solidFill>
                  <a:srgbClr val="333D47"/>
                </a:solidFill>
                <a:latin typeface="Verdana"/>
                <a:cs typeface="Verdana"/>
              </a:rPr>
              <a:t>Tara,</a:t>
            </a:r>
            <a:r>
              <a:rPr sz="714" spc="21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714" dirty="0">
                <a:solidFill>
                  <a:srgbClr val="333D47"/>
                </a:solidFill>
                <a:latin typeface="Verdana"/>
                <a:cs typeface="Verdana"/>
              </a:rPr>
              <a:t>“Mental health</a:t>
            </a:r>
            <a:r>
              <a:rPr sz="714" spc="-29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714" dirty="0">
                <a:solidFill>
                  <a:srgbClr val="333D47"/>
                </a:solidFill>
                <a:latin typeface="Verdana"/>
                <a:cs typeface="Verdana"/>
              </a:rPr>
              <a:t>problems</a:t>
            </a:r>
            <a:r>
              <a:rPr sz="714" spc="-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714" dirty="0">
                <a:solidFill>
                  <a:srgbClr val="333D47"/>
                </a:solidFill>
                <a:latin typeface="Verdana"/>
                <a:cs typeface="Verdana"/>
              </a:rPr>
              <a:t>rise significantly</a:t>
            </a:r>
            <a:r>
              <a:rPr sz="714" spc="-29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714" dirty="0">
                <a:solidFill>
                  <a:srgbClr val="333D47"/>
                </a:solidFill>
                <a:latin typeface="Verdana"/>
                <a:cs typeface="Verdana"/>
              </a:rPr>
              <a:t>among</a:t>
            </a:r>
            <a:r>
              <a:rPr sz="714" spc="-21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714" dirty="0">
                <a:solidFill>
                  <a:srgbClr val="333D47"/>
                </a:solidFill>
                <a:latin typeface="Verdana"/>
                <a:cs typeface="Verdana"/>
              </a:rPr>
              <a:t>young</a:t>
            </a:r>
            <a:r>
              <a:rPr sz="714" spc="-21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714" dirty="0">
                <a:solidFill>
                  <a:srgbClr val="333D47"/>
                </a:solidFill>
                <a:latin typeface="Verdana"/>
                <a:cs typeface="Verdana"/>
              </a:rPr>
              <a:t>Americans,”</a:t>
            </a:r>
            <a:r>
              <a:rPr sz="714" spc="-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714" i="1" dirty="0">
                <a:solidFill>
                  <a:srgbClr val="333D47"/>
                </a:solidFill>
                <a:latin typeface="Verdana"/>
                <a:cs typeface="Verdana"/>
              </a:rPr>
              <a:t>The</a:t>
            </a:r>
            <a:r>
              <a:rPr sz="714" i="1" spc="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714" i="1" spc="-14" dirty="0">
                <a:solidFill>
                  <a:srgbClr val="333D47"/>
                </a:solidFill>
                <a:latin typeface="Verdana"/>
                <a:cs typeface="Verdana"/>
              </a:rPr>
              <a:t>Washington</a:t>
            </a:r>
            <a:r>
              <a:rPr sz="714" i="1" spc="-64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714" i="1" dirty="0">
                <a:solidFill>
                  <a:srgbClr val="333D47"/>
                </a:solidFill>
                <a:latin typeface="Verdana"/>
                <a:cs typeface="Verdana"/>
              </a:rPr>
              <a:t>Post</a:t>
            </a:r>
            <a:r>
              <a:rPr sz="714" dirty="0">
                <a:solidFill>
                  <a:srgbClr val="333D47"/>
                </a:solidFill>
                <a:latin typeface="Verdana"/>
                <a:cs typeface="Verdana"/>
              </a:rPr>
              <a:t>,</a:t>
            </a:r>
            <a:r>
              <a:rPr sz="714" spc="21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714" spc="-14" dirty="0">
                <a:solidFill>
                  <a:srgbClr val="333D47"/>
                </a:solidFill>
                <a:latin typeface="Verdana"/>
                <a:cs typeface="Verdana"/>
              </a:rPr>
              <a:t>March</a:t>
            </a:r>
            <a:r>
              <a:rPr sz="714" spc="714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714" spc="-14" dirty="0">
                <a:solidFill>
                  <a:srgbClr val="333D47"/>
                </a:solidFill>
                <a:latin typeface="Verdana"/>
                <a:cs typeface="Verdana"/>
              </a:rPr>
              <a:t>2019;</a:t>
            </a:r>
            <a:r>
              <a:rPr sz="714" spc="-71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714" dirty="0">
                <a:solidFill>
                  <a:srgbClr val="333D47"/>
                </a:solidFill>
                <a:latin typeface="Verdana"/>
                <a:cs typeface="Verdana"/>
              </a:rPr>
              <a:t>LeViness,</a:t>
            </a:r>
            <a:r>
              <a:rPr sz="714" spc="-21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714" dirty="0">
                <a:solidFill>
                  <a:srgbClr val="333D47"/>
                </a:solidFill>
                <a:latin typeface="Verdana"/>
                <a:cs typeface="Verdana"/>
              </a:rPr>
              <a:t>Peter,</a:t>
            </a:r>
            <a:r>
              <a:rPr sz="714" spc="21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714" dirty="0">
                <a:solidFill>
                  <a:srgbClr val="333D47"/>
                </a:solidFill>
                <a:latin typeface="Verdana"/>
                <a:cs typeface="Verdana"/>
              </a:rPr>
              <a:t>Carolyn</a:t>
            </a:r>
            <a:r>
              <a:rPr sz="714" spc="-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714" dirty="0">
                <a:solidFill>
                  <a:srgbClr val="333D47"/>
                </a:solidFill>
                <a:latin typeface="Verdana"/>
                <a:cs typeface="Verdana"/>
              </a:rPr>
              <a:t>Bershad,</a:t>
            </a:r>
            <a:r>
              <a:rPr sz="714" spc="-21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714" dirty="0">
                <a:solidFill>
                  <a:srgbClr val="333D47"/>
                </a:solidFill>
                <a:latin typeface="Verdana"/>
                <a:cs typeface="Verdana"/>
              </a:rPr>
              <a:t>and</a:t>
            </a:r>
            <a:r>
              <a:rPr sz="714" spc="-21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714" dirty="0">
                <a:solidFill>
                  <a:srgbClr val="333D47"/>
                </a:solidFill>
                <a:latin typeface="Verdana"/>
                <a:cs typeface="Verdana"/>
              </a:rPr>
              <a:t>Kim</a:t>
            </a:r>
            <a:r>
              <a:rPr sz="714" spc="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714" dirty="0">
                <a:solidFill>
                  <a:srgbClr val="333D47"/>
                </a:solidFill>
                <a:latin typeface="Verdana"/>
                <a:cs typeface="Verdana"/>
              </a:rPr>
              <a:t>Gorman.</a:t>
            </a:r>
            <a:r>
              <a:rPr sz="714" spc="-21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714" spc="-14" dirty="0">
                <a:solidFill>
                  <a:srgbClr val="333D47"/>
                </a:solidFill>
                <a:latin typeface="Verdana"/>
                <a:cs typeface="Verdana"/>
              </a:rPr>
              <a:t>“Association</a:t>
            </a:r>
            <a:r>
              <a:rPr sz="714" spc="-43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714" dirty="0">
                <a:solidFill>
                  <a:srgbClr val="333D47"/>
                </a:solidFill>
                <a:latin typeface="Verdana"/>
                <a:cs typeface="Verdana"/>
              </a:rPr>
              <a:t>for University</a:t>
            </a:r>
            <a:r>
              <a:rPr sz="714" spc="-36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714" dirty="0">
                <a:solidFill>
                  <a:srgbClr val="333D47"/>
                </a:solidFill>
                <a:latin typeface="Verdana"/>
                <a:cs typeface="Verdana"/>
              </a:rPr>
              <a:t>and</a:t>
            </a:r>
            <a:r>
              <a:rPr sz="714" spc="-21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714" dirty="0">
                <a:solidFill>
                  <a:srgbClr val="333D47"/>
                </a:solidFill>
                <a:latin typeface="Verdana"/>
                <a:cs typeface="Verdana"/>
              </a:rPr>
              <a:t>College </a:t>
            </a:r>
            <a:r>
              <a:rPr sz="714" spc="-14" dirty="0">
                <a:solidFill>
                  <a:srgbClr val="333D47"/>
                </a:solidFill>
                <a:latin typeface="Verdana"/>
                <a:cs typeface="Verdana"/>
              </a:rPr>
              <a:t>Counseling</a:t>
            </a:r>
            <a:r>
              <a:rPr sz="714" spc="-36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714" dirty="0">
                <a:solidFill>
                  <a:srgbClr val="333D47"/>
                </a:solidFill>
                <a:latin typeface="Verdana"/>
                <a:cs typeface="Verdana"/>
              </a:rPr>
              <a:t>Center</a:t>
            </a:r>
            <a:r>
              <a:rPr sz="714" spc="-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714" spc="-14" dirty="0">
                <a:solidFill>
                  <a:srgbClr val="333D47"/>
                </a:solidFill>
                <a:latin typeface="Verdana"/>
                <a:cs typeface="Verdana"/>
              </a:rPr>
              <a:t>Directors</a:t>
            </a:r>
            <a:r>
              <a:rPr sz="714" spc="714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714" spc="-14" dirty="0">
                <a:solidFill>
                  <a:srgbClr val="333D47"/>
                </a:solidFill>
                <a:latin typeface="Verdana"/>
                <a:cs typeface="Verdana"/>
              </a:rPr>
              <a:t>Annual</a:t>
            </a:r>
            <a:r>
              <a:rPr sz="714" spc="-64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714" dirty="0">
                <a:solidFill>
                  <a:srgbClr val="333D47"/>
                </a:solidFill>
                <a:latin typeface="Verdana"/>
                <a:cs typeface="Verdana"/>
              </a:rPr>
              <a:t>Survey,”</a:t>
            </a:r>
            <a:r>
              <a:rPr sz="714" spc="-29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714" spc="-14" dirty="0">
                <a:solidFill>
                  <a:srgbClr val="333D47"/>
                </a:solidFill>
                <a:latin typeface="Verdana"/>
                <a:cs typeface="Verdana"/>
              </a:rPr>
              <a:t>2018;</a:t>
            </a:r>
            <a:r>
              <a:rPr sz="714" spc="-43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714" dirty="0">
                <a:solidFill>
                  <a:srgbClr val="333D47"/>
                </a:solidFill>
                <a:latin typeface="Verdana"/>
                <a:cs typeface="Verdana"/>
              </a:rPr>
              <a:t>Center</a:t>
            </a:r>
            <a:r>
              <a:rPr sz="714" spc="-21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714" dirty="0">
                <a:solidFill>
                  <a:srgbClr val="333D47"/>
                </a:solidFill>
                <a:latin typeface="Verdana"/>
                <a:cs typeface="Verdana"/>
              </a:rPr>
              <a:t>for</a:t>
            </a:r>
            <a:r>
              <a:rPr sz="714" spc="-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714" dirty="0">
                <a:solidFill>
                  <a:srgbClr val="333D47"/>
                </a:solidFill>
                <a:latin typeface="Verdana"/>
                <a:cs typeface="Verdana"/>
              </a:rPr>
              <a:t>Collegiate</a:t>
            </a:r>
            <a:r>
              <a:rPr sz="714" spc="-43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714" dirty="0">
                <a:solidFill>
                  <a:srgbClr val="333D47"/>
                </a:solidFill>
                <a:latin typeface="Verdana"/>
                <a:cs typeface="Verdana"/>
              </a:rPr>
              <a:t>Mental Health,</a:t>
            </a:r>
            <a:r>
              <a:rPr sz="714" spc="-36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714" dirty="0">
                <a:solidFill>
                  <a:srgbClr val="333D47"/>
                </a:solidFill>
                <a:latin typeface="Verdana"/>
                <a:cs typeface="Verdana"/>
              </a:rPr>
              <a:t>2018</a:t>
            </a:r>
            <a:r>
              <a:rPr sz="714" spc="-5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714" spc="-14" dirty="0">
                <a:solidFill>
                  <a:srgbClr val="333D47"/>
                </a:solidFill>
                <a:latin typeface="Verdana"/>
                <a:cs typeface="Verdana"/>
              </a:rPr>
              <a:t>Annual</a:t>
            </a:r>
            <a:r>
              <a:rPr sz="714" spc="-50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714" dirty="0">
                <a:solidFill>
                  <a:srgbClr val="333D47"/>
                </a:solidFill>
                <a:latin typeface="Verdana"/>
                <a:cs typeface="Verdana"/>
              </a:rPr>
              <a:t>Report;</a:t>
            </a:r>
            <a:r>
              <a:rPr sz="714" spc="-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714" dirty="0">
                <a:solidFill>
                  <a:srgbClr val="333D47"/>
                </a:solidFill>
                <a:latin typeface="Verdana"/>
                <a:cs typeface="Verdana"/>
              </a:rPr>
              <a:t>Bauer-Wolf,</a:t>
            </a:r>
            <a:r>
              <a:rPr sz="714" spc="-43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714" dirty="0">
                <a:solidFill>
                  <a:srgbClr val="333D47"/>
                </a:solidFill>
                <a:latin typeface="Verdana"/>
                <a:cs typeface="Verdana"/>
              </a:rPr>
              <a:t>J.,</a:t>
            </a:r>
            <a:r>
              <a:rPr sz="714" spc="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714" dirty="0">
                <a:solidFill>
                  <a:srgbClr val="333D47"/>
                </a:solidFill>
                <a:latin typeface="Verdana"/>
                <a:cs typeface="Verdana"/>
              </a:rPr>
              <a:t>“Study:</a:t>
            </a:r>
            <a:r>
              <a:rPr sz="714" spc="-43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714" dirty="0">
                <a:solidFill>
                  <a:srgbClr val="333D47"/>
                </a:solidFill>
                <a:latin typeface="Verdana"/>
                <a:cs typeface="Verdana"/>
              </a:rPr>
              <a:t>College </a:t>
            </a:r>
            <a:r>
              <a:rPr sz="714" spc="-14" dirty="0">
                <a:solidFill>
                  <a:srgbClr val="333D47"/>
                </a:solidFill>
                <a:latin typeface="Verdana"/>
                <a:cs typeface="Verdana"/>
              </a:rPr>
              <a:t>Presidents</a:t>
            </a:r>
            <a:r>
              <a:rPr sz="714" spc="714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714" spc="-14" dirty="0">
                <a:solidFill>
                  <a:srgbClr val="333D47"/>
                </a:solidFill>
                <a:latin typeface="Verdana"/>
                <a:cs typeface="Verdana"/>
              </a:rPr>
              <a:t>Prioritizing</a:t>
            </a:r>
            <a:r>
              <a:rPr sz="714" spc="-79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714" dirty="0">
                <a:solidFill>
                  <a:srgbClr val="333D47"/>
                </a:solidFill>
                <a:latin typeface="Verdana"/>
                <a:cs typeface="Verdana"/>
              </a:rPr>
              <a:t>Student</a:t>
            </a:r>
            <a:r>
              <a:rPr sz="714" spc="-21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714" dirty="0">
                <a:solidFill>
                  <a:srgbClr val="333D47"/>
                </a:solidFill>
                <a:latin typeface="Verdana"/>
                <a:cs typeface="Verdana"/>
              </a:rPr>
              <a:t>Mental</a:t>
            </a:r>
            <a:r>
              <a:rPr sz="714" spc="-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714" dirty="0">
                <a:solidFill>
                  <a:srgbClr val="333D47"/>
                </a:solidFill>
                <a:latin typeface="Verdana"/>
                <a:cs typeface="Verdana"/>
              </a:rPr>
              <a:t>Health,”</a:t>
            </a:r>
            <a:r>
              <a:rPr sz="714" spc="-21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714" i="1" dirty="0">
                <a:solidFill>
                  <a:srgbClr val="333D47"/>
                </a:solidFill>
                <a:latin typeface="Verdana"/>
                <a:cs typeface="Verdana"/>
              </a:rPr>
              <a:t>Inside</a:t>
            </a:r>
            <a:r>
              <a:rPr sz="714" i="1" spc="-14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714" i="1" dirty="0">
                <a:solidFill>
                  <a:srgbClr val="333D47"/>
                </a:solidFill>
                <a:latin typeface="Verdana"/>
                <a:cs typeface="Verdana"/>
              </a:rPr>
              <a:t>Higher</a:t>
            </a:r>
            <a:r>
              <a:rPr sz="714" i="1" spc="-29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714" i="1" dirty="0">
                <a:solidFill>
                  <a:srgbClr val="333D47"/>
                </a:solidFill>
                <a:latin typeface="Verdana"/>
                <a:cs typeface="Verdana"/>
              </a:rPr>
              <a:t>Ed</a:t>
            </a:r>
            <a:r>
              <a:rPr sz="714" dirty="0">
                <a:solidFill>
                  <a:srgbClr val="333D47"/>
                </a:solidFill>
                <a:latin typeface="Verdana"/>
                <a:cs typeface="Verdana"/>
              </a:rPr>
              <a:t>,</a:t>
            </a:r>
            <a:r>
              <a:rPr sz="714" spc="-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714" dirty="0">
                <a:solidFill>
                  <a:srgbClr val="333D47"/>
                </a:solidFill>
                <a:latin typeface="Verdana"/>
                <a:cs typeface="Verdana"/>
              </a:rPr>
              <a:t>2019;</a:t>
            </a:r>
            <a:r>
              <a:rPr sz="714" spc="-29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714" u="sng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4"/>
              </a:rPr>
              <a:t>The</a:t>
            </a:r>
            <a:r>
              <a:rPr sz="714" u="sng" spc="-14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4"/>
              </a:rPr>
              <a:t> </a:t>
            </a:r>
            <a:r>
              <a:rPr sz="714" u="sng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4"/>
              </a:rPr>
              <a:t>Chronicle</a:t>
            </a:r>
            <a:r>
              <a:rPr sz="714" u="sng" spc="-36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4"/>
              </a:rPr>
              <a:t> </a:t>
            </a:r>
            <a:r>
              <a:rPr sz="714" u="sng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4"/>
              </a:rPr>
              <a:t>of</a:t>
            </a:r>
            <a:r>
              <a:rPr sz="714" u="sng" spc="7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4"/>
              </a:rPr>
              <a:t> </a:t>
            </a:r>
            <a:r>
              <a:rPr sz="714" u="sng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4"/>
              </a:rPr>
              <a:t>Higher</a:t>
            </a:r>
            <a:r>
              <a:rPr sz="714" u="sng" spc="-36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4"/>
              </a:rPr>
              <a:t> </a:t>
            </a:r>
            <a:r>
              <a:rPr sz="714" u="sng" spc="-14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4"/>
              </a:rPr>
              <a:t>Education</a:t>
            </a:r>
            <a:r>
              <a:rPr sz="714" spc="-14" dirty="0">
                <a:solidFill>
                  <a:srgbClr val="333D47"/>
                </a:solidFill>
                <a:latin typeface="Verdana"/>
                <a:cs typeface="Verdana"/>
              </a:rPr>
              <a:t>;</a:t>
            </a:r>
            <a:r>
              <a:rPr sz="714" spc="-36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714" dirty="0">
                <a:solidFill>
                  <a:srgbClr val="333D47"/>
                </a:solidFill>
                <a:latin typeface="Verdana"/>
                <a:cs typeface="Verdana"/>
              </a:rPr>
              <a:t>EAB</a:t>
            </a:r>
            <a:r>
              <a:rPr sz="714" spc="-50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714" dirty="0">
                <a:solidFill>
                  <a:srgbClr val="333D47"/>
                </a:solidFill>
                <a:latin typeface="Verdana"/>
                <a:cs typeface="Verdana"/>
              </a:rPr>
              <a:t>interviews</a:t>
            </a:r>
            <a:r>
              <a:rPr sz="714" spc="-14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714" dirty="0">
                <a:solidFill>
                  <a:srgbClr val="333D47"/>
                </a:solidFill>
                <a:latin typeface="Verdana"/>
                <a:cs typeface="Verdana"/>
              </a:rPr>
              <a:t>and</a:t>
            </a:r>
            <a:r>
              <a:rPr sz="714" spc="-14" dirty="0">
                <a:solidFill>
                  <a:srgbClr val="333D47"/>
                </a:solidFill>
                <a:latin typeface="Verdana"/>
                <a:cs typeface="Verdana"/>
              </a:rPr>
              <a:t> analysis.</a:t>
            </a:r>
            <a:endParaRPr sz="714" dirty="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14621" y="4551158"/>
            <a:ext cx="2132693" cy="1538142"/>
          </a:xfrm>
          <a:prstGeom prst="rect">
            <a:avLst/>
          </a:prstGeom>
        </p:spPr>
        <p:txBody>
          <a:bodyPr vert="horz" wrap="square" lIns="0" tIns="144236" rIns="0" bIns="0" rtlCol="0">
            <a:spAutoFit/>
          </a:bodyPr>
          <a:lstStyle/>
          <a:p>
            <a:pPr marL="54430">
              <a:spcBef>
                <a:spcPts val="1136"/>
              </a:spcBef>
            </a:pPr>
            <a:r>
              <a:rPr sz="3572" spc="-36" dirty="0">
                <a:solidFill>
                  <a:srgbClr val="0071CE"/>
                </a:solidFill>
                <a:latin typeface="Rockwell"/>
                <a:cs typeface="Rockwell"/>
              </a:rPr>
              <a:t>7x</a:t>
            </a:r>
            <a:endParaRPr sz="3572" dirty="0">
              <a:latin typeface="Rockwell"/>
              <a:cs typeface="Rockwell"/>
            </a:endParaRPr>
          </a:p>
          <a:p>
            <a:pPr marL="54430" marR="43544">
              <a:spcBef>
                <a:spcPts val="357"/>
              </a:spcBef>
            </a:pPr>
            <a:r>
              <a:rPr sz="1286" dirty="0">
                <a:solidFill>
                  <a:srgbClr val="333D47"/>
                </a:solidFill>
                <a:latin typeface="Verdana"/>
                <a:cs typeface="Verdana"/>
              </a:rPr>
              <a:t>Rate</a:t>
            </a:r>
            <a:r>
              <a:rPr sz="1286" spc="-36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286" dirty="0">
                <a:solidFill>
                  <a:srgbClr val="333D47"/>
                </a:solidFill>
                <a:latin typeface="Verdana"/>
                <a:cs typeface="Verdana"/>
              </a:rPr>
              <a:t>at</a:t>
            </a:r>
            <a:r>
              <a:rPr sz="1286" spc="-36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286" dirty="0">
                <a:solidFill>
                  <a:srgbClr val="333D47"/>
                </a:solidFill>
                <a:latin typeface="Verdana"/>
                <a:cs typeface="Verdana"/>
              </a:rPr>
              <a:t>which</a:t>
            </a:r>
            <a:r>
              <a:rPr sz="1286" spc="21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286" spc="-14" dirty="0">
                <a:solidFill>
                  <a:srgbClr val="333D47"/>
                </a:solidFill>
                <a:latin typeface="Verdana"/>
                <a:cs typeface="Verdana"/>
              </a:rPr>
              <a:t>demand </a:t>
            </a:r>
            <a:r>
              <a:rPr sz="1286" dirty="0">
                <a:solidFill>
                  <a:srgbClr val="333D47"/>
                </a:solidFill>
                <a:latin typeface="Verdana"/>
                <a:cs typeface="Verdana"/>
              </a:rPr>
              <a:t>for</a:t>
            </a:r>
            <a:r>
              <a:rPr sz="1286" spc="-29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286" dirty="0">
                <a:solidFill>
                  <a:srgbClr val="333D47"/>
                </a:solidFill>
                <a:latin typeface="Verdana"/>
                <a:cs typeface="Verdana"/>
              </a:rPr>
              <a:t>counseling</a:t>
            </a:r>
            <a:r>
              <a:rPr sz="1286" spc="21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286" spc="-14" dirty="0">
                <a:solidFill>
                  <a:srgbClr val="333D47"/>
                </a:solidFill>
                <a:latin typeface="Verdana"/>
                <a:cs typeface="Verdana"/>
              </a:rPr>
              <a:t>center </a:t>
            </a:r>
            <a:r>
              <a:rPr sz="1286" dirty="0">
                <a:solidFill>
                  <a:srgbClr val="333D47"/>
                </a:solidFill>
                <a:latin typeface="Verdana"/>
                <a:cs typeface="Verdana"/>
              </a:rPr>
              <a:t>appointments</a:t>
            </a:r>
            <a:r>
              <a:rPr sz="1286" spc="-36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286" b="1" spc="-14" dirty="0">
                <a:solidFill>
                  <a:srgbClr val="333D47"/>
                </a:solidFill>
                <a:latin typeface="Verdana"/>
                <a:cs typeface="Verdana"/>
              </a:rPr>
              <a:t>outpaced </a:t>
            </a:r>
            <a:r>
              <a:rPr sz="1286" b="1" dirty="0">
                <a:solidFill>
                  <a:srgbClr val="333D47"/>
                </a:solidFill>
                <a:latin typeface="Verdana"/>
                <a:cs typeface="Verdana"/>
              </a:rPr>
              <a:t>enrollment</a:t>
            </a:r>
            <a:r>
              <a:rPr sz="1286" b="1" spc="-64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286" b="1" spc="-14" dirty="0">
                <a:solidFill>
                  <a:srgbClr val="333D47"/>
                </a:solidFill>
                <a:latin typeface="Verdana"/>
                <a:cs typeface="Verdana"/>
              </a:rPr>
              <a:t>growth</a:t>
            </a:r>
            <a:r>
              <a:rPr sz="1286" spc="-21" baseline="27777" dirty="0">
                <a:solidFill>
                  <a:srgbClr val="333D47"/>
                </a:solidFill>
                <a:latin typeface="Verdana"/>
                <a:cs typeface="Verdana"/>
              </a:rPr>
              <a:t>1</a:t>
            </a:r>
            <a:endParaRPr sz="1286" baseline="27777" dirty="0">
              <a:latin typeface="Verdana"/>
              <a:cs typeface="Verdan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828819" y="4709159"/>
            <a:ext cx="5432879" cy="1362527"/>
            <a:chOff x="580173" y="3296411"/>
            <a:chExt cx="3803015" cy="953769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58767" y="3296411"/>
              <a:ext cx="365760" cy="41147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115561" y="3477005"/>
              <a:ext cx="257810" cy="292735"/>
            </a:xfrm>
            <a:custGeom>
              <a:avLst/>
              <a:gdLst/>
              <a:ahLst/>
              <a:cxnLst/>
              <a:rect l="l" t="t" r="r" b="b"/>
              <a:pathLst>
                <a:path w="257810" h="292735">
                  <a:moveTo>
                    <a:pt x="128777" y="0"/>
                  </a:moveTo>
                  <a:lnTo>
                    <a:pt x="0" y="128778"/>
                  </a:lnTo>
                  <a:lnTo>
                    <a:pt x="64388" y="128778"/>
                  </a:lnTo>
                  <a:lnTo>
                    <a:pt x="64388" y="292608"/>
                  </a:lnTo>
                  <a:lnTo>
                    <a:pt x="193166" y="292608"/>
                  </a:lnTo>
                  <a:lnTo>
                    <a:pt x="193166" y="128778"/>
                  </a:lnTo>
                  <a:lnTo>
                    <a:pt x="257555" y="128778"/>
                  </a:lnTo>
                  <a:lnTo>
                    <a:pt x="128777" y="0"/>
                  </a:lnTo>
                  <a:close/>
                </a:path>
              </a:pathLst>
            </a:custGeom>
            <a:solidFill>
              <a:srgbClr val="EC8A00"/>
            </a:solidFill>
          </p:spPr>
          <p:txBody>
            <a:bodyPr wrap="square" lIns="0" tIns="0" rIns="0" bIns="0" rtlCol="0"/>
            <a:lstStyle/>
            <a:p>
              <a:endParaRPr sz="2571"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4115561" y="3477005"/>
              <a:ext cx="257810" cy="292735"/>
            </a:xfrm>
            <a:custGeom>
              <a:avLst/>
              <a:gdLst/>
              <a:ahLst/>
              <a:cxnLst/>
              <a:rect l="l" t="t" r="r" b="b"/>
              <a:pathLst>
                <a:path w="257810" h="292735">
                  <a:moveTo>
                    <a:pt x="257555" y="128778"/>
                  </a:moveTo>
                  <a:lnTo>
                    <a:pt x="193166" y="128778"/>
                  </a:lnTo>
                  <a:lnTo>
                    <a:pt x="193166" y="292608"/>
                  </a:lnTo>
                  <a:lnTo>
                    <a:pt x="64388" y="292608"/>
                  </a:lnTo>
                  <a:lnTo>
                    <a:pt x="64388" y="128778"/>
                  </a:lnTo>
                  <a:lnTo>
                    <a:pt x="0" y="128778"/>
                  </a:lnTo>
                  <a:lnTo>
                    <a:pt x="128777" y="0"/>
                  </a:lnTo>
                  <a:lnTo>
                    <a:pt x="257555" y="128778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571"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054493" y="3301237"/>
              <a:ext cx="474345" cy="940435"/>
            </a:xfrm>
            <a:custGeom>
              <a:avLst/>
              <a:gdLst/>
              <a:ahLst/>
              <a:cxnLst/>
              <a:rect l="l" t="t" r="r" b="b"/>
              <a:pathLst>
                <a:path w="474344" h="940435">
                  <a:moveTo>
                    <a:pt x="0" y="0"/>
                  </a:moveTo>
                  <a:lnTo>
                    <a:pt x="0" y="189611"/>
                  </a:lnTo>
                  <a:lnTo>
                    <a:pt x="50182" y="194046"/>
                  </a:lnTo>
                  <a:lnTo>
                    <a:pt x="97713" y="206882"/>
                  </a:lnTo>
                  <a:lnTo>
                    <a:pt x="141739" y="227415"/>
                  </a:lnTo>
                  <a:lnTo>
                    <a:pt x="181409" y="254941"/>
                  </a:lnTo>
                  <a:lnTo>
                    <a:pt x="215874" y="288757"/>
                  </a:lnTo>
                  <a:lnTo>
                    <a:pt x="244280" y="328158"/>
                  </a:lnTo>
                  <a:lnTo>
                    <a:pt x="265777" y="372442"/>
                  </a:lnTo>
                  <a:lnTo>
                    <a:pt x="279514" y="420903"/>
                  </a:lnTo>
                  <a:lnTo>
                    <a:pt x="284509" y="466942"/>
                  </a:lnTo>
                  <a:lnTo>
                    <a:pt x="282125" y="511975"/>
                  </a:lnTo>
                  <a:lnTo>
                    <a:pt x="272829" y="555315"/>
                  </a:lnTo>
                  <a:lnTo>
                    <a:pt x="257086" y="596278"/>
                  </a:lnTo>
                  <a:lnTo>
                    <a:pt x="235362" y="634179"/>
                  </a:lnTo>
                  <a:lnTo>
                    <a:pt x="208123" y="668331"/>
                  </a:lnTo>
                  <a:lnTo>
                    <a:pt x="175834" y="698051"/>
                  </a:lnTo>
                  <a:lnTo>
                    <a:pt x="138961" y="722652"/>
                  </a:lnTo>
                  <a:lnTo>
                    <a:pt x="97970" y="741449"/>
                  </a:lnTo>
                  <a:lnTo>
                    <a:pt x="53327" y="753757"/>
                  </a:lnTo>
                  <a:lnTo>
                    <a:pt x="88874" y="940117"/>
                  </a:lnTo>
                  <a:lnTo>
                    <a:pt x="135818" y="928677"/>
                  </a:lnTo>
                  <a:lnTo>
                    <a:pt x="180649" y="912822"/>
                  </a:lnTo>
                  <a:lnTo>
                    <a:pt x="223150" y="892814"/>
                  </a:lnTo>
                  <a:lnTo>
                    <a:pt x="263102" y="868920"/>
                  </a:lnTo>
                  <a:lnTo>
                    <a:pt x="300285" y="841401"/>
                  </a:lnTo>
                  <a:lnTo>
                    <a:pt x="334483" y="810523"/>
                  </a:lnTo>
                  <a:lnTo>
                    <a:pt x="365475" y="776549"/>
                  </a:lnTo>
                  <a:lnTo>
                    <a:pt x="393045" y="739743"/>
                  </a:lnTo>
                  <a:lnTo>
                    <a:pt x="416972" y="700370"/>
                  </a:lnTo>
                  <a:lnTo>
                    <a:pt x="437039" y="658694"/>
                  </a:lnTo>
                  <a:lnTo>
                    <a:pt x="453027" y="614977"/>
                  </a:lnTo>
                  <a:lnTo>
                    <a:pt x="464717" y="569485"/>
                  </a:lnTo>
                  <a:lnTo>
                    <a:pt x="471892" y="522481"/>
                  </a:lnTo>
                  <a:lnTo>
                    <a:pt x="474332" y="474230"/>
                  </a:lnTo>
                  <a:lnTo>
                    <a:pt x="471883" y="425747"/>
                  </a:lnTo>
                  <a:lnTo>
                    <a:pt x="464696" y="378663"/>
                  </a:lnTo>
                  <a:lnTo>
                    <a:pt x="453009" y="333217"/>
                  </a:lnTo>
                  <a:lnTo>
                    <a:pt x="437059" y="289648"/>
                  </a:lnTo>
                  <a:lnTo>
                    <a:pt x="417087" y="248194"/>
                  </a:lnTo>
                  <a:lnTo>
                    <a:pt x="393329" y="209094"/>
                  </a:lnTo>
                  <a:lnTo>
                    <a:pt x="366024" y="172585"/>
                  </a:lnTo>
                  <a:lnTo>
                    <a:pt x="335411" y="138907"/>
                  </a:lnTo>
                  <a:lnTo>
                    <a:pt x="301728" y="108298"/>
                  </a:lnTo>
                  <a:lnTo>
                    <a:pt x="265213" y="80997"/>
                  </a:lnTo>
                  <a:lnTo>
                    <a:pt x="226104" y="57241"/>
                  </a:lnTo>
                  <a:lnTo>
                    <a:pt x="184640" y="37270"/>
                  </a:lnTo>
                  <a:lnTo>
                    <a:pt x="141060" y="21322"/>
                  </a:lnTo>
                  <a:lnTo>
                    <a:pt x="95600" y="9635"/>
                  </a:lnTo>
                  <a:lnTo>
                    <a:pt x="48501" y="24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1CE"/>
            </a:solidFill>
          </p:spPr>
          <p:txBody>
            <a:bodyPr wrap="square" lIns="0" tIns="0" rIns="0" bIns="0" rtlCol="0"/>
            <a:lstStyle/>
            <a:p>
              <a:endParaRPr sz="2571" dirty="0"/>
            </a:p>
          </p:txBody>
        </p:sp>
        <p:sp>
          <p:nvSpPr>
            <p:cNvPr id="17" name="object 17"/>
            <p:cNvSpPr/>
            <p:nvPr/>
          </p:nvSpPr>
          <p:spPr>
            <a:xfrm>
              <a:off x="580173" y="3301237"/>
              <a:ext cx="563245" cy="948690"/>
            </a:xfrm>
            <a:custGeom>
              <a:avLst/>
              <a:gdLst/>
              <a:ahLst/>
              <a:cxnLst/>
              <a:rect l="l" t="t" r="r" b="b"/>
              <a:pathLst>
                <a:path w="563244" h="948689">
                  <a:moveTo>
                    <a:pt x="474320" y="0"/>
                  </a:moveTo>
                  <a:lnTo>
                    <a:pt x="429688" y="2095"/>
                  </a:lnTo>
                  <a:lnTo>
                    <a:pt x="385446" y="8381"/>
                  </a:lnTo>
                  <a:lnTo>
                    <a:pt x="338272" y="19863"/>
                  </a:lnTo>
                  <a:lnTo>
                    <a:pt x="293363" y="35739"/>
                  </a:lnTo>
                  <a:lnTo>
                    <a:pt x="250907" y="55729"/>
                  </a:lnTo>
                  <a:lnTo>
                    <a:pt x="211093" y="79555"/>
                  </a:lnTo>
                  <a:lnTo>
                    <a:pt x="174111" y="106938"/>
                  </a:lnTo>
                  <a:lnTo>
                    <a:pt x="140152" y="137599"/>
                  </a:lnTo>
                  <a:lnTo>
                    <a:pt x="109403" y="171259"/>
                  </a:lnTo>
                  <a:lnTo>
                    <a:pt x="82055" y="207638"/>
                  </a:lnTo>
                  <a:lnTo>
                    <a:pt x="58298" y="246458"/>
                  </a:lnTo>
                  <a:lnTo>
                    <a:pt x="38320" y="287440"/>
                  </a:lnTo>
                  <a:lnTo>
                    <a:pt x="22312" y="330305"/>
                  </a:lnTo>
                  <a:lnTo>
                    <a:pt x="10463" y="374774"/>
                  </a:lnTo>
                  <a:lnTo>
                    <a:pt x="2962" y="420567"/>
                  </a:lnTo>
                  <a:lnTo>
                    <a:pt x="0" y="467406"/>
                  </a:lnTo>
                  <a:lnTo>
                    <a:pt x="1764" y="515012"/>
                  </a:lnTo>
                  <a:lnTo>
                    <a:pt x="8446" y="563105"/>
                  </a:lnTo>
                  <a:lnTo>
                    <a:pt x="19936" y="610280"/>
                  </a:lnTo>
                  <a:lnTo>
                    <a:pt x="35819" y="655191"/>
                  </a:lnTo>
                  <a:lnTo>
                    <a:pt x="55815" y="697649"/>
                  </a:lnTo>
                  <a:lnTo>
                    <a:pt x="79645" y="737463"/>
                  </a:lnTo>
                  <a:lnTo>
                    <a:pt x="107031" y="774445"/>
                  </a:lnTo>
                  <a:lnTo>
                    <a:pt x="137694" y="808405"/>
                  </a:lnTo>
                  <a:lnTo>
                    <a:pt x="171355" y="839154"/>
                  </a:lnTo>
                  <a:lnTo>
                    <a:pt x="207734" y="866501"/>
                  </a:lnTo>
                  <a:lnTo>
                    <a:pt x="246554" y="890259"/>
                  </a:lnTo>
                  <a:lnTo>
                    <a:pt x="287536" y="910236"/>
                  </a:lnTo>
                  <a:lnTo>
                    <a:pt x="330400" y="926245"/>
                  </a:lnTo>
                  <a:lnTo>
                    <a:pt x="374867" y="938095"/>
                  </a:lnTo>
                  <a:lnTo>
                    <a:pt x="420659" y="945596"/>
                  </a:lnTo>
                  <a:lnTo>
                    <a:pt x="467497" y="948560"/>
                  </a:lnTo>
                  <a:lnTo>
                    <a:pt x="515102" y="946797"/>
                  </a:lnTo>
                  <a:lnTo>
                    <a:pt x="563195" y="940117"/>
                  </a:lnTo>
                  <a:lnTo>
                    <a:pt x="527647" y="753757"/>
                  </a:lnTo>
                  <a:lnTo>
                    <a:pt x="514416" y="755959"/>
                  </a:lnTo>
                  <a:lnTo>
                    <a:pt x="501103" y="757535"/>
                  </a:lnTo>
                  <a:lnTo>
                    <a:pt x="487730" y="758483"/>
                  </a:lnTo>
                  <a:lnTo>
                    <a:pt x="474320" y="758799"/>
                  </a:lnTo>
                  <a:lnTo>
                    <a:pt x="428162" y="755075"/>
                  </a:lnTo>
                  <a:lnTo>
                    <a:pt x="384375" y="744292"/>
                  </a:lnTo>
                  <a:lnTo>
                    <a:pt x="343545" y="727036"/>
                  </a:lnTo>
                  <a:lnTo>
                    <a:pt x="306258" y="703894"/>
                  </a:lnTo>
                  <a:lnTo>
                    <a:pt x="273100" y="675451"/>
                  </a:lnTo>
                  <a:lnTo>
                    <a:pt x="244657" y="642293"/>
                  </a:lnTo>
                  <a:lnTo>
                    <a:pt x="221514" y="605006"/>
                  </a:lnTo>
                  <a:lnTo>
                    <a:pt x="204259" y="564176"/>
                  </a:lnTo>
                  <a:lnTo>
                    <a:pt x="193476" y="520389"/>
                  </a:lnTo>
                  <a:lnTo>
                    <a:pt x="189751" y="474230"/>
                  </a:lnTo>
                  <a:lnTo>
                    <a:pt x="193476" y="428070"/>
                  </a:lnTo>
                  <a:lnTo>
                    <a:pt x="204259" y="384279"/>
                  </a:lnTo>
                  <a:lnTo>
                    <a:pt x="221514" y="343444"/>
                  </a:lnTo>
                  <a:lnTo>
                    <a:pt x="244657" y="306150"/>
                  </a:lnTo>
                  <a:lnTo>
                    <a:pt x="273100" y="272984"/>
                  </a:lnTo>
                  <a:lnTo>
                    <a:pt x="306258" y="244534"/>
                  </a:lnTo>
                  <a:lnTo>
                    <a:pt x="343545" y="221385"/>
                  </a:lnTo>
                  <a:lnTo>
                    <a:pt x="384375" y="204123"/>
                  </a:lnTo>
                  <a:lnTo>
                    <a:pt x="428162" y="193336"/>
                  </a:lnTo>
                  <a:lnTo>
                    <a:pt x="474320" y="189611"/>
                  </a:lnTo>
                  <a:lnTo>
                    <a:pt x="474320" y="0"/>
                  </a:lnTo>
                  <a:close/>
                </a:path>
              </a:pathLst>
            </a:custGeom>
            <a:solidFill>
              <a:srgbClr val="00355F"/>
            </a:solidFill>
          </p:spPr>
          <p:txBody>
            <a:bodyPr wrap="square" lIns="0" tIns="0" rIns="0" bIns="0" rtlCol="0"/>
            <a:lstStyle/>
            <a:p>
              <a:endParaRPr sz="2571"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186252" y="5169553"/>
            <a:ext cx="672191" cy="393056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8143">
              <a:spcBef>
                <a:spcPts val="150"/>
              </a:spcBef>
            </a:pPr>
            <a:r>
              <a:rPr sz="2429" spc="-36" dirty="0">
                <a:solidFill>
                  <a:srgbClr val="0071CE"/>
                </a:solidFill>
                <a:latin typeface="Rockwell"/>
                <a:cs typeface="Rockwell"/>
              </a:rPr>
              <a:t>47%</a:t>
            </a:r>
            <a:endParaRPr sz="2429" dirty="0">
              <a:latin typeface="Rockwell"/>
              <a:cs typeface="Rockwel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563586" y="4968385"/>
            <a:ext cx="2025650" cy="809819"/>
          </a:xfrm>
          <a:prstGeom prst="rect">
            <a:avLst/>
          </a:prstGeom>
        </p:spPr>
        <p:txBody>
          <a:bodyPr vert="horz" wrap="square" lIns="0" tIns="18143" rIns="0" bIns="0" rtlCol="0">
            <a:spAutoFit/>
          </a:bodyPr>
          <a:lstStyle/>
          <a:p>
            <a:pPr marL="18143" marR="7257">
              <a:spcBef>
                <a:spcPts val="143"/>
              </a:spcBef>
            </a:pPr>
            <a:r>
              <a:rPr sz="1286" dirty="0">
                <a:solidFill>
                  <a:srgbClr val="333D47"/>
                </a:solidFill>
                <a:latin typeface="Verdana"/>
                <a:cs typeface="Verdana"/>
              </a:rPr>
              <a:t>Share</a:t>
            </a:r>
            <a:r>
              <a:rPr sz="1286" spc="-14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286" dirty="0">
                <a:solidFill>
                  <a:srgbClr val="333D47"/>
                </a:solidFill>
                <a:latin typeface="Verdana"/>
                <a:cs typeface="Verdana"/>
              </a:rPr>
              <a:t>of</a:t>
            </a:r>
            <a:r>
              <a:rPr sz="1286" spc="-21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286" spc="-14" dirty="0">
                <a:solidFill>
                  <a:srgbClr val="333D47"/>
                </a:solidFill>
                <a:latin typeface="Verdana"/>
                <a:cs typeface="Verdana"/>
              </a:rPr>
              <a:t>college </a:t>
            </a:r>
            <a:r>
              <a:rPr sz="1286" dirty="0">
                <a:solidFill>
                  <a:srgbClr val="333D47"/>
                </a:solidFill>
                <a:latin typeface="Verdana"/>
                <a:cs typeface="Verdana"/>
              </a:rPr>
              <a:t>students</a:t>
            </a:r>
            <a:r>
              <a:rPr sz="1286" spc="-36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286" b="1" spc="-29" dirty="0">
                <a:solidFill>
                  <a:srgbClr val="0071CE"/>
                </a:solidFill>
                <a:latin typeface="Verdana"/>
                <a:cs typeface="Verdana"/>
              </a:rPr>
              <a:t>with </a:t>
            </a:r>
            <a:r>
              <a:rPr sz="1286" b="1" dirty="0">
                <a:solidFill>
                  <a:srgbClr val="0071CE"/>
                </a:solidFill>
                <a:latin typeface="Verdana"/>
                <a:cs typeface="Verdana"/>
              </a:rPr>
              <a:t>depression</a:t>
            </a:r>
            <a:r>
              <a:rPr sz="1286" b="1" spc="-43" dirty="0">
                <a:solidFill>
                  <a:srgbClr val="0071CE"/>
                </a:solidFill>
                <a:latin typeface="Verdana"/>
                <a:cs typeface="Verdana"/>
              </a:rPr>
              <a:t> </a:t>
            </a:r>
            <a:r>
              <a:rPr sz="1286" b="1" dirty="0">
                <a:solidFill>
                  <a:srgbClr val="0071CE"/>
                </a:solidFill>
                <a:latin typeface="Verdana"/>
                <a:cs typeface="Verdana"/>
              </a:rPr>
              <a:t>or</a:t>
            </a:r>
            <a:r>
              <a:rPr sz="1286" b="1" spc="-14" dirty="0">
                <a:solidFill>
                  <a:srgbClr val="0071CE"/>
                </a:solidFill>
                <a:latin typeface="Verdana"/>
                <a:cs typeface="Verdana"/>
              </a:rPr>
              <a:t> anxiety </a:t>
            </a:r>
            <a:r>
              <a:rPr sz="1286" b="1" dirty="0">
                <a:solidFill>
                  <a:srgbClr val="0071CE"/>
                </a:solidFill>
                <a:latin typeface="Verdana"/>
                <a:cs typeface="Verdana"/>
              </a:rPr>
              <a:t>disorder</a:t>
            </a:r>
            <a:r>
              <a:rPr sz="1286" dirty="0">
                <a:solidFill>
                  <a:srgbClr val="333D47"/>
                </a:solidFill>
                <a:latin typeface="Verdana"/>
                <a:cs typeface="Verdana"/>
              </a:rPr>
              <a:t>,</a:t>
            </a:r>
            <a:r>
              <a:rPr sz="1286" spc="-50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286" spc="-29" dirty="0">
                <a:solidFill>
                  <a:srgbClr val="333D47"/>
                </a:solidFill>
                <a:latin typeface="Verdana"/>
                <a:cs typeface="Verdana"/>
              </a:rPr>
              <a:t>2020</a:t>
            </a:r>
            <a:endParaRPr sz="1286" dirty="0">
              <a:latin typeface="Verdana"/>
              <a:cs typeface="Verdan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241004" y="5053148"/>
            <a:ext cx="228600" cy="688521"/>
            <a:chOff x="1568703" y="3537203"/>
            <a:chExt cx="160020" cy="481965"/>
          </a:xfrm>
        </p:grpSpPr>
        <p:sp>
          <p:nvSpPr>
            <p:cNvPr id="21" name="object 21"/>
            <p:cNvSpPr/>
            <p:nvPr/>
          </p:nvSpPr>
          <p:spPr>
            <a:xfrm>
              <a:off x="1568703" y="3752595"/>
              <a:ext cx="146685" cy="50800"/>
            </a:xfrm>
            <a:custGeom>
              <a:avLst/>
              <a:gdLst/>
              <a:ahLst/>
              <a:cxnLst/>
              <a:rect l="l" t="t" r="r" b="b"/>
              <a:pathLst>
                <a:path w="146685" h="50800">
                  <a:moveTo>
                    <a:pt x="25400" y="0"/>
                  </a:moveTo>
                  <a:lnTo>
                    <a:pt x="15537" y="1995"/>
                  </a:lnTo>
                  <a:lnTo>
                    <a:pt x="7461" y="7437"/>
                  </a:lnTo>
                  <a:lnTo>
                    <a:pt x="2004" y="15510"/>
                  </a:lnTo>
                  <a:lnTo>
                    <a:pt x="0" y="25399"/>
                  </a:lnTo>
                  <a:lnTo>
                    <a:pt x="2004" y="35283"/>
                  </a:lnTo>
                  <a:lnTo>
                    <a:pt x="7461" y="43357"/>
                  </a:lnTo>
                  <a:lnTo>
                    <a:pt x="15537" y="48802"/>
                  </a:lnTo>
                  <a:lnTo>
                    <a:pt x="25400" y="50799"/>
                  </a:lnTo>
                  <a:lnTo>
                    <a:pt x="35262" y="48802"/>
                  </a:lnTo>
                  <a:lnTo>
                    <a:pt x="43338" y="43357"/>
                  </a:lnTo>
                  <a:lnTo>
                    <a:pt x="48795" y="35283"/>
                  </a:lnTo>
                  <a:lnTo>
                    <a:pt x="49512" y="31749"/>
                  </a:lnTo>
                  <a:lnTo>
                    <a:pt x="25400" y="31749"/>
                  </a:lnTo>
                  <a:lnTo>
                    <a:pt x="25400" y="19049"/>
                  </a:lnTo>
                  <a:lnTo>
                    <a:pt x="49513" y="19049"/>
                  </a:lnTo>
                  <a:lnTo>
                    <a:pt x="48795" y="15510"/>
                  </a:lnTo>
                  <a:lnTo>
                    <a:pt x="43338" y="7437"/>
                  </a:lnTo>
                  <a:lnTo>
                    <a:pt x="35262" y="1995"/>
                  </a:lnTo>
                  <a:lnTo>
                    <a:pt x="25400" y="0"/>
                  </a:lnTo>
                  <a:close/>
                </a:path>
                <a:path w="146685" h="50800">
                  <a:moveTo>
                    <a:pt x="49513" y="19049"/>
                  </a:moveTo>
                  <a:lnTo>
                    <a:pt x="25400" y="19049"/>
                  </a:lnTo>
                  <a:lnTo>
                    <a:pt x="25400" y="31749"/>
                  </a:lnTo>
                  <a:lnTo>
                    <a:pt x="49512" y="31749"/>
                  </a:lnTo>
                  <a:lnTo>
                    <a:pt x="50800" y="25399"/>
                  </a:lnTo>
                  <a:lnTo>
                    <a:pt x="49513" y="19049"/>
                  </a:lnTo>
                  <a:close/>
                </a:path>
                <a:path w="146685" h="50800">
                  <a:moveTo>
                    <a:pt x="146558" y="19049"/>
                  </a:moveTo>
                  <a:lnTo>
                    <a:pt x="49513" y="19049"/>
                  </a:lnTo>
                  <a:lnTo>
                    <a:pt x="50800" y="25399"/>
                  </a:lnTo>
                  <a:lnTo>
                    <a:pt x="49512" y="31749"/>
                  </a:lnTo>
                  <a:lnTo>
                    <a:pt x="146558" y="31749"/>
                  </a:lnTo>
                  <a:lnTo>
                    <a:pt x="146558" y="19049"/>
                  </a:lnTo>
                  <a:close/>
                </a:path>
              </a:pathLst>
            </a:custGeom>
            <a:solidFill>
              <a:srgbClr val="EC8A00"/>
            </a:solidFill>
          </p:spPr>
          <p:txBody>
            <a:bodyPr wrap="square" lIns="0" tIns="0" rIns="0" bIns="0" rtlCol="0"/>
            <a:lstStyle/>
            <a:p>
              <a:endParaRPr sz="2571" dirty="0"/>
            </a:p>
          </p:txBody>
        </p:sp>
        <p:sp>
          <p:nvSpPr>
            <p:cNvPr id="22" name="object 22"/>
            <p:cNvSpPr/>
            <p:nvPr/>
          </p:nvSpPr>
          <p:spPr>
            <a:xfrm>
              <a:off x="1722119" y="3537203"/>
              <a:ext cx="0" cy="481965"/>
            </a:xfrm>
            <a:custGeom>
              <a:avLst/>
              <a:gdLst/>
              <a:ahLst/>
              <a:cxnLst/>
              <a:rect l="l" t="t" r="r" b="b"/>
              <a:pathLst>
                <a:path h="481964">
                  <a:moveTo>
                    <a:pt x="0" y="0"/>
                  </a:moveTo>
                  <a:lnTo>
                    <a:pt x="0" y="481850"/>
                  </a:lnTo>
                </a:path>
              </a:pathLst>
            </a:custGeom>
            <a:ln w="12700">
              <a:solidFill>
                <a:srgbClr val="EC8A00"/>
              </a:solidFill>
            </a:ln>
          </p:spPr>
          <p:txBody>
            <a:bodyPr wrap="square" lIns="0" tIns="0" rIns="0" bIns="0" rtlCol="0"/>
            <a:lstStyle/>
            <a:p>
              <a:endParaRPr sz="2571" dirty="0"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894533" y="2046514"/>
            <a:ext cx="7462157" cy="1892300"/>
            <a:chOff x="626173" y="1432560"/>
            <a:chExt cx="5223510" cy="1324610"/>
          </a:xfrm>
        </p:grpSpPr>
        <p:sp>
          <p:nvSpPr>
            <p:cNvPr id="24" name="object 24"/>
            <p:cNvSpPr/>
            <p:nvPr/>
          </p:nvSpPr>
          <p:spPr>
            <a:xfrm>
              <a:off x="630936" y="1432560"/>
              <a:ext cx="5218430" cy="1320165"/>
            </a:xfrm>
            <a:custGeom>
              <a:avLst/>
              <a:gdLst/>
              <a:ahLst/>
              <a:cxnLst/>
              <a:rect l="l" t="t" r="r" b="b"/>
              <a:pathLst>
                <a:path w="5218430" h="1320164">
                  <a:moveTo>
                    <a:pt x="0" y="1319783"/>
                  </a:moveTo>
                  <a:lnTo>
                    <a:pt x="0" y="0"/>
                  </a:lnTo>
                </a:path>
                <a:path w="5218430" h="1320164">
                  <a:moveTo>
                    <a:pt x="0" y="1319783"/>
                  </a:moveTo>
                  <a:lnTo>
                    <a:pt x="5218176" y="1319783"/>
                  </a:lnTo>
                </a:path>
              </a:pathLst>
            </a:custGeom>
            <a:ln w="9525">
              <a:solidFill>
                <a:srgbClr val="004A86"/>
              </a:solidFill>
            </a:ln>
          </p:spPr>
          <p:txBody>
            <a:bodyPr wrap="square" lIns="0" tIns="0" rIns="0" bIns="0" rtlCol="0"/>
            <a:lstStyle/>
            <a:p>
              <a:endParaRPr sz="2571" dirty="0"/>
            </a:p>
          </p:txBody>
        </p:sp>
        <p:sp>
          <p:nvSpPr>
            <p:cNvPr id="25" name="object 25"/>
            <p:cNvSpPr/>
            <p:nvPr/>
          </p:nvSpPr>
          <p:spPr>
            <a:xfrm>
              <a:off x="921258" y="1565910"/>
              <a:ext cx="4638040" cy="527685"/>
            </a:xfrm>
            <a:custGeom>
              <a:avLst/>
              <a:gdLst/>
              <a:ahLst/>
              <a:cxnLst/>
              <a:rect l="l" t="t" r="r" b="b"/>
              <a:pathLst>
                <a:path w="4638040" h="527685">
                  <a:moveTo>
                    <a:pt x="0" y="527303"/>
                  </a:moveTo>
                  <a:lnTo>
                    <a:pt x="579119" y="510539"/>
                  </a:lnTo>
                  <a:lnTo>
                    <a:pt x="1159764" y="435863"/>
                  </a:lnTo>
                  <a:lnTo>
                    <a:pt x="1738884" y="304800"/>
                  </a:lnTo>
                  <a:lnTo>
                    <a:pt x="2318004" y="246887"/>
                  </a:lnTo>
                  <a:lnTo>
                    <a:pt x="2898647" y="155447"/>
                  </a:lnTo>
                  <a:lnTo>
                    <a:pt x="3477767" y="131063"/>
                  </a:lnTo>
                  <a:lnTo>
                    <a:pt x="4058412" y="89915"/>
                  </a:lnTo>
                  <a:lnTo>
                    <a:pt x="4637532" y="0"/>
                  </a:lnTo>
                </a:path>
              </a:pathLst>
            </a:custGeom>
            <a:ln w="28575">
              <a:solidFill>
                <a:srgbClr val="00355F"/>
              </a:solidFill>
            </a:ln>
          </p:spPr>
          <p:txBody>
            <a:bodyPr wrap="square" lIns="0" tIns="0" rIns="0" bIns="0" rtlCol="0"/>
            <a:lstStyle/>
            <a:p>
              <a:endParaRPr sz="2571" dirty="0"/>
            </a:p>
          </p:txBody>
        </p:sp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4415" y="2055558"/>
              <a:ext cx="73533" cy="7353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65008" y="2038794"/>
              <a:ext cx="73532" cy="7353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44128" y="1965642"/>
              <a:ext cx="73532" cy="7353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623248" y="1833054"/>
              <a:ext cx="73532" cy="7353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203892" y="1775142"/>
              <a:ext cx="73532" cy="7353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83012" y="1685226"/>
              <a:ext cx="73533" cy="73533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63656" y="1660842"/>
              <a:ext cx="73532" cy="73532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42776" y="1619694"/>
              <a:ext cx="73533" cy="7353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23420" y="1528254"/>
              <a:ext cx="73532" cy="73533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1089152" y="2756808"/>
            <a:ext cx="327479" cy="194202"/>
          </a:xfrm>
          <a:prstGeom prst="rect">
            <a:avLst/>
          </a:prstGeom>
        </p:spPr>
        <p:txBody>
          <a:bodyPr vert="horz" wrap="square" lIns="0" tIns="18143" rIns="0" bIns="0" rtlCol="0">
            <a:spAutoFit/>
          </a:bodyPr>
          <a:lstStyle/>
          <a:p>
            <a:pPr marL="18143">
              <a:spcBef>
                <a:spcPts val="143"/>
              </a:spcBef>
            </a:pPr>
            <a:r>
              <a:rPr sz="1143" b="1" spc="-36" dirty="0">
                <a:solidFill>
                  <a:srgbClr val="EC8A00"/>
                </a:solidFill>
                <a:latin typeface="Verdana"/>
                <a:cs typeface="Verdana"/>
              </a:rPr>
              <a:t>8%</a:t>
            </a:r>
            <a:endParaRPr sz="1143" dirty="0">
              <a:latin typeface="Verdana"/>
              <a:cs typeface="Verdan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774516" y="2713265"/>
            <a:ext cx="482600" cy="194202"/>
          </a:xfrm>
          <a:prstGeom prst="rect">
            <a:avLst/>
          </a:prstGeom>
        </p:spPr>
        <p:txBody>
          <a:bodyPr vert="horz" wrap="square" lIns="0" tIns="18143" rIns="0" bIns="0" rtlCol="0">
            <a:spAutoFit/>
          </a:bodyPr>
          <a:lstStyle/>
          <a:p>
            <a:pPr marL="18143">
              <a:spcBef>
                <a:spcPts val="143"/>
              </a:spcBef>
            </a:pPr>
            <a:r>
              <a:rPr sz="1143" b="1" spc="-29" dirty="0">
                <a:solidFill>
                  <a:srgbClr val="333D47"/>
                </a:solidFill>
                <a:latin typeface="Verdana"/>
                <a:cs typeface="Verdana"/>
              </a:rPr>
              <a:t>8.2%</a:t>
            </a:r>
            <a:endParaRPr sz="1143" dirty="0">
              <a:latin typeface="Verdana"/>
              <a:cs typeface="Verdan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542539" y="2592723"/>
            <a:ext cx="483507" cy="195118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8143">
              <a:spcBef>
                <a:spcPts val="150"/>
              </a:spcBef>
            </a:pPr>
            <a:r>
              <a:rPr sz="1143" b="1" spc="-29" dirty="0">
                <a:solidFill>
                  <a:srgbClr val="333D47"/>
                </a:solidFill>
                <a:latin typeface="Verdana"/>
                <a:cs typeface="Verdana"/>
              </a:rPr>
              <a:t>9.1%</a:t>
            </a:r>
            <a:endParaRPr sz="1143" dirty="0">
              <a:latin typeface="Verdana"/>
              <a:cs typeface="Verdan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374208" y="2421165"/>
            <a:ext cx="586921" cy="194202"/>
          </a:xfrm>
          <a:prstGeom prst="rect">
            <a:avLst/>
          </a:prstGeom>
        </p:spPr>
        <p:txBody>
          <a:bodyPr vert="horz" wrap="square" lIns="0" tIns="18143" rIns="0" bIns="0" rtlCol="0">
            <a:spAutoFit/>
          </a:bodyPr>
          <a:lstStyle/>
          <a:p>
            <a:pPr marL="18143">
              <a:spcBef>
                <a:spcPts val="143"/>
              </a:spcBef>
            </a:pPr>
            <a:r>
              <a:rPr sz="1143" b="1" spc="-29" dirty="0">
                <a:solidFill>
                  <a:srgbClr val="333D47"/>
                </a:solidFill>
                <a:latin typeface="Verdana"/>
                <a:cs typeface="Verdana"/>
              </a:rPr>
              <a:t>10.7%</a:t>
            </a:r>
            <a:endParaRPr sz="1143" dirty="0">
              <a:latin typeface="Verdana"/>
              <a:cs typeface="Verdan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227287" y="2313576"/>
            <a:ext cx="586921" cy="194202"/>
          </a:xfrm>
          <a:prstGeom prst="rect">
            <a:avLst/>
          </a:prstGeom>
        </p:spPr>
        <p:txBody>
          <a:bodyPr vert="horz" wrap="square" lIns="0" tIns="18143" rIns="0" bIns="0" rtlCol="0">
            <a:spAutoFit/>
          </a:bodyPr>
          <a:lstStyle/>
          <a:p>
            <a:pPr marL="18143">
              <a:spcBef>
                <a:spcPts val="143"/>
              </a:spcBef>
            </a:pPr>
            <a:r>
              <a:rPr sz="1143" b="1" spc="-29" dirty="0">
                <a:solidFill>
                  <a:srgbClr val="333D47"/>
                </a:solidFill>
                <a:latin typeface="Verdana"/>
                <a:cs typeface="Verdana"/>
              </a:rPr>
              <a:t>11.4%</a:t>
            </a:r>
            <a:endParaRPr sz="1143" dirty="0">
              <a:latin typeface="Verdana"/>
              <a:cs typeface="Verdan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199560" y="2214807"/>
            <a:ext cx="587829" cy="195118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8143">
              <a:spcBef>
                <a:spcPts val="150"/>
              </a:spcBef>
            </a:pPr>
            <a:r>
              <a:rPr sz="1143" b="1" spc="-14" dirty="0">
                <a:solidFill>
                  <a:srgbClr val="333D47"/>
                </a:solidFill>
                <a:latin typeface="Verdana"/>
                <a:cs typeface="Verdana"/>
              </a:rPr>
              <a:t>12.5%</a:t>
            </a:r>
            <a:endParaRPr sz="1143" dirty="0">
              <a:latin typeface="Verdana"/>
              <a:cs typeface="Verdan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097815" y="2162446"/>
            <a:ext cx="586921" cy="195118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8143">
              <a:spcBef>
                <a:spcPts val="150"/>
              </a:spcBef>
            </a:pPr>
            <a:r>
              <a:rPr sz="1143" b="1" spc="-29" dirty="0">
                <a:solidFill>
                  <a:srgbClr val="333D47"/>
                </a:solidFill>
                <a:latin typeface="Verdana"/>
                <a:cs typeface="Verdana"/>
              </a:rPr>
              <a:t>12.8%</a:t>
            </a:r>
            <a:endParaRPr sz="1143" dirty="0">
              <a:latin typeface="Verdana"/>
              <a:cs typeface="Verdan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939644" y="2098946"/>
            <a:ext cx="586921" cy="195118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8143">
              <a:spcBef>
                <a:spcPts val="150"/>
              </a:spcBef>
            </a:pPr>
            <a:r>
              <a:rPr sz="1143" b="1" spc="-29" dirty="0">
                <a:solidFill>
                  <a:srgbClr val="333D47"/>
                </a:solidFill>
                <a:latin typeface="Verdana"/>
                <a:cs typeface="Verdana"/>
              </a:rPr>
              <a:t>13.3%</a:t>
            </a:r>
            <a:endParaRPr sz="1143" dirty="0">
              <a:latin typeface="Verdana"/>
              <a:cs typeface="Verdan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915365" y="1978660"/>
            <a:ext cx="586921" cy="195118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8143">
              <a:spcBef>
                <a:spcPts val="150"/>
              </a:spcBef>
            </a:pPr>
            <a:r>
              <a:rPr sz="1143" b="1" spc="-29" dirty="0">
                <a:solidFill>
                  <a:srgbClr val="EC8A00"/>
                </a:solidFill>
                <a:latin typeface="Verdana"/>
                <a:cs typeface="Verdana"/>
              </a:rPr>
              <a:t>14.4%</a:t>
            </a:r>
            <a:endParaRPr sz="1143" dirty="0">
              <a:latin typeface="Verdana"/>
              <a:cs typeface="Verdan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05529" y="1873213"/>
            <a:ext cx="378279" cy="2175585"/>
          </a:xfrm>
          <a:prstGeom prst="rect">
            <a:avLst/>
          </a:prstGeom>
        </p:spPr>
        <p:txBody>
          <a:bodyPr vert="horz" wrap="square" lIns="0" tIns="78920" rIns="0" bIns="0" rtlCol="0">
            <a:spAutoFit/>
          </a:bodyPr>
          <a:lstStyle/>
          <a:p>
            <a:pPr marR="7257" algn="r">
              <a:spcBef>
                <a:spcPts val="620"/>
              </a:spcBef>
            </a:pPr>
            <a:r>
              <a:rPr sz="1143" i="1" spc="-36" dirty="0">
                <a:solidFill>
                  <a:srgbClr val="333D47"/>
                </a:solidFill>
                <a:latin typeface="Verdana"/>
                <a:cs typeface="Verdana"/>
              </a:rPr>
              <a:t>16%</a:t>
            </a:r>
            <a:endParaRPr sz="1143" dirty="0">
              <a:latin typeface="Verdana"/>
              <a:cs typeface="Verdana"/>
            </a:endParaRPr>
          </a:p>
          <a:p>
            <a:pPr marR="7257" algn="r">
              <a:spcBef>
                <a:spcPts val="486"/>
              </a:spcBef>
            </a:pPr>
            <a:r>
              <a:rPr sz="1143" i="1" spc="-36" dirty="0">
                <a:solidFill>
                  <a:srgbClr val="333D47"/>
                </a:solidFill>
                <a:latin typeface="Verdana"/>
                <a:cs typeface="Verdana"/>
              </a:rPr>
              <a:t>14%</a:t>
            </a:r>
            <a:endParaRPr sz="1143" dirty="0">
              <a:latin typeface="Verdana"/>
              <a:cs typeface="Verdana"/>
            </a:endParaRPr>
          </a:p>
          <a:p>
            <a:pPr marR="7257" algn="r">
              <a:spcBef>
                <a:spcPts val="486"/>
              </a:spcBef>
            </a:pPr>
            <a:r>
              <a:rPr sz="1143" i="1" spc="-36" dirty="0">
                <a:solidFill>
                  <a:srgbClr val="333D47"/>
                </a:solidFill>
                <a:latin typeface="Verdana"/>
                <a:cs typeface="Verdana"/>
              </a:rPr>
              <a:t>12%</a:t>
            </a:r>
            <a:endParaRPr sz="1143" dirty="0">
              <a:latin typeface="Verdana"/>
              <a:cs typeface="Verdana"/>
            </a:endParaRPr>
          </a:p>
          <a:p>
            <a:pPr marR="7257" algn="r">
              <a:spcBef>
                <a:spcPts val="486"/>
              </a:spcBef>
            </a:pPr>
            <a:r>
              <a:rPr sz="1143" i="1" spc="-36" dirty="0">
                <a:solidFill>
                  <a:srgbClr val="333D47"/>
                </a:solidFill>
                <a:latin typeface="Verdana"/>
                <a:cs typeface="Verdana"/>
              </a:rPr>
              <a:t>10%</a:t>
            </a:r>
            <a:endParaRPr sz="1143" dirty="0">
              <a:latin typeface="Verdana"/>
              <a:cs typeface="Verdana"/>
            </a:endParaRPr>
          </a:p>
          <a:p>
            <a:pPr marR="9072" algn="r">
              <a:spcBef>
                <a:spcPts val="486"/>
              </a:spcBef>
            </a:pPr>
            <a:r>
              <a:rPr sz="1143" i="1" spc="-36" dirty="0">
                <a:solidFill>
                  <a:srgbClr val="333D47"/>
                </a:solidFill>
                <a:latin typeface="Verdana"/>
                <a:cs typeface="Verdana"/>
              </a:rPr>
              <a:t>8%</a:t>
            </a:r>
            <a:endParaRPr sz="1143" dirty="0">
              <a:latin typeface="Verdana"/>
              <a:cs typeface="Verdana"/>
            </a:endParaRPr>
          </a:p>
          <a:p>
            <a:pPr marR="9072" algn="r">
              <a:spcBef>
                <a:spcPts val="479"/>
              </a:spcBef>
            </a:pPr>
            <a:r>
              <a:rPr sz="1143" i="1" spc="-36" dirty="0">
                <a:solidFill>
                  <a:srgbClr val="333D47"/>
                </a:solidFill>
                <a:latin typeface="Verdana"/>
                <a:cs typeface="Verdana"/>
              </a:rPr>
              <a:t>6%</a:t>
            </a:r>
            <a:endParaRPr sz="1143" dirty="0">
              <a:latin typeface="Verdana"/>
              <a:cs typeface="Verdana"/>
            </a:endParaRPr>
          </a:p>
          <a:p>
            <a:pPr marR="9072" algn="r">
              <a:spcBef>
                <a:spcPts val="486"/>
              </a:spcBef>
            </a:pPr>
            <a:r>
              <a:rPr sz="1143" i="1" spc="-36" dirty="0">
                <a:solidFill>
                  <a:srgbClr val="333D47"/>
                </a:solidFill>
                <a:latin typeface="Verdana"/>
                <a:cs typeface="Verdana"/>
              </a:rPr>
              <a:t>4%</a:t>
            </a:r>
            <a:endParaRPr sz="1143" dirty="0">
              <a:latin typeface="Verdana"/>
              <a:cs typeface="Verdana"/>
            </a:endParaRPr>
          </a:p>
          <a:p>
            <a:pPr marR="9072" algn="r">
              <a:spcBef>
                <a:spcPts val="486"/>
              </a:spcBef>
            </a:pPr>
            <a:r>
              <a:rPr sz="1143" i="1" spc="-36" dirty="0">
                <a:solidFill>
                  <a:srgbClr val="333D47"/>
                </a:solidFill>
                <a:latin typeface="Verdana"/>
                <a:cs typeface="Verdana"/>
              </a:rPr>
              <a:t>2%</a:t>
            </a:r>
            <a:endParaRPr sz="1143" dirty="0">
              <a:latin typeface="Verdana"/>
              <a:cs typeface="Verdana"/>
            </a:endParaRPr>
          </a:p>
          <a:p>
            <a:pPr marR="9072" algn="r">
              <a:spcBef>
                <a:spcPts val="486"/>
              </a:spcBef>
            </a:pPr>
            <a:r>
              <a:rPr sz="1143" i="1" spc="-36" dirty="0">
                <a:solidFill>
                  <a:srgbClr val="333D47"/>
                </a:solidFill>
                <a:latin typeface="Verdana"/>
                <a:cs typeface="Verdana"/>
              </a:rPr>
              <a:t>0%</a:t>
            </a:r>
            <a:endParaRPr sz="1143" dirty="0">
              <a:latin typeface="Verdana"/>
              <a:cs typeface="Verdan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46165" y="919843"/>
            <a:ext cx="8415564" cy="945305"/>
          </a:xfrm>
          <a:prstGeom prst="rect">
            <a:avLst/>
          </a:prstGeom>
        </p:spPr>
        <p:txBody>
          <a:bodyPr vert="horz" wrap="square" lIns="0" tIns="18143" rIns="0" bIns="0" rtlCol="0">
            <a:spAutoFit/>
          </a:bodyPr>
          <a:lstStyle/>
          <a:p>
            <a:pPr marL="54430">
              <a:spcBef>
                <a:spcPts val="143"/>
              </a:spcBef>
            </a:pPr>
            <a:r>
              <a:rPr sz="1714" dirty="0">
                <a:solidFill>
                  <a:srgbClr val="333D47"/>
                </a:solidFill>
                <a:latin typeface="Verdana"/>
                <a:cs typeface="Verdana"/>
              </a:rPr>
              <a:t>Higher</a:t>
            </a:r>
            <a:r>
              <a:rPr sz="1714" spc="-36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714" dirty="0">
                <a:solidFill>
                  <a:srgbClr val="333D47"/>
                </a:solidFill>
                <a:latin typeface="Verdana"/>
                <a:cs typeface="Verdana"/>
              </a:rPr>
              <a:t>Education</a:t>
            </a:r>
            <a:r>
              <a:rPr sz="1714" spc="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714" dirty="0">
                <a:solidFill>
                  <a:srgbClr val="333D47"/>
                </a:solidFill>
                <a:latin typeface="Verdana"/>
                <a:cs typeface="Verdana"/>
              </a:rPr>
              <a:t>Grappled</a:t>
            </a:r>
            <a:r>
              <a:rPr sz="1714" spc="-29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714" dirty="0">
                <a:solidFill>
                  <a:srgbClr val="333D47"/>
                </a:solidFill>
                <a:latin typeface="Verdana"/>
                <a:cs typeface="Verdana"/>
              </a:rPr>
              <a:t>with</a:t>
            </a:r>
            <a:r>
              <a:rPr sz="1714" spc="-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714" dirty="0">
                <a:solidFill>
                  <a:srgbClr val="333D47"/>
                </a:solidFill>
                <a:latin typeface="Verdana"/>
                <a:cs typeface="Verdana"/>
              </a:rPr>
              <a:t>Escalating Student</a:t>
            </a:r>
            <a:r>
              <a:rPr sz="1714" spc="21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714" dirty="0">
                <a:solidFill>
                  <a:srgbClr val="333D47"/>
                </a:solidFill>
                <a:latin typeface="Verdana"/>
                <a:cs typeface="Verdana"/>
              </a:rPr>
              <a:t>Demand</a:t>
            </a:r>
            <a:r>
              <a:rPr sz="1714" spc="-29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714" dirty="0">
                <a:solidFill>
                  <a:srgbClr val="333D47"/>
                </a:solidFill>
                <a:latin typeface="Verdana"/>
                <a:cs typeface="Verdana"/>
              </a:rPr>
              <a:t>for</a:t>
            </a:r>
            <a:r>
              <a:rPr sz="1714" spc="-29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714" spc="-14" dirty="0">
                <a:solidFill>
                  <a:srgbClr val="333D47"/>
                </a:solidFill>
                <a:latin typeface="Verdana"/>
                <a:cs typeface="Verdana"/>
              </a:rPr>
              <a:t>Services</a:t>
            </a:r>
            <a:endParaRPr sz="1714" dirty="0">
              <a:latin typeface="Verdana"/>
              <a:cs typeface="Verdana"/>
            </a:endParaRPr>
          </a:p>
          <a:p>
            <a:pPr marL="61687">
              <a:spcBef>
                <a:spcPts val="1507"/>
              </a:spcBef>
            </a:pPr>
            <a:r>
              <a:rPr sz="1357" b="1" dirty="0">
                <a:solidFill>
                  <a:srgbClr val="333D47"/>
                </a:solidFill>
                <a:latin typeface="Verdana"/>
                <a:cs typeface="Verdana"/>
              </a:rPr>
              <a:t>Percentage</a:t>
            </a:r>
            <a:r>
              <a:rPr sz="1357" b="1" spc="-14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357" b="1" dirty="0">
                <a:solidFill>
                  <a:srgbClr val="333D47"/>
                </a:solidFill>
                <a:latin typeface="Verdana"/>
                <a:cs typeface="Verdana"/>
              </a:rPr>
              <a:t>of</a:t>
            </a:r>
            <a:r>
              <a:rPr sz="1357" b="1" spc="-36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357" b="1" dirty="0">
                <a:solidFill>
                  <a:srgbClr val="333D47"/>
                </a:solidFill>
                <a:latin typeface="Verdana"/>
                <a:cs typeface="Verdana"/>
              </a:rPr>
              <a:t>US</a:t>
            </a:r>
            <a:r>
              <a:rPr sz="1357" b="1" spc="-36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357" b="1" spc="-14" dirty="0">
                <a:solidFill>
                  <a:srgbClr val="333D47"/>
                </a:solidFill>
                <a:latin typeface="Verdana"/>
                <a:cs typeface="Verdana"/>
              </a:rPr>
              <a:t>Adolescents</a:t>
            </a:r>
            <a:r>
              <a:rPr sz="1357" b="1" spc="-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357" b="1" dirty="0">
                <a:solidFill>
                  <a:srgbClr val="333D47"/>
                </a:solidFill>
                <a:latin typeface="Verdana"/>
                <a:cs typeface="Verdana"/>
              </a:rPr>
              <a:t>Reporting</a:t>
            </a:r>
            <a:r>
              <a:rPr sz="1357" b="1" spc="-29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357" b="1" dirty="0">
                <a:solidFill>
                  <a:srgbClr val="333D47"/>
                </a:solidFill>
                <a:latin typeface="Verdana"/>
                <a:cs typeface="Verdana"/>
              </a:rPr>
              <a:t>a</a:t>
            </a:r>
            <a:r>
              <a:rPr sz="1357" b="1" spc="-50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357" b="1" dirty="0">
                <a:solidFill>
                  <a:srgbClr val="333D47"/>
                </a:solidFill>
                <a:latin typeface="Verdana"/>
                <a:cs typeface="Verdana"/>
              </a:rPr>
              <a:t>Major</a:t>
            </a:r>
            <a:r>
              <a:rPr sz="1357" b="1" spc="-36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357" b="1" spc="-14" dirty="0">
                <a:solidFill>
                  <a:srgbClr val="333D47"/>
                </a:solidFill>
                <a:latin typeface="Verdana"/>
                <a:cs typeface="Verdana"/>
              </a:rPr>
              <a:t>Depressive</a:t>
            </a:r>
            <a:r>
              <a:rPr sz="1357" b="1" spc="-43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357" b="1" dirty="0">
                <a:solidFill>
                  <a:srgbClr val="333D47"/>
                </a:solidFill>
                <a:latin typeface="Verdana"/>
                <a:cs typeface="Verdana"/>
              </a:rPr>
              <a:t>Episode</a:t>
            </a:r>
            <a:r>
              <a:rPr sz="1286" b="1" baseline="27777" dirty="0">
                <a:solidFill>
                  <a:srgbClr val="333D47"/>
                </a:solidFill>
                <a:latin typeface="Verdana"/>
                <a:cs typeface="Verdana"/>
              </a:rPr>
              <a:t>1</a:t>
            </a:r>
            <a:r>
              <a:rPr sz="1286" b="1" spc="193" baseline="2777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357" b="1" dirty="0">
                <a:solidFill>
                  <a:srgbClr val="333D47"/>
                </a:solidFill>
                <a:latin typeface="Verdana"/>
                <a:cs typeface="Verdana"/>
              </a:rPr>
              <a:t>in</a:t>
            </a:r>
            <a:r>
              <a:rPr sz="1357" b="1" spc="-36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357" b="1" dirty="0">
                <a:solidFill>
                  <a:srgbClr val="333D47"/>
                </a:solidFill>
                <a:latin typeface="Verdana"/>
                <a:cs typeface="Verdana"/>
              </a:rPr>
              <a:t>the</a:t>
            </a:r>
            <a:r>
              <a:rPr sz="1357" b="1" spc="-43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357" b="1" dirty="0">
                <a:solidFill>
                  <a:srgbClr val="333D47"/>
                </a:solidFill>
                <a:latin typeface="Verdana"/>
                <a:cs typeface="Verdana"/>
              </a:rPr>
              <a:t>Past</a:t>
            </a:r>
            <a:r>
              <a:rPr sz="1357" b="1" spc="-43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357" b="1" spc="-29" dirty="0">
                <a:solidFill>
                  <a:srgbClr val="333D47"/>
                </a:solidFill>
                <a:latin typeface="Verdana"/>
                <a:cs typeface="Verdana"/>
              </a:rPr>
              <a:t>Year</a:t>
            </a:r>
            <a:endParaRPr sz="1357" dirty="0">
              <a:latin typeface="Verdana"/>
              <a:cs typeface="Verdana"/>
            </a:endParaRPr>
          </a:p>
          <a:p>
            <a:pPr marL="61687">
              <a:spcBef>
                <a:spcPts val="500"/>
              </a:spcBef>
            </a:pPr>
            <a:r>
              <a:rPr sz="1286" i="1" dirty="0">
                <a:solidFill>
                  <a:srgbClr val="333D47"/>
                </a:solidFill>
                <a:latin typeface="Verdana"/>
                <a:cs typeface="Verdana"/>
              </a:rPr>
              <a:t>Adolescents</a:t>
            </a:r>
            <a:r>
              <a:rPr sz="1286" i="1" spc="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286" i="1" dirty="0">
                <a:solidFill>
                  <a:srgbClr val="333D47"/>
                </a:solidFill>
                <a:latin typeface="Verdana"/>
                <a:cs typeface="Verdana"/>
              </a:rPr>
              <a:t>aged</a:t>
            </a:r>
            <a:r>
              <a:rPr sz="1286" i="1" spc="-21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286" i="1" dirty="0">
                <a:solidFill>
                  <a:srgbClr val="333D47"/>
                </a:solidFill>
                <a:latin typeface="Verdana"/>
                <a:cs typeface="Verdana"/>
              </a:rPr>
              <a:t>12-17,</a:t>
            </a:r>
            <a:r>
              <a:rPr sz="1286" i="1" spc="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286" i="1" dirty="0">
                <a:solidFill>
                  <a:srgbClr val="333D47"/>
                </a:solidFill>
                <a:latin typeface="Verdana"/>
                <a:cs typeface="Verdana"/>
              </a:rPr>
              <a:t>2010-</a:t>
            </a:r>
            <a:r>
              <a:rPr sz="1286" i="1" spc="-29" dirty="0">
                <a:solidFill>
                  <a:srgbClr val="333D47"/>
                </a:solidFill>
                <a:latin typeface="Verdana"/>
                <a:cs typeface="Verdana"/>
              </a:rPr>
              <a:t>2018</a:t>
            </a:r>
            <a:endParaRPr sz="1286" dirty="0">
              <a:latin typeface="Verdana"/>
              <a:cs typeface="Verdan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112665" y="4012656"/>
            <a:ext cx="405493" cy="194202"/>
          </a:xfrm>
          <a:prstGeom prst="rect">
            <a:avLst/>
          </a:prstGeom>
        </p:spPr>
        <p:txBody>
          <a:bodyPr vert="horz" wrap="square" lIns="0" tIns="18143" rIns="0" bIns="0" rtlCol="0">
            <a:spAutoFit/>
          </a:bodyPr>
          <a:lstStyle/>
          <a:p>
            <a:pPr marL="18143">
              <a:spcBef>
                <a:spcPts val="143"/>
              </a:spcBef>
            </a:pPr>
            <a:r>
              <a:rPr sz="1143" i="1" spc="-29" dirty="0">
                <a:solidFill>
                  <a:srgbClr val="333D47"/>
                </a:solidFill>
                <a:latin typeface="Verdana"/>
                <a:cs typeface="Verdana"/>
              </a:rPr>
              <a:t>2010</a:t>
            </a:r>
            <a:endParaRPr sz="1143" dirty="0">
              <a:latin typeface="Verdana"/>
              <a:cs typeface="Verdan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941286" y="4012656"/>
            <a:ext cx="405493" cy="194202"/>
          </a:xfrm>
          <a:prstGeom prst="rect">
            <a:avLst/>
          </a:prstGeom>
        </p:spPr>
        <p:txBody>
          <a:bodyPr vert="horz" wrap="square" lIns="0" tIns="18143" rIns="0" bIns="0" rtlCol="0">
            <a:spAutoFit/>
          </a:bodyPr>
          <a:lstStyle/>
          <a:p>
            <a:pPr marL="18143">
              <a:spcBef>
                <a:spcPts val="143"/>
              </a:spcBef>
            </a:pPr>
            <a:r>
              <a:rPr sz="1143" i="1" spc="-29" dirty="0">
                <a:solidFill>
                  <a:srgbClr val="333D47"/>
                </a:solidFill>
                <a:latin typeface="Verdana"/>
                <a:cs typeface="Verdana"/>
              </a:rPr>
              <a:t>2011</a:t>
            </a:r>
            <a:endParaRPr sz="1143" dirty="0">
              <a:latin typeface="Verdana"/>
              <a:cs typeface="Verdan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769869" y="4012656"/>
            <a:ext cx="405493" cy="194202"/>
          </a:xfrm>
          <a:prstGeom prst="rect">
            <a:avLst/>
          </a:prstGeom>
        </p:spPr>
        <p:txBody>
          <a:bodyPr vert="horz" wrap="square" lIns="0" tIns="18143" rIns="0" bIns="0" rtlCol="0">
            <a:spAutoFit/>
          </a:bodyPr>
          <a:lstStyle/>
          <a:p>
            <a:pPr marL="18143">
              <a:spcBef>
                <a:spcPts val="143"/>
              </a:spcBef>
            </a:pPr>
            <a:r>
              <a:rPr sz="1143" i="1" spc="-29" dirty="0">
                <a:solidFill>
                  <a:srgbClr val="333D47"/>
                </a:solidFill>
                <a:latin typeface="Verdana"/>
                <a:cs typeface="Verdana"/>
              </a:rPr>
              <a:t>2012</a:t>
            </a:r>
            <a:endParaRPr sz="1143" dirty="0">
              <a:latin typeface="Verdana"/>
              <a:cs typeface="Verdan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598454" y="4012656"/>
            <a:ext cx="405493" cy="194202"/>
          </a:xfrm>
          <a:prstGeom prst="rect">
            <a:avLst/>
          </a:prstGeom>
        </p:spPr>
        <p:txBody>
          <a:bodyPr vert="horz" wrap="square" lIns="0" tIns="18143" rIns="0" bIns="0" rtlCol="0">
            <a:spAutoFit/>
          </a:bodyPr>
          <a:lstStyle/>
          <a:p>
            <a:pPr marL="18143">
              <a:spcBef>
                <a:spcPts val="143"/>
              </a:spcBef>
            </a:pPr>
            <a:r>
              <a:rPr sz="1143" i="1" spc="-29" dirty="0">
                <a:solidFill>
                  <a:srgbClr val="333D47"/>
                </a:solidFill>
                <a:latin typeface="Verdana"/>
                <a:cs typeface="Verdana"/>
              </a:rPr>
              <a:t>2013</a:t>
            </a:r>
            <a:endParaRPr sz="1143" dirty="0">
              <a:latin typeface="Verdana"/>
              <a:cs typeface="Verdan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426676" y="4012656"/>
            <a:ext cx="405493" cy="194202"/>
          </a:xfrm>
          <a:prstGeom prst="rect">
            <a:avLst/>
          </a:prstGeom>
        </p:spPr>
        <p:txBody>
          <a:bodyPr vert="horz" wrap="square" lIns="0" tIns="18143" rIns="0" bIns="0" rtlCol="0">
            <a:spAutoFit/>
          </a:bodyPr>
          <a:lstStyle/>
          <a:p>
            <a:pPr marL="18143">
              <a:spcBef>
                <a:spcPts val="143"/>
              </a:spcBef>
            </a:pPr>
            <a:r>
              <a:rPr sz="1143" i="1" spc="-29" dirty="0">
                <a:solidFill>
                  <a:srgbClr val="333D47"/>
                </a:solidFill>
                <a:latin typeface="Verdana"/>
                <a:cs typeface="Verdana"/>
              </a:rPr>
              <a:t>2014</a:t>
            </a:r>
            <a:endParaRPr sz="1143" dirty="0">
              <a:latin typeface="Verdana"/>
              <a:cs typeface="Verdan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255261" y="4012656"/>
            <a:ext cx="405493" cy="194202"/>
          </a:xfrm>
          <a:prstGeom prst="rect">
            <a:avLst/>
          </a:prstGeom>
        </p:spPr>
        <p:txBody>
          <a:bodyPr vert="horz" wrap="square" lIns="0" tIns="18143" rIns="0" bIns="0" rtlCol="0">
            <a:spAutoFit/>
          </a:bodyPr>
          <a:lstStyle/>
          <a:p>
            <a:pPr marL="18143">
              <a:spcBef>
                <a:spcPts val="143"/>
              </a:spcBef>
            </a:pPr>
            <a:r>
              <a:rPr sz="1143" i="1" spc="-29" dirty="0">
                <a:solidFill>
                  <a:srgbClr val="333D47"/>
                </a:solidFill>
                <a:latin typeface="Verdana"/>
                <a:cs typeface="Verdana"/>
              </a:rPr>
              <a:t>2015</a:t>
            </a:r>
            <a:endParaRPr sz="1143" dirty="0">
              <a:latin typeface="Verdana"/>
              <a:cs typeface="Verdan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084025" y="4012656"/>
            <a:ext cx="405493" cy="194202"/>
          </a:xfrm>
          <a:prstGeom prst="rect">
            <a:avLst/>
          </a:prstGeom>
        </p:spPr>
        <p:txBody>
          <a:bodyPr vert="horz" wrap="square" lIns="0" tIns="18143" rIns="0" bIns="0" rtlCol="0">
            <a:spAutoFit/>
          </a:bodyPr>
          <a:lstStyle/>
          <a:p>
            <a:pPr marL="18143">
              <a:spcBef>
                <a:spcPts val="143"/>
              </a:spcBef>
            </a:pPr>
            <a:r>
              <a:rPr sz="1143" i="1" spc="-29" dirty="0">
                <a:solidFill>
                  <a:srgbClr val="333D47"/>
                </a:solidFill>
                <a:latin typeface="Verdana"/>
                <a:cs typeface="Verdana"/>
              </a:rPr>
              <a:t>2016</a:t>
            </a:r>
            <a:endParaRPr sz="1143" dirty="0">
              <a:latin typeface="Verdana"/>
              <a:cs typeface="Verdan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912611" y="4012656"/>
            <a:ext cx="405493" cy="194202"/>
          </a:xfrm>
          <a:prstGeom prst="rect">
            <a:avLst/>
          </a:prstGeom>
        </p:spPr>
        <p:txBody>
          <a:bodyPr vert="horz" wrap="square" lIns="0" tIns="18143" rIns="0" bIns="0" rtlCol="0">
            <a:spAutoFit/>
          </a:bodyPr>
          <a:lstStyle/>
          <a:p>
            <a:pPr marL="18143">
              <a:spcBef>
                <a:spcPts val="143"/>
              </a:spcBef>
            </a:pPr>
            <a:r>
              <a:rPr sz="1143" i="1" spc="-29" dirty="0">
                <a:solidFill>
                  <a:srgbClr val="333D47"/>
                </a:solidFill>
                <a:latin typeface="Verdana"/>
                <a:cs typeface="Verdana"/>
              </a:rPr>
              <a:t>2017</a:t>
            </a:r>
            <a:endParaRPr sz="1143" dirty="0">
              <a:latin typeface="Verdana"/>
              <a:cs typeface="Verdan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741194" y="4012656"/>
            <a:ext cx="405493" cy="194202"/>
          </a:xfrm>
          <a:prstGeom prst="rect">
            <a:avLst/>
          </a:prstGeom>
        </p:spPr>
        <p:txBody>
          <a:bodyPr vert="horz" wrap="square" lIns="0" tIns="18143" rIns="0" bIns="0" rtlCol="0">
            <a:spAutoFit/>
          </a:bodyPr>
          <a:lstStyle/>
          <a:p>
            <a:pPr marL="18143">
              <a:spcBef>
                <a:spcPts val="143"/>
              </a:spcBef>
            </a:pPr>
            <a:r>
              <a:rPr sz="1143" i="1" spc="-29" dirty="0">
                <a:solidFill>
                  <a:srgbClr val="333D47"/>
                </a:solidFill>
                <a:latin typeface="Verdana"/>
                <a:cs typeface="Verdana"/>
              </a:rPr>
              <a:t>2018</a:t>
            </a:r>
            <a:endParaRPr sz="1143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296" y="6665684"/>
            <a:ext cx="2156279" cy="128222"/>
          </a:xfrm>
          <a:prstGeom prst="rect">
            <a:avLst/>
          </a:prstGeom>
        </p:spPr>
        <p:txBody>
          <a:bodyPr vert="horz" wrap="square" lIns="0" tIns="18143" rIns="0" bIns="0" rtlCol="0">
            <a:spAutoFit/>
          </a:bodyPr>
          <a:lstStyle/>
          <a:p>
            <a:pPr marL="18143">
              <a:spcBef>
                <a:spcPts val="143"/>
              </a:spcBef>
            </a:pPr>
            <a:r>
              <a:rPr sz="714" dirty="0">
                <a:solidFill>
                  <a:srgbClr val="9DA1A7"/>
                </a:solidFill>
                <a:latin typeface="Verdana"/>
                <a:cs typeface="Verdana"/>
                <a:hlinkClick r:id="rId2"/>
              </a:rPr>
              <a:t>©2021</a:t>
            </a:r>
            <a:r>
              <a:rPr sz="714" spc="-79" dirty="0">
                <a:solidFill>
                  <a:srgbClr val="9DA1A7"/>
                </a:solidFill>
                <a:latin typeface="Verdana"/>
                <a:cs typeface="Verdana"/>
                <a:hlinkClick r:id="rId2"/>
              </a:rPr>
              <a:t> </a:t>
            </a:r>
            <a:r>
              <a:rPr sz="714" dirty="0">
                <a:solidFill>
                  <a:srgbClr val="9DA1A7"/>
                </a:solidFill>
                <a:latin typeface="Verdana"/>
                <a:cs typeface="Verdana"/>
                <a:hlinkClick r:id="rId2"/>
              </a:rPr>
              <a:t>by</a:t>
            </a:r>
            <a:r>
              <a:rPr sz="714" spc="-7" dirty="0">
                <a:solidFill>
                  <a:srgbClr val="9DA1A7"/>
                </a:solidFill>
                <a:latin typeface="Verdana"/>
                <a:cs typeface="Verdana"/>
                <a:hlinkClick r:id="rId2"/>
              </a:rPr>
              <a:t> </a:t>
            </a:r>
            <a:r>
              <a:rPr sz="714" dirty="0">
                <a:solidFill>
                  <a:srgbClr val="9DA1A7"/>
                </a:solidFill>
                <a:latin typeface="Verdana"/>
                <a:cs typeface="Verdana"/>
                <a:hlinkClick r:id="rId2"/>
              </a:rPr>
              <a:t>EAB.</a:t>
            </a:r>
            <a:r>
              <a:rPr sz="714" spc="-29" dirty="0">
                <a:solidFill>
                  <a:srgbClr val="9DA1A7"/>
                </a:solidFill>
                <a:latin typeface="Verdana"/>
                <a:cs typeface="Verdana"/>
                <a:hlinkClick r:id="rId2"/>
              </a:rPr>
              <a:t> </a:t>
            </a:r>
            <a:r>
              <a:rPr sz="714" dirty="0">
                <a:solidFill>
                  <a:srgbClr val="9DA1A7"/>
                </a:solidFill>
                <a:latin typeface="Verdana"/>
                <a:cs typeface="Verdana"/>
                <a:hlinkClick r:id="rId2"/>
              </a:rPr>
              <a:t>All</a:t>
            </a:r>
            <a:r>
              <a:rPr sz="714" spc="-50" dirty="0">
                <a:solidFill>
                  <a:srgbClr val="9DA1A7"/>
                </a:solidFill>
                <a:latin typeface="Verdana"/>
                <a:cs typeface="Verdana"/>
                <a:hlinkClick r:id="rId2"/>
              </a:rPr>
              <a:t> </a:t>
            </a:r>
            <a:r>
              <a:rPr sz="714" dirty="0">
                <a:solidFill>
                  <a:srgbClr val="9DA1A7"/>
                </a:solidFill>
                <a:latin typeface="Verdana"/>
                <a:cs typeface="Verdana"/>
                <a:hlinkClick r:id="rId2"/>
              </a:rPr>
              <a:t>Rights</a:t>
            </a:r>
            <a:r>
              <a:rPr sz="714" spc="-29" dirty="0">
                <a:solidFill>
                  <a:srgbClr val="9DA1A7"/>
                </a:solidFill>
                <a:latin typeface="Verdana"/>
                <a:cs typeface="Verdana"/>
                <a:hlinkClick r:id="rId2"/>
              </a:rPr>
              <a:t> </a:t>
            </a:r>
            <a:r>
              <a:rPr sz="714" dirty="0">
                <a:solidFill>
                  <a:srgbClr val="9DA1A7"/>
                </a:solidFill>
                <a:latin typeface="Verdana"/>
                <a:cs typeface="Verdana"/>
                <a:hlinkClick r:id="rId2"/>
              </a:rPr>
              <a:t>Reserved.</a:t>
            </a:r>
            <a:r>
              <a:rPr sz="714" spc="7" dirty="0">
                <a:solidFill>
                  <a:srgbClr val="9DA1A7"/>
                </a:solidFill>
                <a:latin typeface="Verdana"/>
                <a:cs typeface="Verdana"/>
                <a:hlinkClick r:id="rId2"/>
              </a:rPr>
              <a:t> </a:t>
            </a:r>
            <a:r>
              <a:rPr sz="714" b="1" spc="-14" dirty="0">
                <a:solidFill>
                  <a:srgbClr val="9DA1A7"/>
                </a:solidFill>
                <a:latin typeface="Verdana"/>
                <a:cs typeface="Verdana"/>
                <a:hlinkClick r:id="rId2"/>
              </a:rPr>
              <a:t>eab.com</a:t>
            </a:r>
            <a:endParaRPr sz="714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"/>
            <a:ext cx="9145814" cy="898979"/>
            <a:chOff x="0" y="0"/>
            <a:chExt cx="6402070" cy="6292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6400800" cy="600710"/>
            </a:xfrm>
            <a:custGeom>
              <a:avLst/>
              <a:gdLst/>
              <a:ahLst/>
              <a:cxnLst/>
              <a:rect l="l" t="t" r="r" b="b"/>
              <a:pathLst>
                <a:path w="6400800" h="600710">
                  <a:moveTo>
                    <a:pt x="6400800" y="0"/>
                  </a:moveTo>
                  <a:lnTo>
                    <a:pt x="0" y="0"/>
                  </a:lnTo>
                  <a:lnTo>
                    <a:pt x="0" y="600455"/>
                  </a:lnTo>
                  <a:lnTo>
                    <a:pt x="6400800" y="600455"/>
                  </a:lnTo>
                  <a:lnTo>
                    <a:pt x="6400800" y="0"/>
                  </a:lnTo>
                  <a:close/>
                </a:path>
              </a:pathLst>
            </a:custGeom>
            <a:solidFill>
              <a:srgbClr val="00355F"/>
            </a:solidFill>
          </p:spPr>
          <p:txBody>
            <a:bodyPr wrap="square" lIns="0" tIns="0" rIns="0" bIns="0" rtlCol="0"/>
            <a:lstStyle/>
            <a:p>
              <a:endParaRPr sz="2571"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5596128" y="0"/>
              <a:ext cx="751840" cy="600710"/>
            </a:xfrm>
            <a:custGeom>
              <a:avLst/>
              <a:gdLst/>
              <a:ahLst/>
              <a:cxnLst/>
              <a:rect l="l" t="t" r="r" b="b"/>
              <a:pathLst>
                <a:path w="751839" h="600710">
                  <a:moveTo>
                    <a:pt x="202692" y="600456"/>
                  </a:moveTo>
                  <a:lnTo>
                    <a:pt x="148170" y="547128"/>
                  </a:lnTo>
                  <a:lnTo>
                    <a:pt x="119303" y="508431"/>
                  </a:lnTo>
                  <a:lnTo>
                    <a:pt x="94869" y="467715"/>
                  </a:lnTo>
                  <a:lnTo>
                    <a:pt x="74891" y="425297"/>
                  </a:lnTo>
                  <a:lnTo>
                    <a:pt x="59347" y="381533"/>
                  </a:lnTo>
                  <a:lnTo>
                    <a:pt x="48234" y="336753"/>
                  </a:lnTo>
                  <a:lnTo>
                    <a:pt x="41579" y="291287"/>
                  </a:lnTo>
                  <a:lnTo>
                    <a:pt x="39357" y="245478"/>
                  </a:lnTo>
                  <a:lnTo>
                    <a:pt x="41579" y="199682"/>
                  </a:lnTo>
                  <a:lnTo>
                    <a:pt x="48247" y="154216"/>
                  </a:lnTo>
                  <a:lnTo>
                    <a:pt x="59359" y="109435"/>
                  </a:lnTo>
                  <a:lnTo>
                    <a:pt x="74930" y="65659"/>
                  </a:lnTo>
                  <a:lnTo>
                    <a:pt x="109982" y="0"/>
                  </a:lnTo>
                  <a:lnTo>
                    <a:pt x="65913" y="0"/>
                  </a:lnTo>
                  <a:lnTo>
                    <a:pt x="41275" y="44577"/>
                  </a:lnTo>
                  <a:lnTo>
                    <a:pt x="23622" y="92049"/>
                  </a:lnTo>
                  <a:lnTo>
                    <a:pt x="10680" y="141516"/>
                  </a:lnTo>
                  <a:lnTo>
                    <a:pt x="2705" y="192747"/>
                  </a:lnTo>
                  <a:lnTo>
                    <a:pt x="0" y="245491"/>
                  </a:lnTo>
                  <a:lnTo>
                    <a:pt x="2705" y="298234"/>
                  </a:lnTo>
                  <a:lnTo>
                    <a:pt x="10680" y="349465"/>
                  </a:lnTo>
                  <a:lnTo>
                    <a:pt x="23634" y="398932"/>
                  </a:lnTo>
                  <a:lnTo>
                    <a:pt x="41287" y="446379"/>
                  </a:lnTo>
                  <a:lnTo>
                    <a:pt x="63385" y="491540"/>
                  </a:lnTo>
                  <a:lnTo>
                    <a:pt x="89662" y="534162"/>
                  </a:lnTo>
                  <a:lnTo>
                    <a:pt x="145288" y="600456"/>
                  </a:lnTo>
                  <a:lnTo>
                    <a:pt x="202692" y="600456"/>
                  </a:lnTo>
                  <a:close/>
                </a:path>
                <a:path w="751839" h="600710">
                  <a:moveTo>
                    <a:pt x="339852" y="246888"/>
                  </a:moveTo>
                  <a:lnTo>
                    <a:pt x="292608" y="246888"/>
                  </a:lnTo>
                  <a:lnTo>
                    <a:pt x="292608" y="419100"/>
                  </a:lnTo>
                  <a:lnTo>
                    <a:pt x="339852" y="419100"/>
                  </a:lnTo>
                  <a:lnTo>
                    <a:pt x="339852" y="246888"/>
                  </a:lnTo>
                  <a:close/>
                </a:path>
                <a:path w="751839" h="600710">
                  <a:moveTo>
                    <a:pt x="468376" y="0"/>
                  </a:moveTo>
                  <a:lnTo>
                    <a:pt x="378587" y="0"/>
                  </a:lnTo>
                  <a:lnTo>
                    <a:pt x="358521" y="16256"/>
                  </a:lnTo>
                  <a:lnTo>
                    <a:pt x="337820" y="37084"/>
                  </a:lnTo>
                  <a:lnTo>
                    <a:pt x="319278" y="60833"/>
                  </a:lnTo>
                  <a:lnTo>
                    <a:pt x="303784" y="86106"/>
                  </a:lnTo>
                  <a:lnTo>
                    <a:pt x="292608" y="112776"/>
                  </a:lnTo>
                  <a:lnTo>
                    <a:pt x="348869" y="88265"/>
                  </a:lnTo>
                  <a:lnTo>
                    <a:pt x="364490" y="66802"/>
                  </a:lnTo>
                  <a:lnTo>
                    <a:pt x="381508" y="48895"/>
                  </a:lnTo>
                  <a:lnTo>
                    <a:pt x="401574" y="31877"/>
                  </a:lnTo>
                  <a:lnTo>
                    <a:pt x="423799" y="18415"/>
                  </a:lnTo>
                  <a:lnTo>
                    <a:pt x="446786" y="6604"/>
                  </a:lnTo>
                  <a:lnTo>
                    <a:pt x="468376" y="0"/>
                  </a:lnTo>
                  <a:close/>
                </a:path>
                <a:path w="751839" h="600710">
                  <a:moveTo>
                    <a:pt x="475488" y="246888"/>
                  </a:moveTo>
                  <a:lnTo>
                    <a:pt x="431292" y="246888"/>
                  </a:lnTo>
                  <a:lnTo>
                    <a:pt x="431292" y="419100"/>
                  </a:lnTo>
                  <a:lnTo>
                    <a:pt x="475488" y="419100"/>
                  </a:lnTo>
                  <a:lnTo>
                    <a:pt x="475488" y="246888"/>
                  </a:lnTo>
                  <a:close/>
                </a:path>
                <a:path w="751839" h="600710">
                  <a:moveTo>
                    <a:pt x="566928" y="469392"/>
                  </a:moveTo>
                  <a:lnTo>
                    <a:pt x="292608" y="469392"/>
                  </a:lnTo>
                  <a:lnTo>
                    <a:pt x="292608" y="507492"/>
                  </a:lnTo>
                  <a:lnTo>
                    <a:pt x="566928" y="507492"/>
                  </a:lnTo>
                  <a:lnTo>
                    <a:pt x="566928" y="469392"/>
                  </a:lnTo>
                  <a:close/>
                </a:path>
                <a:path w="751839" h="600710">
                  <a:moveTo>
                    <a:pt x="614172" y="246888"/>
                  </a:moveTo>
                  <a:lnTo>
                    <a:pt x="566928" y="246888"/>
                  </a:lnTo>
                  <a:lnTo>
                    <a:pt x="566928" y="419100"/>
                  </a:lnTo>
                  <a:lnTo>
                    <a:pt x="614172" y="419100"/>
                  </a:lnTo>
                  <a:lnTo>
                    <a:pt x="614172" y="246888"/>
                  </a:lnTo>
                  <a:close/>
                </a:path>
                <a:path w="751839" h="600710">
                  <a:moveTo>
                    <a:pt x="751319" y="246888"/>
                  </a:moveTo>
                  <a:lnTo>
                    <a:pt x="702564" y="246888"/>
                  </a:lnTo>
                  <a:lnTo>
                    <a:pt x="702564" y="419100"/>
                  </a:lnTo>
                  <a:lnTo>
                    <a:pt x="751319" y="419100"/>
                  </a:lnTo>
                  <a:lnTo>
                    <a:pt x="751319" y="246888"/>
                  </a:lnTo>
                  <a:close/>
                </a:path>
                <a:path w="751839" h="600710">
                  <a:moveTo>
                    <a:pt x="751332" y="164465"/>
                  </a:moveTo>
                  <a:lnTo>
                    <a:pt x="521589" y="64008"/>
                  </a:lnTo>
                  <a:lnTo>
                    <a:pt x="292608" y="164465"/>
                  </a:lnTo>
                  <a:lnTo>
                    <a:pt x="292608" y="205740"/>
                  </a:lnTo>
                  <a:lnTo>
                    <a:pt x="521589" y="105410"/>
                  </a:lnTo>
                  <a:lnTo>
                    <a:pt x="751332" y="205740"/>
                  </a:lnTo>
                  <a:lnTo>
                    <a:pt x="751332" y="164465"/>
                  </a:lnTo>
                  <a:close/>
                </a:path>
                <a:path w="751839" h="600710">
                  <a:moveTo>
                    <a:pt x="751332" y="114300"/>
                  </a:moveTo>
                  <a:lnTo>
                    <a:pt x="724662" y="61595"/>
                  </a:lnTo>
                  <a:lnTo>
                    <a:pt x="686181" y="17018"/>
                  </a:lnTo>
                  <a:lnTo>
                    <a:pt x="665099" y="0"/>
                  </a:lnTo>
                  <a:lnTo>
                    <a:pt x="576199" y="0"/>
                  </a:lnTo>
                  <a:lnTo>
                    <a:pt x="596392" y="6604"/>
                  </a:lnTo>
                  <a:lnTo>
                    <a:pt x="617982" y="16256"/>
                  </a:lnTo>
                  <a:lnTo>
                    <a:pt x="654939" y="43688"/>
                  </a:lnTo>
                  <a:lnTo>
                    <a:pt x="683895" y="74168"/>
                  </a:lnTo>
                  <a:lnTo>
                    <a:pt x="695706" y="89789"/>
                  </a:lnTo>
                  <a:lnTo>
                    <a:pt x="751332" y="114300"/>
                  </a:lnTo>
                  <a:close/>
                </a:path>
              </a:pathLst>
            </a:custGeom>
            <a:solidFill>
              <a:srgbClr val="004A86"/>
            </a:solidFill>
          </p:spPr>
          <p:txBody>
            <a:bodyPr wrap="square" lIns="0" tIns="0" rIns="0" bIns="0" rtlCol="0"/>
            <a:lstStyle/>
            <a:p>
              <a:endParaRPr sz="2571"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761" y="600646"/>
              <a:ext cx="6400800" cy="28575"/>
            </a:xfrm>
            <a:custGeom>
              <a:avLst/>
              <a:gdLst/>
              <a:ahLst/>
              <a:cxnLst/>
              <a:rect l="l" t="t" r="r" b="b"/>
              <a:pathLst>
                <a:path w="6400800" h="28575">
                  <a:moveTo>
                    <a:pt x="0" y="28575"/>
                  </a:moveTo>
                  <a:lnTo>
                    <a:pt x="6400800" y="28575"/>
                  </a:lnTo>
                  <a:lnTo>
                    <a:pt x="6400800" y="0"/>
                  </a:lnTo>
                  <a:lnTo>
                    <a:pt x="0" y="0"/>
                  </a:lnTo>
                  <a:lnTo>
                    <a:pt x="0" y="28575"/>
                  </a:lnTo>
                  <a:close/>
                </a:path>
              </a:pathLst>
            </a:custGeom>
            <a:solidFill>
              <a:srgbClr val="7ECFCF"/>
            </a:solidFill>
          </p:spPr>
          <p:txBody>
            <a:bodyPr wrap="square" lIns="0" tIns="0" rIns="0" bIns="0" rtlCol="0"/>
            <a:lstStyle/>
            <a:p>
              <a:endParaRPr sz="2571" dirty="0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997769" y="612322"/>
            <a:ext cx="100693" cy="160392"/>
          </a:xfrm>
          <a:prstGeom prst="rect">
            <a:avLst/>
          </a:prstGeom>
        </p:spPr>
        <p:txBody>
          <a:bodyPr vert="horz" wrap="square" lIns="0" tIns="17236" rIns="0" bIns="0" rtlCol="0">
            <a:spAutoFit/>
          </a:bodyPr>
          <a:lstStyle/>
          <a:p>
            <a:pPr marL="18143">
              <a:spcBef>
                <a:spcPts val="136"/>
              </a:spcBef>
            </a:pPr>
            <a:r>
              <a:rPr sz="929" spc="-7" dirty="0">
                <a:solidFill>
                  <a:srgbClr val="FFFFFF"/>
                </a:solidFill>
                <a:latin typeface="Rockwell"/>
                <a:cs typeface="Rockwell"/>
              </a:rPr>
              <a:t>9</a:t>
            </a:r>
            <a:endParaRPr sz="929" dirty="0">
              <a:latin typeface="Rockwell"/>
              <a:cs typeface="Rockwel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53143" y="823948"/>
            <a:ext cx="11756571" cy="769642"/>
          </a:xfrm>
          <a:prstGeom prst="rect">
            <a:avLst/>
          </a:prstGeom>
        </p:spPr>
        <p:txBody>
          <a:bodyPr vert="horz" wrap="square" lIns="0" tIns="370404" rIns="0" bIns="0" rtlCol="0" anchor="ctr">
            <a:spAutoFit/>
          </a:bodyPr>
          <a:lstStyle/>
          <a:p>
            <a:pPr marL="18143">
              <a:spcBef>
                <a:spcPts val="143"/>
              </a:spcBef>
            </a:pPr>
            <a:r>
              <a:rPr dirty="0"/>
              <a:t>Shining</a:t>
            </a:r>
            <a:r>
              <a:rPr spc="393" dirty="0"/>
              <a:t> </a:t>
            </a:r>
            <a:r>
              <a:rPr dirty="0"/>
              <a:t>a</a:t>
            </a:r>
            <a:r>
              <a:rPr spc="350" dirty="0"/>
              <a:t> </a:t>
            </a:r>
            <a:r>
              <a:rPr dirty="0"/>
              <a:t>Stark</a:t>
            </a:r>
            <a:r>
              <a:rPr spc="327" dirty="0"/>
              <a:t> </a:t>
            </a:r>
            <a:r>
              <a:rPr dirty="0"/>
              <a:t>Spotlight</a:t>
            </a:r>
            <a:r>
              <a:rPr spc="357" dirty="0"/>
              <a:t> </a:t>
            </a:r>
            <a:r>
              <a:rPr dirty="0"/>
              <a:t>on</a:t>
            </a:r>
            <a:r>
              <a:rPr spc="393" dirty="0"/>
              <a:t> </a:t>
            </a:r>
            <a:r>
              <a:rPr dirty="0"/>
              <a:t>Mental</a:t>
            </a:r>
            <a:r>
              <a:rPr spc="400" dirty="0"/>
              <a:t> </a:t>
            </a:r>
            <a:r>
              <a:rPr spc="-14" dirty="0"/>
              <a:t>Health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82450" y="919843"/>
            <a:ext cx="7848600" cy="282110"/>
          </a:xfrm>
          <a:prstGeom prst="rect">
            <a:avLst/>
          </a:prstGeom>
        </p:spPr>
        <p:txBody>
          <a:bodyPr vert="horz" wrap="square" lIns="0" tIns="18143" rIns="0" bIns="0" rtlCol="0">
            <a:spAutoFit/>
          </a:bodyPr>
          <a:lstStyle/>
          <a:p>
            <a:pPr marL="18143">
              <a:spcBef>
                <a:spcPts val="143"/>
              </a:spcBef>
            </a:pPr>
            <a:r>
              <a:rPr sz="1714" dirty="0">
                <a:solidFill>
                  <a:srgbClr val="333D47"/>
                </a:solidFill>
                <a:latin typeface="Verdana"/>
                <a:cs typeface="Verdana"/>
              </a:rPr>
              <a:t>A</a:t>
            </a:r>
            <a:r>
              <a:rPr sz="1714" spc="-36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714" dirty="0">
                <a:solidFill>
                  <a:srgbClr val="333D47"/>
                </a:solidFill>
                <a:latin typeface="Verdana"/>
                <a:cs typeface="Verdana"/>
              </a:rPr>
              <a:t>Newly</a:t>
            </a:r>
            <a:r>
              <a:rPr sz="1714" spc="-14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714" dirty="0">
                <a:solidFill>
                  <a:srgbClr val="333D47"/>
                </a:solidFill>
                <a:latin typeface="Verdana"/>
                <a:cs typeface="Verdana"/>
              </a:rPr>
              <a:t>Urgent</a:t>
            </a:r>
            <a:r>
              <a:rPr sz="1714" spc="-21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714" dirty="0">
                <a:solidFill>
                  <a:srgbClr val="333D47"/>
                </a:solidFill>
                <a:latin typeface="Verdana"/>
                <a:cs typeface="Verdana"/>
              </a:rPr>
              <a:t>Priority</a:t>
            </a:r>
            <a:r>
              <a:rPr sz="1714" spc="-29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714" dirty="0">
                <a:solidFill>
                  <a:srgbClr val="333D47"/>
                </a:solidFill>
                <a:latin typeface="Verdana"/>
                <a:cs typeface="Verdana"/>
              </a:rPr>
              <a:t>for</a:t>
            </a:r>
            <a:r>
              <a:rPr sz="1714" spc="-14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714" dirty="0">
                <a:solidFill>
                  <a:srgbClr val="333D47"/>
                </a:solidFill>
                <a:latin typeface="Verdana"/>
                <a:cs typeface="Verdana"/>
              </a:rPr>
              <a:t>University</a:t>
            </a:r>
            <a:r>
              <a:rPr sz="1714" spc="-14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714" dirty="0">
                <a:solidFill>
                  <a:srgbClr val="333D47"/>
                </a:solidFill>
                <a:latin typeface="Verdana"/>
                <a:cs typeface="Verdana"/>
              </a:rPr>
              <a:t>Leaders</a:t>
            </a:r>
            <a:r>
              <a:rPr sz="1714" spc="-43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714" dirty="0">
                <a:solidFill>
                  <a:srgbClr val="333D47"/>
                </a:solidFill>
                <a:latin typeface="Verdana"/>
                <a:cs typeface="Verdana"/>
              </a:rPr>
              <a:t>Due</a:t>
            </a:r>
            <a:r>
              <a:rPr sz="1714" spc="-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714" dirty="0">
                <a:solidFill>
                  <a:srgbClr val="333D47"/>
                </a:solidFill>
                <a:latin typeface="Verdana"/>
                <a:cs typeface="Verdana"/>
              </a:rPr>
              <a:t>to</a:t>
            </a:r>
            <a:r>
              <a:rPr sz="1714" spc="-21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714" dirty="0">
                <a:solidFill>
                  <a:srgbClr val="333D47"/>
                </a:solidFill>
                <a:latin typeface="Verdana"/>
                <a:cs typeface="Verdana"/>
              </a:rPr>
              <a:t>Pandemic</a:t>
            </a:r>
            <a:r>
              <a:rPr sz="1714" spc="-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714" spc="-14" dirty="0">
                <a:solidFill>
                  <a:srgbClr val="333D47"/>
                </a:solidFill>
                <a:latin typeface="Verdana"/>
                <a:cs typeface="Verdana"/>
              </a:rPr>
              <a:t>Impact</a:t>
            </a:r>
            <a:endParaRPr sz="1714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39226" y="6430555"/>
            <a:ext cx="4731657" cy="348026"/>
          </a:xfrm>
          <a:prstGeom prst="rect">
            <a:avLst/>
          </a:prstGeom>
        </p:spPr>
        <p:txBody>
          <a:bodyPr vert="horz" wrap="square" lIns="0" tIns="18143" rIns="0" bIns="0" rtlCol="0">
            <a:spAutoFit/>
          </a:bodyPr>
          <a:lstStyle/>
          <a:p>
            <a:pPr marL="215904" marR="7257" indent="-198668" algn="r">
              <a:spcBef>
                <a:spcPts val="143"/>
              </a:spcBef>
            </a:pPr>
            <a:r>
              <a:rPr sz="714" dirty="0">
                <a:solidFill>
                  <a:srgbClr val="333D47"/>
                </a:solidFill>
                <a:latin typeface="Verdana"/>
                <a:cs typeface="Verdana"/>
              </a:rPr>
              <a:t>Sourc</a:t>
            </a:r>
            <a:r>
              <a:rPr sz="714" dirty="0">
                <a:solidFill>
                  <a:srgbClr val="333D47"/>
                </a:solidFill>
                <a:latin typeface="Verdana"/>
                <a:cs typeface="Verdana"/>
                <a:hlinkClick r:id="rId3"/>
              </a:rPr>
              <a:t>e:</a:t>
            </a:r>
            <a:r>
              <a:rPr sz="714" spc="-36" dirty="0">
                <a:solidFill>
                  <a:srgbClr val="333D47"/>
                </a:solidFill>
                <a:latin typeface="Verdana"/>
                <a:cs typeface="Verdana"/>
                <a:hlinkClick r:id="rId3"/>
              </a:rPr>
              <a:t> </a:t>
            </a:r>
            <a:r>
              <a:rPr sz="714" u="sng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3"/>
              </a:rPr>
              <a:t>The </a:t>
            </a:r>
            <a:r>
              <a:rPr sz="714" u="sng" spc="-14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3"/>
              </a:rPr>
              <a:t>Chronicle</a:t>
            </a:r>
            <a:r>
              <a:rPr sz="714" u="sng" spc="-43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sz="714" u="sng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3"/>
              </a:rPr>
              <a:t>of Higher</a:t>
            </a:r>
            <a:r>
              <a:rPr sz="714" u="sng" spc="-43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sz="714" u="sng" spc="-14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3"/>
              </a:rPr>
              <a:t>Education</a:t>
            </a:r>
            <a:r>
              <a:rPr sz="714" spc="-14" dirty="0">
                <a:solidFill>
                  <a:srgbClr val="333D47"/>
                </a:solidFill>
                <a:latin typeface="Verdana"/>
                <a:cs typeface="Verdana"/>
                <a:hlinkClick r:id="rId3"/>
              </a:rPr>
              <a:t>;</a:t>
            </a:r>
            <a:r>
              <a:rPr sz="714" spc="-36" dirty="0">
                <a:solidFill>
                  <a:srgbClr val="333D47"/>
                </a:solidFill>
                <a:latin typeface="Verdana"/>
                <a:cs typeface="Verdana"/>
                <a:hlinkClick r:id="rId3"/>
              </a:rPr>
              <a:t> </a:t>
            </a:r>
            <a:r>
              <a:rPr sz="714" u="sng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3"/>
              </a:rPr>
              <a:t>Inside</a:t>
            </a:r>
            <a:r>
              <a:rPr sz="714" u="sng" spc="-14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sz="714" u="sng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3"/>
              </a:rPr>
              <a:t>Higher</a:t>
            </a:r>
            <a:r>
              <a:rPr sz="714" u="sng" spc="-43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sz="714" u="sng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3"/>
              </a:rPr>
              <a:t>Ed</a:t>
            </a:r>
            <a:r>
              <a:rPr sz="714" dirty="0">
                <a:solidFill>
                  <a:srgbClr val="333D47"/>
                </a:solidFill>
                <a:latin typeface="Verdana"/>
                <a:cs typeface="Verdana"/>
                <a:hlinkClick r:id="rId3"/>
              </a:rPr>
              <a:t>;</a:t>
            </a:r>
            <a:r>
              <a:rPr sz="714" spc="-21" dirty="0">
                <a:solidFill>
                  <a:srgbClr val="333D47"/>
                </a:solidFill>
                <a:latin typeface="Verdana"/>
                <a:cs typeface="Verdana"/>
                <a:hlinkClick r:id="rId3"/>
              </a:rPr>
              <a:t> </a:t>
            </a:r>
            <a:r>
              <a:rPr sz="714" u="sng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3"/>
              </a:rPr>
              <a:t>CBS</a:t>
            </a:r>
            <a:r>
              <a:rPr sz="714" u="sng" spc="-21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sz="714" u="sng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3"/>
              </a:rPr>
              <a:t>8</a:t>
            </a:r>
            <a:r>
              <a:rPr sz="714" dirty="0">
                <a:solidFill>
                  <a:srgbClr val="333D47"/>
                </a:solidFill>
                <a:latin typeface="Verdana"/>
                <a:cs typeface="Verdana"/>
                <a:hlinkClick r:id="rId3"/>
              </a:rPr>
              <a:t>;</a:t>
            </a:r>
            <a:r>
              <a:rPr sz="714" spc="-21" dirty="0">
                <a:solidFill>
                  <a:srgbClr val="333D47"/>
                </a:solidFill>
                <a:latin typeface="Verdana"/>
                <a:cs typeface="Verdana"/>
                <a:hlinkClick r:id="rId3"/>
              </a:rPr>
              <a:t> </a:t>
            </a:r>
            <a:r>
              <a:rPr sz="714" u="sng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3"/>
              </a:rPr>
              <a:t>NBC</a:t>
            </a:r>
            <a:r>
              <a:rPr sz="714" dirty="0">
                <a:solidFill>
                  <a:srgbClr val="333D47"/>
                </a:solidFill>
                <a:latin typeface="Verdana"/>
                <a:cs typeface="Verdana"/>
                <a:hlinkClick r:id="rId3"/>
              </a:rPr>
              <a:t>;</a:t>
            </a:r>
            <a:r>
              <a:rPr sz="714" spc="-7" dirty="0">
                <a:solidFill>
                  <a:srgbClr val="333D47"/>
                </a:solidFill>
                <a:latin typeface="Verdana"/>
                <a:cs typeface="Verdana"/>
                <a:hlinkClick r:id="rId3"/>
              </a:rPr>
              <a:t> </a:t>
            </a:r>
            <a:r>
              <a:rPr sz="714" u="sng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3"/>
              </a:rPr>
              <a:t>ACE</a:t>
            </a:r>
            <a:r>
              <a:rPr sz="714" u="sng" spc="-7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sz="714" u="sng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3"/>
              </a:rPr>
              <a:t>Spring</a:t>
            </a:r>
            <a:r>
              <a:rPr sz="714" u="sng" spc="-43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sz="714" u="sng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3"/>
              </a:rPr>
              <a:t>Term Survey</a:t>
            </a:r>
            <a:r>
              <a:rPr sz="714" u="sng" spc="-14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sz="714" u="sng" spc="-36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3"/>
              </a:rPr>
              <a:t>o</a:t>
            </a:r>
            <a:r>
              <a:rPr sz="714" spc="-36" dirty="0">
                <a:solidFill>
                  <a:srgbClr val="0071CE"/>
                </a:solidFill>
                <a:latin typeface="Verdana"/>
                <a:cs typeface="Verdana"/>
                <a:hlinkClick r:id="rId3"/>
              </a:rPr>
              <a:t>f</a:t>
            </a:r>
            <a:r>
              <a:rPr sz="714" spc="714" dirty="0">
                <a:solidFill>
                  <a:srgbClr val="0071CE"/>
                </a:solidFill>
                <a:latin typeface="Verdana"/>
                <a:cs typeface="Verdana"/>
                <a:hlinkClick r:id="rId3"/>
              </a:rPr>
              <a:t> </a:t>
            </a:r>
            <a:r>
              <a:rPr sz="714" u="sng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3"/>
              </a:rPr>
              <a:t>College</a:t>
            </a:r>
            <a:r>
              <a:rPr sz="714" u="sng" spc="-21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sz="714" u="sng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3"/>
              </a:rPr>
              <a:t>Leaders</a:t>
            </a:r>
            <a:r>
              <a:rPr sz="714" dirty="0">
                <a:solidFill>
                  <a:srgbClr val="333D47"/>
                </a:solidFill>
                <a:latin typeface="Verdana"/>
                <a:cs typeface="Verdana"/>
                <a:hlinkClick r:id="rId3"/>
              </a:rPr>
              <a:t>;</a:t>
            </a:r>
            <a:r>
              <a:rPr sz="714" spc="-14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714" u="sng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4"/>
              </a:rPr>
              <a:t>The</a:t>
            </a:r>
            <a:r>
              <a:rPr sz="714" u="sng" spc="-36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4"/>
              </a:rPr>
              <a:t> </a:t>
            </a:r>
            <a:r>
              <a:rPr sz="714" u="sng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4"/>
              </a:rPr>
              <a:t>Chronicle</a:t>
            </a:r>
            <a:r>
              <a:rPr sz="714" dirty="0">
                <a:solidFill>
                  <a:srgbClr val="333D47"/>
                </a:solidFill>
                <a:latin typeface="Verdana"/>
                <a:cs typeface="Verdana"/>
                <a:hlinkClick r:id="rId3"/>
              </a:rPr>
              <a:t>;</a:t>
            </a:r>
            <a:r>
              <a:rPr sz="714" spc="-64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714" u="sng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5"/>
              </a:rPr>
              <a:t>Inside</a:t>
            </a:r>
            <a:r>
              <a:rPr sz="714" u="sng" spc="-29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714" u="sng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5"/>
              </a:rPr>
              <a:t>Higher</a:t>
            </a:r>
            <a:r>
              <a:rPr sz="714" u="sng" spc="-50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714" u="sng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5"/>
              </a:rPr>
              <a:t>Ed</a:t>
            </a:r>
            <a:r>
              <a:rPr sz="714" u="sng" spc="-14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714" u="sng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5"/>
              </a:rPr>
              <a:t>College</a:t>
            </a:r>
            <a:r>
              <a:rPr sz="714" u="sng" spc="-21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714" u="sng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5"/>
              </a:rPr>
              <a:t>and</a:t>
            </a:r>
            <a:r>
              <a:rPr sz="714" u="sng" spc="-36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714" u="sng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5"/>
              </a:rPr>
              <a:t>University</a:t>
            </a:r>
            <a:r>
              <a:rPr sz="714" u="sng" spc="-64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714" u="sng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5"/>
              </a:rPr>
              <a:t>President</a:t>
            </a:r>
            <a:r>
              <a:rPr sz="714" u="sng" spc="-21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714" u="sng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5"/>
              </a:rPr>
              <a:t>Survey</a:t>
            </a:r>
            <a:r>
              <a:rPr sz="714" dirty="0">
                <a:solidFill>
                  <a:srgbClr val="333D47"/>
                </a:solidFill>
                <a:latin typeface="Verdana"/>
                <a:cs typeface="Verdana"/>
                <a:hlinkClick r:id="rId3"/>
              </a:rPr>
              <a:t>;</a:t>
            </a:r>
            <a:r>
              <a:rPr sz="714" spc="-50" dirty="0">
                <a:solidFill>
                  <a:srgbClr val="333D47"/>
                </a:solidFill>
                <a:latin typeface="Verdana"/>
                <a:cs typeface="Verdana"/>
                <a:hlinkClick r:id="rId3"/>
              </a:rPr>
              <a:t> </a:t>
            </a:r>
            <a:r>
              <a:rPr sz="714" spc="-14" dirty="0">
                <a:solidFill>
                  <a:srgbClr val="333D47"/>
                </a:solidFill>
                <a:latin typeface="Verdana"/>
                <a:cs typeface="Verdana"/>
                <a:hlinkClick r:id="rId3"/>
              </a:rPr>
              <a:t>Course</a:t>
            </a:r>
            <a:endParaRPr sz="714" dirty="0">
              <a:latin typeface="Verdana"/>
              <a:cs typeface="Verdana"/>
            </a:endParaRPr>
          </a:p>
          <a:p>
            <a:pPr marR="7257" algn="r">
              <a:spcBef>
                <a:spcPts val="7"/>
              </a:spcBef>
            </a:pPr>
            <a:r>
              <a:rPr sz="714" dirty="0">
                <a:solidFill>
                  <a:srgbClr val="333D47"/>
                </a:solidFill>
                <a:latin typeface="Verdana"/>
                <a:cs typeface="Verdana"/>
              </a:rPr>
              <a:t>Hero,</a:t>
            </a:r>
            <a:r>
              <a:rPr sz="714" spc="-21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714" u="sng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6"/>
              </a:rPr>
              <a:t>Faculty</a:t>
            </a:r>
            <a:r>
              <a:rPr sz="714" u="sng" spc="-29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6"/>
              </a:rPr>
              <a:t> </a:t>
            </a:r>
            <a:r>
              <a:rPr sz="714" u="sng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6"/>
              </a:rPr>
              <a:t>Wellness</a:t>
            </a:r>
            <a:r>
              <a:rPr sz="714" u="sng" spc="-43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6"/>
              </a:rPr>
              <a:t> </a:t>
            </a:r>
            <a:r>
              <a:rPr sz="714" u="sng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6"/>
              </a:rPr>
              <a:t>and</a:t>
            </a:r>
            <a:r>
              <a:rPr sz="714" u="sng" spc="-36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6"/>
              </a:rPr>
              <a:t> </a:t>
            </a:r>
            <a:r>
              <a:rPr sz="714" u="sng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6"/>
              </a:rPr>
              <a:t>Careers</a:t>
            </a:r>
            <a:r>
              <a:rPr sz="714" dirty="0">
                <a:solidFill>
                  <a:srgbClr val="333D47"/>
                </a:solidFill>
                <a:latin typeface="Verdana"/>
                <a:cs typeface="Verdana"/>
              </a:rPr>
              <a:t>;</a:t>
            </a:r>
            <a:r>
              <a:rPr sz="714" spc="-14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714" dirty="0">
                <a:solidFill>
                  <a:srgbClr val="333D47"/>
                </a:solidFill>
                <a:latin typeface="Verdana"/>
                <a:cs typeface="Verdana"/>
              </a:rPr>
              <a:t>EAB</a:t>
            </a:r>
            <a:r>
              <a:rPr sz="714" spc="-43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714" dirty="0">
                <a:solidFill>
                  <a:srgbClr val="333D47"/>
                </a:solidFill>
                <a:latin typeface="Verdana"/>
                <a:cs typeface="Verdana"/>
              </a:rPr>
              <a:t>interviews</a:t>
            </a:r>
            <a:r>
              <a:rPr sz="714" spc="-50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714" dirty="0">
                <a:solidFill>
                  <a:srgbClr val="333D47"/>
                </a:solidFill>
                <a:latin typeface="Verdana"/>
                <a:cs typeface="Verdana"/>
              </a:rPr>
              <a:t>and</a:t>
            </a:r>
            <a:r>
              <a:rPr sz="714" spc="-14" dirty="0">
                <a:solidFill>
                  <a:srgbClr val="333D47"/>
                </a:solidFill>
                <a:latin typeface="Verdana"/>
                <a:cs typeface="Verdana"/>
              </a:rPr>
              <a:t> analysis.</a:t>
            </a:r>
            <a:endParaRPr sz="714" dirty="0">
              <a:latin typeface="Verdana"/>
              <a:cs typeface="Verdan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963886" y="2590801"/>
            <a:ext cx="3828143" cy="3595007"/>
            <a:chOff x="3474720" y="1813560"/>
            <a:chExt cx="2679700" cy="2516505"/>
          </a:xfrm>
        </p:grpSpPr>
        <p:sp>
          <p:nvSpPr>
            <p:cNvPr id="12" name="object 12"/>
            <p:cNvSpPr/>
            <p:nvPr/>
          </p:nvSpPr>
          <p:spPr>
            <a:xfrm>
              <a:off x="3506724" y="2737104"/>
              <a:ext cx="2586355" cy="1592580"/>
            </a:xfrm>
            <a:custGeom>
              <a:avLst/>
              <a:gdLst/>
              <a:ahLst/>
              <a:cxnLst/>
              <a:rect l="l" t="t" r="r" b="b"/>
              <a:pathLst>
                <a:path w="2586354" h="1592579">
                  <a:moveTo>
                    <a:pt x="0" y="1592580"/>
                  </a:moveTo>
                  <a:lnTo>
                    <a:pt x="2586228" y="1592580"/>
                  </a:lnTo>
                  <a:lnTo>
                    <a:pt x="2586228" y="0"/>
                  </a:lnTo>
                  <a:lnTo>
                    <a:pt x="0" y="0"/>
                  </a:lnTo>
                  <a:lnTo>
                    <a:pt x="0" y="1592580"/>
                  </a:lnTo>
                  <a:close/>
                </a:path>
              </a:pathLst>
            </a:custGeom>
            <a:solidFill>
              <a:srgbClr val="E4F5F5"/>
            </a:solidFill>
          </p:spPr>
          <p:txBody>
            <a:bodyPr wrap="square" lIns="0" tIns="0" rIns="0" bIns="0" rtlCol="0"/>
            <a:lstStyle/>
            <a:p>
              <a:endParaRPr sz="2571"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3474720" y="1813560"/>
              <a:ext cx="2679700" cy="923925"/>
            </a:xfrm>
            <a:custGeom>
              <a:avLst/>
              <a:gdLst/>
              <a:ahLst/>
              <a:cxnLst/>
              <a:rect l="l" t="t" r="r" b="b"/>
              <a:pathLst>
                <a:path w="2679700" h="923925">
                  <a:moveTo>
                    <a:pt x="2679192" y="0"/>
                  </a:moveTo>
                  <a:lnTo>
                    <a:pt x="0" y="0"/>
                  </a:lnTo>
                  <a:lnTo>
                    <a:pt x="0" y="923544"/>
                  </a:lnTo>
                  <a:lnTo>
                    <a:pt x="2679192" y="923544"/>
                  </a:lnTo>
                  <a:lnTo>
                    <a:pt x="2679192" y="0"/>
                  </a:lnTo>
                  <a:close/>
                </a:path>
              </a:pathLst>
            </a:custGeom>
            <a:solidFill>
              <a:srgbClr val="00355F"/>
            </a:solidFill>
          </p:spPr>
          <p:txBody>
            <a:bodyPr wrap="square" lIns="0" tIns="0" rIns="0" bIns="0" rtlCol="0"/>
            <a:lstStyle/>
            <a:p>
              <a:endParaRPr sz="2571" dirty="0"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85032" y="2926080"/>
              <a:ext cx="216407" cy="216407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5009605" y="1378131"/>
            <a:ext cx="3694793" cy="1036199"/>
          </a:xfrm>
          <a:prstGeom prst="rect">
            <a:avLst/>
          </a:prstGeom>
          <a:solidFill>
            <a:srgbClr val="E4F5F5"/>
          </a:solidFill>
        </p:spPr>
        <p:txBody>
          <a:bodyPr vert="horz" wrap="square" lIns="0" tIns="127907" rIns="0" bIns="0" rtlCol="0">
            <a:spAutoFit/>
          </a:bodyPr>
          <a:lstStyle/>
          <a:p>
            <a:pPr marL="164196" marR="207740">
              <a:spcBef>
                <a:spcPts val="1007"/>
              </a:spcBef>
            </a:pPr>
            <a:r>
              <a:rPr sz="1429" b="1" dirty="0">
                <a:solidFill>
                  <a:srgbClr val="333D47"/>
                </a:solidFill>
                <a:latin typeface="Verdana"/>
                <a:cs typeface="Verdana"/>
              </a:rPr>
              <a:t>Most</a:t>
            </a:r>
            <a:r>
              <a:rPr sz="1429" b="1" spc="-10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429" b="1" dirty="0">
                <a:solidFill>
                  <a:srgbClr val="333D47"/>
                </a:solidFill>
                <a:latin typeface="Verdana"/>
                <a:cs typeface="Verdana"/>
              </a:rPr>
              <a:t>Pressing</a:t>
            </a:r>
            <a:r>
              <a:rPr sz="1429" b="1" spc="-79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429" b="1" dirty="0">
                <a:solidFill>
                  <a:srgbClr val="333D47"/>
                </a:solidFill>
                <a:latin typeface="Verdana"/>
                <a:cs typeface="Verdana"/>
              </a:rPr>
              <a:t>Challenges</a:t>
            </a:r>
            <a:r>
              <a:rPr sz="1429" b="1" spc="-64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429" b="1" spc="-14" dirty="0">
                <a:solidFill>
                  <a:srgbClr val="333D47"/>
                </a:solidFill>
                <a:latin typeface="Verdana"/>
                <a:cs typeface="Verdana"/>
              </a:rPr>
              <a:t>Facing </a:t>
            </a:r>
            <a:r>
              <a:rPr sz="1429" b="1" dirty="0">
                <a:solidFill>
                  <a:srgbClr val="333D47"/>
                </a:solidFill>
                <a:latin typeface="Verdana"/>
                <a:cs typeface="Verdana"/>
              </a:rPr>
              <a:t>Presidents</a:t>
            </a:r>
            <a:r>
              <a:rPr sz="1429" b="1" spc="-50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429" b="1" dirty="0">
                <a:solidFill>
                  <a:srgbClr val="333D47"/>
                </a:solidFill>
                <a:latin typeface="Verdana"/>
                <a:cs typeface="Verdana"/>
              </a:rPr>
              <a:t>Due</a:t>
            </a:r>
            <a:r>
              <a:rPr sz="1429" b="1" spc="-71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429" b="1" dirty="0">
                <a:solidFill>
                  <a:srgbClr val="333D47"/>
                </a:solidFill>
                <a:latin typeface="Verdana"/>
                <a:cs typeface="Verdana"/>
              </a:rPr>
              <a:t>to</a:t>
            </a:r>
            <a:r>
              <a:rPr sz="1429" b="1" spc="-5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429" b="1" spc="-14" dirty="0">
                <a:solidFill>
                  <a:srgbClr val="333D47"/>
                </a:solidFill>
                <a:latin typeface="Verdana"/>
                <a:cs typeface="Verdana"/>
              </a:rPr>
              <a:t>COVID-</a:t>
            </a:r>
            <a:r>
              <a:rPr sz="1429" b="1" spc="-36" dirty="0">
                <a:solidFill>
                  <a:srgbClr val="333D47"/>
                </a:solidFill>
                <a:latin typeface="Verdana"/>
                <a:cs typeface="Verdana"/>
              </a:rPr>
              <a:t>19</a:t>
            </a:r>
            <a:endParaRPr sz="1429" dirty="0">
              <a:latin typeface="Verdana"/>
              <a:cs typeface="Verdana"/>
            </a:endParaRPr>
          </a:p>
          <a:p>
            <a:pPr marL="176896" marR="563347">
              <a:spcBef>
                <a:spcPts val="886"/>
              </a:spcBef>
            </a:pPr>
            <a:r>
              <a:rPr sz="1143" i="1" dirty="0">
                <a:solidFill>
                  <a:srgbClr val="004A86"/>
                </a:solidFill>
                <a:latin typeface="Verdana"/>
                <a:cs typeface="Verdana"/>
              </a:rPr>
              <a:t>ACE</a:t>
            </a:r>
            <a:r>
              <a:rPr sz="1143" i="1" spc="-21" dirty="0">
                <a:solidFill>
                  <a:srgbClr val="004A86"/>
                </a:solidFill>
                <a:latin typeface="Verdana"/>
                <a:cs typeface="Verdana"/>
              </a:rPr>
              <a:t> </a:t>
            </a:r>
            <a:r>
              <a:rPr sz="1143" i="1" dirty="0">
                <a:solidFill>
                  <a:srgbClr val="004A86"/>
                </a:solidFill>
                <a:latin typeface="Verdana"/>
                <a:cs typeface="Verdana"/>
              </a:rPr>
              <a:t>Survey</a:t>
            </a:r>
            <a:r>
              <a:rPr sz="1143" i="1" spc="-14" dirty="0">
                <a:solidFill>
                  <a:srgbClr val="004A86"/>
                </a:solidFill>
                <a:latin typeface="Verdana"/>
                <a:cs typeface="Verdana"/>
              </a:rPr>
              <a:t> </a:t>
            </a:r>
            <a:r>
              <a:rPr sz="1143" i="1" dirty="0">
                <a:solidFill>
                  <a:srgbClr val="004A86"/>
                </a:solidFill>
                <a:latin typeface="Verdana"/>
                <a:cs typeface="Verdana"/>
              </a:rPr>
              <a:t>of</a:t>
            </a:r>
            <a:r>
              <a:rPr sz="1143" i="1" spc="-7" dirty="0">
                <a:solidFill>
                  <a:srgbClr val="004A86"/>
                </a:solidFill>
                <a:latin typeface="Verdana"/>
                <a:cs typeface="Verdana"/>
              </a:rPr>
              <a:t> </a:t>
            </a:r>
            <a:r>
              <a:rPr sz="1143" i="1" dirty="0">
                <a:solidFill>
                  <a:srgbClr val="004A86"/>
                </a:solidFill>
                <a:latin typeface="Verdana"/>
                <a:cs typeface="Verdana"/>
              </a:rPr>
              <a:t>U.S.</a:t>
            </a:r>
            <a:r>
              <a:rPr sz="1143" i="1" spc="-7" dirty="0">
                <a:solidFill>
                  <a:srgbClr val="004A86"/>
                </a:solidFill>
                <a:latin typeface="Verdana"/>
                <a:cs typeface="Verdana"/>
              </a:rPr>
              <a:t> </a:t>
            </a:r>
            <a:r>
              <a:rPr sz="1143" i="1" dirty="0">
                <a:solidFill>
                  <a:srgbClr val="004A86"/>
                </a:solidFill>
                <a:latin typeface="Verdana"/>
                <a:cs typeface="Verdana"/>
              </a:rPr>
              <a:t>College &amp;</a:t>
            </a:r>
            <a:r>
              <a:rPr sz="1143" i="1" spc="7" dirty="0">
                <a:solidFill>
                  <a:srgbClr val="004A86"/>
                </a:solidFill>
                <a:latin typeface="Verdana"/>
                <a:cs typeface="Verdana"/>
              </a:rPr>
              <a:t> </a:t>
            </a:r>
            <a:r>
              <a:rPr sz="1143" i="1" spc="-14" dirty="0">
                <a:solidFill>
                  <a:srgbClr val="004A86"/>
                </a:solidFill>
                <a:latin typeface="Verdana"/>
                <a:cs typeface="Verdana"/>
              </a:rPr>
              <a:t>University </a:t>
            </a:r>
            <a:r>
              <a:rPr sz="1143" i="1" dirty="0">
                <a:solidFill>
                  <a:srgbClr val="004A86"/>
                </a:solidFill>
                <a:latin typeface="Verdana"/>
                <a:cs typeface="Verdana"/>
              </a:rPr>
              <a:t>Presidents,</a:t>
            </a:r>
            <a:r>
              <a:rPr sz="1143" i="1" spc="-29" dirty="0">
                <a:solidFill>
                  <a:srgbClr val="004A86"/>
                </a:solidFill>
                <a:latin typeface="Verdana"/>
                <a:cs typeface="Verdana"/>
              </a:rPr>
              <a:t> </a:t>
            </a:r>
            <a:r>
              <a:rPr sz="1143" i="1" dirty="0">
                <a:solidFill>
                  <a:srgbClr val="004A86"/>
                </a:solidFill>
                <a:latin typeface="Verdana"/>
                <a:cs typeface="Verdana"/>
              </a:rPr>
              <a:t>Feb.</a:t>
            </a:r>
            <a:r>
              <a:rPr sz="1143" i="1" spc="-36" dirty="0">
                <a:solidFill>
                  <a:srgbClr val="004A86"/>
                </a:solidFill>
                <a:latin typeface="Verdana"/>
                <a:cs typeface="Verdana"/>
              </a:rPr>
              <a:t> </a:t>
            </a:r>
            <a:r>
              <a:rPr sz="1143" i="1" spc="-29" dirty="0">
                <a:solidFill>
                  <a:srgbClr val="004A86"/>
                </a:solidFill>
                <a:latin typeface="Verdana"/>
                <a:cs typeface="Verdana"/>
              </a:rPr>
              <a:t>2021</a:t>
            </a:r>
            <a:endParaRPr sz="1143" dirty="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65387" y="4224202"/>
            <a:ext cx="2681514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29"/>
              </a:lnSpc>
              <a:tabLst>
                <a:tab pos="365584" algn="l"/>
              </a:tabLst>
            </a:pPr>
            <a:r>
              <a:rPr sz="1500" b="1" spc="-71" dirty="0">
                <a:solidFill>
                  <a:srgbClr val="FFFFFF"/>
                </a:solidFill>
                <a:latin typeface="Rockwell"/>
                <a:cs typeface="Rockwell"/>
              </a:rPr>
              <a:t>3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929" spc="-21" baseline="3086" dirty="0">
                <a:solidFill>
                  <a:srgbClr val="333D47"/>
                </a:solidFill>
                <a:latin typeface="Verdana"/>
                <a:cs typeface="Verdana"/>
              </a:rPr>
              <a:t>Long-</a:t>
            </a:r>
            <a:r>
              <a:rPr sz="1929" baseline="3086" dirty="0">
                <a:solidFill>
                  <a:srgbClr val="333D47"/>
                </a:solidFill>
                <a:latin typeface="Verdana"/>
                <a:cs typeface="Verdana"/>
              </a:rPr>
              <a:t>term financial</a:t>
            </a:r>
            <a:r>
              <a:rPr sz="1929" spc="31" baseline="3086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929" spc="-21" baseline="3086" dirty="0">
                <a:solidFill>
                  <a:srgbClr val="333D47"/>
                </a:solidFill>
                <a:latin typeface="Verdana"/>
                <a:cs typeface="Verdana"/>
              </a:rPr>
              <a:t>viability</a:t>
            </a:r>
            <a:endParaRPr sz="1929" baseline="3086" dirty="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698489" y="3324134"/>
            <a:ext cx="2422071" cy="457268"/>
          </a:xfrm>
          <a:prstGeom prst="rect">
            <a:avLst/>
          </a:prstGeom>
        </p:spPr>
        <p:txBody>
          <a:bodyPr vert="horz" wrap="square" lIns="0" tIns="17236" rIns="0" bIns="0" rtlCol="0">
            <a:spAutoFit/>
          </a:bodyPr>
          <a:lstStyle/>
          <a:p>
            <a:pPr marR="7257">
              <a:spcBef>
                <a:spcPts val="136"/>
              </a:spcBef>
            </a:pPr>
            <a:r>
              <a:rPr sz="1429" b="1" dirty="0">
                <a:solidFill>
                  <a:srgbClr val="FFFFFF"/>
                </a:solidFill>
                <a:latin typeface="Verdana"/>
                <a:cs typeface="Verdana"/>
              </a:rPr>
              <a:t>Mental</a:t>
            </a:r>
            <a:r>
              <a:rPr sz="1429" b="1" spc="-7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29" b="1" dirty="0">
                <a:solidFill>
                  <a:srgbClr val="FFFFFF"/>
                </a:solidFill>
                <a:latin typeface="Verdana"/>
                <a:cs typeface="Verdana"/>
              </a:rPr>
              <a:t>health</a:t>
            </a:r>
            <a:r>
              <a:rPr sz="1429" b="1" spc="-5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29" b="1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429" b="1" spc="-7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29" b="1" spc="-14" dirty="0">
                <a:solidFill>
                  <a:srgbClr val="FFFFFF"/>
                </a:solidFill>
                <a:latin typeface="Verdana"/>
                <a:cs typeface="Verdana"/>
              </a:rPr>
              <a:t>faculty </a:t>
            </a:r>
            <a:r>
              <a:rPr sz="1429" b="1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1429" b="1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29" b="1" spc="-14" dirty="0">
                <a:solidFill>
                  <a:srgbClr val="FFFFFF"/>
                </a:solidFill>
                <a:latin typeface="Verdana"/>
                <a:cs typeface="Verdana"/>
              </a:rPr>
              <a:t>staff</a:t>
            </a:r>
            <a:endParaRPr sz="1429" dirty="0">
              <a:latin typeface="Verdana"/>
              <a:cs typeface="Verdana"/>
            </a:endParaRPr>
          </a:p>
        </p:txBody>
      </p:sp>
      <p:pic>
        <p:nvPicPr>
          <p:cNvPr id="18" name="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244736" y="3376748"/>
            <a:ext cx="311331" cy="309153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5347063" y="3392170"/>
            <a:ext cx="124279" cy="250068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>
              <a:spcBef>
                <a:spcPts val="150"/>
              </a:spcBef>
            </a:pPr>
            <a:r>
              <a:rPr sz="1500" b="1" dirty="0">
                <a:solidFill>
                  <a:srgbClr val="FFFFFF"/>
                </a:solidFill>
                <a:latin typeface="Rockwell"/>
                <a:cs typeface="Rockwell"/>
              </a:rPr>
              <a:t>2</a:t>
            </a:r>
            <a:endParaRPr sz="1500" dirty="0">
              <a:latin typeface="Rockwell"/>
              <a:cs typeface="Rockwell"/>
            </a:endParaRPr>
          </a:p>
        </p:txBody>
      </p:sp>
      <p:pic>
        <p:nvPicPr>
          <p:cNvPr id="20" name="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244736" y="2717074"/>
            <a:ext cx="311331" cy="311330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5347063" y="2756444"/>
            <a:ext cx="2980871" cy="239076"/>
          </a:xfrm>
          <a:prstGeom prst="rect">
            <a:avLst/>
          </a:prstGeom>
        </p:spPr>
        <p:txBody>
          <a:bodyPr vert="horz" wrap="square" lIns="0" tIns="8164" rIns="0" bIns="0" rtlCol="0">
            <a:spAutoFit/>
          </a:bodyPr>
          <a:lstStyle/>
          <a:p>
            <a:pPr>
              <a:spcBef>
                <a:spcPts val="64"/>
              </a:spcBef>
              <a:tabLst>
                <a:tab pos="369215" algn="l"/>
              </a:tabLst>
            </a:pPr>
            <a:r>
              <a:rPr sz="2250" b="1" spc="-107" baseline="2645" dirty="0">
                <a:solidFill>
                  <a:srgbClr val="FFFFFF"/>
                </a:solidFill>
                <a:latin typeface="Rockwell"/>
                <a:cs typeface="Rockwell"/>
              </a:rPr>
              <a:t>1</a:t>
            </a:r>
            <a:r>
              <a:rPr sz="2250" baseline="2645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429" b="1" dirty="0">
                <a:solidFill>
                  <a:srgbClr val="FFFFFF"/>
                </a:solidFill>
                <a:latin typeface="Verdana"/>
                <a:cs typeface="Verdana"/>
              </a:rPr>
              <a:t>Mental</a:t>
            </a:r>
            <a:r>
              <a:rPr sz="1429" b="1" spc="-7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29" b="1" dirty="0">
                <a:solidFill>
                  <a:srgbClr val="FFFFFF"/>
                </a:solidFill>
                <a:latin typeface="Verdana"/>
                <a:cs typeface="Verdana"/>
              </a:rPr>
              <a:t>health</a:t>
            </a:r>
            <a:r>
              <a:rPr sz="1429" b="1" spc="-5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29" b="1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429" b="1" spc="-7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29" b="1" spc="-14" dirty="0">
                <a:solidFill>
                  <a:srgbClr val="FFFFFF"/>
                </a:solidFill>
                <a:latin typeface="Verdana"/>
                <a:cs typeface="Verdana"/>
              </a:rPr>
              <a:t>students</a:t>
            </a:r>
            <a:endParaRPr sz="1429" dirty="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734593" y="4810397"/>
            <a:ext cx="2538186" cy="414070"/>
          </a:xfrm>
          <a:prstGeom prst="rect">
            <a:avLst/>
          </a:prstGeom>
        </p:spPr>
        <p:txBody>
          <a:bodyPr vert="horz" wrap="square" lIns="0" tIns="18143" rIns="0" bIns="0" rtlCol="0">
            <a:spAutoFit/>
          </a:bodyPr>
          <a:lstStyle/>
          <a:p>
            <a:pPr marR="7257">
              <a:spcBef>
                <a:spcPts val="143"/>
              </a:spcBef>
            </a:pPr>
            <a:r>
              <a:rPr sz="1286" dirty="0">
                <a:solidFill>
                  <a:srgbClr val="333D47"/>
                </a:solidFill>
                <a:latin typeface="Verdana"/>
                <a:cs typeface="Verdana"/>
              </a:rPr>
              <a:t>Enrollment</a:t>
            </a:r>
            <a:r>
              <a:rPr sz="1286" spc="-14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286" dirty="0">
                <a:solidFill>
                  <a:srgbClr val="333D47"/>
                </a:solidFill>
                <a:latin typeface="Verdana"/>
                <a:cs typeface="Verdana"/>
              </a:rPr>
              <a:t>numbers</a:t>
            </a:r>
            <a:r>
              <a:rPr sz="1286" spc="14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286" dirty="0">
                <a:solidFill>
                  <a:srgbClr val="333D47"/>
                </a:solidFill>
                <a:latin typeface="Verdana"/>
                <a:cs typeface="Verdana"/>
              </a:rPr>
              <a:t>for</a:t>
            </a:r>
            <a:r>
              <a:rPr sz="1286" spc="-29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286" spc="-14" dirty="0">
                <a:solidFill>
                  <a:srgbClr val="333D47"/>
                </a:solidFill>
                <a:latin typeface="Verdana"/>
                <a:cs typeface="Verdana"/>
              </a:rPr>
              <a:t>spring </a:t>
            </a:r>
            <a:r>
              <a:rPr sz="1286" dirty="0">
                <a:solidFill>
                  <a:srgbClr val="333D47"/>
                </a:solidFill>
                <a:latin typeface="Verdana"/>
                <a:cs typeface="Verdana"/>
              </a:rPr>
              <a:t>semester</a:t>
            </a:r>
            <a:r>
              <a:rPr sz="1286" spc="-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286" spc="-29" dirty="0">
                <a:solidFill>
                  <a:srgbClr val="333D47"/>
                </a:solidFill>
                <a:latin typeface="Verdana"/>
                <a:cs typeface="Verdana"/>
              </a:rPr>
              <a:t>2021</a:t>
            </a:r>
            <a:endParaRPr sz="1286" dirty="0">
              <a:latin typeface="Verdana"/>
              <a:cs typeface="Verdana"/>
            </a:endParaRPr>
          </a:p>
        </p:txBody>
      </p:sp>
      <p:pic>
        <p:nvPicPr>
          <p:cNvPr id="23" name="object 2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264332" y="4872445"/>
            <a:ext cx="309153" cy="309153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5365388" y="4888702"/>
            <a:ext cx="124279" cy="250068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>
              <a:spcBef>
                <a:spcPts val="150"/>
              </a:spcBef>
            </a:pPr>
            <a:r>
              <a:rPr sz="1500" b="1" dirty="0">
                <a:solidFill>
                  <a:srgbClr val="FFFFFF"/>
                </a:solidFill>
                <a:latin typeface="Rockwell"/>
                <a:cs typeface="Rockwell"/>
              </a:rPr>
              <a:t>4</a:t>
            </a:r>
            <a:endParaRPr sz="1500" dirty="0">
              <a:latin typeface="Rockwell"/>
              <a:cs typeface="Rockwell"/>
            </a:endParaRPr>
          </a:p>
        </p:txBody>
      </p:sp>
      <p:pic>
        <p:nvPicPr>
          <p:cNvPr id="25" name="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264332" y="5564777"/>
            <a:ext cx="309153" cy="309154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5365387" y="5609772"/>
            <a:ext cx="1995714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29"/>
              </a:lnSpc>
              <a:tabLst>
                <a:tab pos="368307" algn="l"/>
              </a:tabLst>
            </a:pPr>
            <a:r>
              <a:rPr sz="1500" b="1" spc="-71" dirty="0">
                <a:solidFill>
                  <a:srgbClr val="FFFFFF"/>
                </a:solidFill>
                <a:latin typeface="Rockwell"/>
                <a:cs typeface="Rockwell"/>
              </a:rPr>
              <a:t>5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929" baseline="3086" dirty="0">
                <a:solidFill>
                  <a:srgbClr val="333D47"/>
                </a:solidFill>
                <a:latin typeface="Verdana"/>
                <a:cs typeface="Verdana"/>
              </a:rPr>
              <a:t>Racial</a:t>
            </a:r>
            <a:r>
              <a:rPr sz="1929" spc="-43" baseline="3086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929" baseline="3086" dirty="0">
                <a:solidFill>
                  <a:srgbClr val="333D47"/>
                </a:solidFill>
                <a:latin typeface="Verdana"/>
                <a:cs typeface="Verdana"/>
              </a:rPr>
              <a:t>equity</a:t>
            </a:r>
            <a:r>
              <a:rPr sz="1929" spc="-43" baseline="3086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929" spc="-21" baseline="3086" dirty="0">
                <a:solidFill>
                  <a:srgbClr val="333D47"/>
                </a:solidFill>
                <a:latin typeface="Verdana"/>
                <a:cs typeface="Verdana"/>
              </a:rPr>
              <a:t>issues</a:t>
            </a:r>
            <a:endParaRPr sz="1929" baseline="3086" dirty="0">
              <a:latin typeface="Verdana"/>
              <a:cs typeface="Verdana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396058" y="4151630"/>
            <a:ext cx="3986893" cy="923471"/>
            <a:chOff x="277240" y="2906141"/>
            <a:chExt cx="2790825" cy="646430"/>
          </a:xfrm>
        </p:grpSpPr>
        <p:sp>
          <p:nvSpPr>
            <p:cNvPr id="28" name="object 28"/>
            <p:cNvSpPr/>
            <p:nvPr/>
          </p:nvSpPr>
          <p:spPr>
            <a:xfrm>
              <a:off x="280415" y="2909316"/>
              <a:ext cx="2784475" cy="640080"/>
            </a:xfrm>
            <a:custGeom>
              <a:avLst/>
              <a:gdLst/>
              <a:ahLst/>
              <a:cxnLst/>
              <a:rect l="l" t="t" r="r" b="b"/>
              <a:pathLst>
                <a:path w="2784475" h="640079">
                  <a:moveTo>
                    <a:pt x="2784348" y="0"/>
                  </a:moveTo>
                  <a:lnTo>
                    <a:pt x="0" y="0"/>
                  </a:lnTo>
                  <a:lnTo>
                    <a:pt x="0" y="616203"/>
                  </a:lnTo>
                  <a:lnTo>
                    <a:pt x="122656" y="635063"/>
                  </a:lnTo>
                  <a:lnTo>
                    <a:pt x="256489" y="616203"/>
                  </a:lnTo>
                  <a:lnTo>
                    <a:pt x="601027" y="640079"/>
                  </a:lnTo>
                  <a:lnTo>
                    <a:pt x="846340" y="616203"/>
                  </a:lnTo>
                  <a:lnTo>
                    <a:pt x="984948" y="632548"/>
                  </a:lnTo>
                  <a:lnTo>
                    <a:pt x="1304163" y="616203"/>
                  </a:lnTo>
                  <a:lnTo>
                    <a:pt x="1513586" y="637336"/>
                  </a:lnTo>
                  <a:lnTo>
                    <a:pt x="1611122" y="614806"/>
                  </a:lnTo>
                  <a:lnTo>
                    <a:pt x="1896745" y="632853"/>
                  </a:lnTo>
                  <a:lnTo>
                    <a:pt x="2328799" y="613536"/>
                  </a:lnTo>
                  <a:lnTo>
                    <a:pt x="2502281" y="631596"/>
                  </a:lnTo>
                  <a:lnTo>
                    <a:pt x="2784348" y="616203"/>
                  </a:lnTo>
                  <a:lnTo>
                    <a:pt x="2784348" y="0"/>
                  </a:lnTo>
                  <a:close/>
                </a:path>
              </a:pathLst>
            </a:custGeom>
            <a:solidFill>
              <a:srgbClr val="F3F4F4"/>
            </a:solidFill>
          </p:spPr>
          <p:txBody>
            <a:bodyPr wrap="square" lIns="0" tIns="0" rIns="0" bIns="0" rtlCol="0"/>
            <a:lstStyle/>
            <a:p>
              <a:endParaRPr sz="2571" dirty="0"/>
            </a:p>
          </p:txBody>
        </p:sp>
        <p:sp>
          <p:nvSpPr>
            <p:cNvPr id="29" name="object 29"/>
            <p:cNvSpPr/>
            <p:nvPr/>
          </p:nvSpPr>
          <p:spPr>
            <a:xfrm>
              <a:off x="280415" y="2909316"/>
              <a:ext cx="2784475" cy="640080"/>
            </a:xfrm>
            <a:custGeom>
              <a:avLst/>
              <a:gdLst/>
              <a:ahLst/>
              <a:cxnLst/>
              <a:rect l="l" t="t" r="r" b="b"/>
              <a:pathLst>
                <a:path w="2784475" h="640079">
                  <a:moveTo>
                    <a:pt x="0" y="0"/>
                  </a:moveTo>
                  <a:lnTo>
                    <a:pt x="2784348" y="0"/>
                  </a:lnTo>
                  <a:lnTo>
                    <a:pt x="2784348" y="616203"/>
                  </a:lnTo>
                  <a:lnTo>
                    <a:pt x="2502281" y="631596"/>
                  </a:lnTo>
                  <a:lnTo>
                    <a:pt x="2328799" y="613536"/>
                  </a:lnTo>
                  <a:lnTo>
                    <a:pt x="1896745" y="632853"/>
                  </a:lnTo>
                  <a:lnTo>
                    <a:pt x="1611122" y="614806"/>
                  </a:lnTo>
                  <a:lnTo>
                    <a:pt x="1513586" y="637336"/>
                  </a:lnTo>
                  <a:lnTo>
                    <a:pt x="1304163" y="616203"/>
                  </a:lnTo>
                  <a:lnTo>
                    <a:pt x="984948" y="632548"/>
                  </a:lnTo>
                  <a:lnTo>
                    <a:pt x="846340" y="616203"/>
                  </a:lnTo>
                  <a:lnTo>
                    <a:pt x="601027" y="640079"/>
                  </a:lnTo>
                  <a:lnTo>
                    <a:pt x="256489" y="616203"/>
                  </a:lnTo>
                  <a:lnTo>
                    <a:pt x="122656" y="635063"/>
                  </a:lnTo>
                  <a:lnTo>
                    <a:pt x="0" y="616203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C4C6C9"/>
              </a:solidFill>
            </a:ln>
          </p:spPr>
          <p:txBody>
            <a:bodyPr wrap="square" lIns="0" tIns="0" rIns="0" bIns="0" rtlCol="0"/>
            <a:lstStyle/>
            <a:p>
              <a:endParaRPr sz="2571" dirty="0"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05129" y="4396195"/>
            <a:ext cx="3968750" cy="414070"/>
          </a:xfrm>
          <a:prstGeom prst="rect">
            <a:avLst/>
          </a:prstGeom>
        </p:spPr>
        <p:txBody>
          <a:bodyPr vert="horz" wrap="square" lIns="0" tIns="18143" rIns="0" bIns="0" rtlCol="0">
            <a:spAutoFit/>
          </a:bodyPr>
          <a:lstStyle/>
          <a:p>
            <a:pPr marL="944355" marR="377379">
              <a:spcBef>
                <a:spcPts val="143"/>
              </a:spcBef>
            </a:pPr>
            <a:r>
              <a:rPr sz="1286" i="1" spc="-14" dirty="0">
                <a:solidFill>
                  <a:srgbClr val="333D47"/>
                </a:solidFill>
                <a:latin typeface="Verdana"/>
                <a:cs typeface="Verdana"/>
              </a:rPr>
              <a:t>One-</a:t>
            </a:r>
            <a:r>
              <a:rPr sz="1286" i="1" dirty="0">
                <a:solidFill>
                  <a:srgbClr val="333D47"/>
                </a:solidFill>
                <a:latin typeface="Verdana"/>
                <a:cs typeface="Verdana"/>
              </a:rPr>
              <a:t>Third</a:t>
            </a:r>
            <a:r>
              <a:rPr sz="1286" i="1" spc="14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286" i="1" dirty="0">
                <a:solidFill>
                  <a:srgbClr val="333D47"/>
                </a:solidFill>
                <a:latin typeface="Verdana"/>
                <a:cs typeface="Verdana"/>
              </a:rPr>
              <a:t>of</a:t>
            </a:r>
            <a:r>
              <a:rPr sz="1286" i="1" spc="-14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286" i="1" dirty="0">
                <a:solidFill>
                  <a:srgbClr val="333D47"/>
                </a:solidFill>
                <a:latin typeface="Verdana"/>
                <a:cs typeface="Verdana"/>
              </a:rPr>
              <a:t>Students </a:t>
            </a:r>
            <a:r>
              <a:rPr sz="1286" i="1" spc="-29" dirty="0">
                <a:solidFill>
                  <a:srgbClr val="333D47"/>
                </a:solidFill>
                <a:latin typeface="Verdana"/>
                <a:cs typeface="Verdana"/>
              </a:rPr>
              <a:t>Seek </a:t>
            </a:r>
            <a:r>
              <a:rPr sz="1286" i="1" dirty="0">
                <a:solidFill>
                  <a:srgbClr val="333D47"/>
                </a:solidFill>
                <a:latin typeface="Verdana"/>
                <a:cs typeface="Verdana"/>
              </a:rPr>
              <a:t>Counseling</a:t>
            </a:r>
            <a:r>
              <a:rPr sz="1286" i="1" spc="21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286" i="1" dirty="0">
                <a:solidFill>
                  <a:srgbClr val="333D47"/>
                </a:solidFill>
                <a:latin typeface="Verdana"/>
                <a:cs typeface="Verdana"/>
              </a:rPr>
              <a:t>for</a:t>
            </a:r>
            <a:r>
              <a:rPr sz="1286" i="1" spc="-29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286" i="1" dirty="0">
                <a:solidFill>
                  <a:srgbClr val="333D47"/>
                </a:solidFill>
                <a:latin typeface="Verdana"/>
                <a:cs typeface="Verdana"/>
              </a:rPr>
              <a:t>Pandemic</a:t>
            </a:r>
            <a:r>
              <a:rPr sz="1286" i="1" spc="-29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286" i="1" spc="-14" dirty="0">
                <a:solidFill>
                  <a:srgbClr val="333D47"/>
                </a:solidFill>
                <a:latin typeface="Verdana"/>
                <a:cs typeface="Verdana"/>
              </a:rPr>
              <a:t>Effects</a:t>
            </a:r>
            <a:endParaRPr sz="1286" dirty="0">
              <a:latin typeface="Verdana"/>
              <a:cs typeface="Verdana"/>
            </a:endParaRPr>
          </a:p>
        </p:txBody>
      </p:sp>
      <p:pic>
        <p:nvPicPr>
          <p:cNvPr id="31" name="object 3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07273" y="4299857"/>
            <a:ext cx="642257" cy="642257"/>
          </a:xfrm>
          <a:prstGeom prst="rect">
            <a:avLst/>
          </a:prstGeom>
        </p:spPr>
      </p:pic>
      <p:grpSp>
        <p:nvGrpSpPr>
          <p:cNvPr id="32" name="object 32"/>
          <p:cNvGrpSpPr/>
          <p:nvPr/>
        </p:nvGrpSpPr>
        <p:grpSpPr>
          <a:xfrm>
            <a:off x="396058" y="1920059"/>
            <a:ext cx="3986893" cy="923471"/>
            <a:chOff x="277240" y="1344041"/>
            <a:chExt cx="2790825" cy="646430"/>
          </a:xfrm>
        </p:grpSpPr>
        <p:sp>
          <p:nvSpPr>
            <p:cNvPr id="33" name="object 33"/>
            <p:cNvSpPr/>
            <p:nvPr/>
          </p:nvSpPr>
          <p:spPr>
            <a:xfrm>
              <a:off x="280415" y="1347216"/>
              <a:ext cx="2784475" cy="640080"/>
            </a:xfrm>
            <a:custGeom>
              <a:avLst/>
              <a:gdLst/>
              <a:ahLst/>
              <a:cxnLst/>
              <a:rect l="l" t="t" r="r" b="b"/>
              <a:pathLst>
                <a:path w="2784475" h="640080">
                  <a:moveTo>
                    <a:pt x="2784348" y="0"/>
                  </a:moveTo>
                  <a:lnTo>
                    <a:pt x="0" y="0"/>
                  </a:lnTo>
                  <a:lnTo>
                    <a:pt x="0" y="616204"/>
                  </a:lnTo>
                  <a:lnTo>
                    <a:pt x="122656" y="635000"/>
                  </a:lnTo>
                  <a:lnTo>
                    <a:pt x="256489" y="616204"/>
                  </a:lnTo>
                  <a:lnTo>
                    <a:pt x="601027" y="640080"/>
                  </a:lnTo>
                  <a:lnTo>
                    <a:pt x="846340" y="616204"/>
                  </a:lnTo>
                  <a:lnTo>
                    <a:pt x="984948" y="632587"/>
                  </a:lnTo>
                  <a:lnTo>
                    <a:pt x="1304163" y="616204"/>
                  </a:lnTo>
                  <a:lnTo>
                    <a:pt x="1513586" y="637286"/>
                  </a:lnTo>
                  <a:lnTo>
                    <a:pt x="1611122" y="614807"/>
                  </a:lnTo>
                  <a:lnTo>
                    <a:pt x="1896745" y="632841"/>
                  </a:lnTo>
                  <a:lnTo>
                    <a:pt x="2328799" y="613537"/>
                  </a:lnTo>
                  <a:lnTo>
                    <a:pt x="2502281" y="631571"/>
                  </a:lnTo>
                  <a:lnTo>
                    <a:pt x="2784348" y="616204"/>
                  </a:lnTo>
                  <a:lnTo>
                    <a:pt x="2784348" y="0"/>
                  </a:lnTo>
                  <a:close/>
                </a:path>
              </a:pathLst>
            </a:custGeom>
            <a:solidFill>
              <a:srgbClr val="F3F4F4"/>
            </a:solidFill>
          </p:spPr>
          <p:txBody>
            <a:bodyPr wrap="square" lIns="0" tIns="0" rIns="0" bIns="0" rtlCol="0"/>
            <a:lstStyle/>
            <a:p>
              <a:endParaRPr sz="2571" dirty="0"/>
            </a:p>
          </p:txBody>
        </p:sp>
        <p:sp>
          <p:nvSpPr>
            <p:cNvPr id="34" name="object 34"/>
            <p:cNvSpPr/>
            <p:nvPr/>
          </p:nvSpPr>
          <p:spPr>
            <a:xfrm>
              <a:off x="280415" y="1347216"/>
              <a:ext cx="2784475" cy="640080"/>
            </a:xfrm>
            <a:custGeom>
              <a:avLst/>
              <a:gdLst/>
              <a:ahLst/>
              <a:cxnLst/>
              <a:rect l="l" t="t" r="r" b="b"/>
              <a:pathLst>
                <a:path w="2784475" h="640080">
                  <a:moveTo>
                    <a:pt x="0" y="0"/>
                  </a:moveTo>
                  <a:lnTo>
                    <a:pt x="2784348" y="0"/>
                  </a:lnTo>
                  <a:lnTo>
                    <a:pt x="2784348" y="616204"/>
                  </a:lnTo>
                  <a:lnTo>
                    <a:pt x="2502281" y="631571"/>
                  </a:lnTo>
                  <a:lnTo>
                    <a:pt x="2328799" y="613537"/>
                  </a:lnTo>
                  <a:lnTo>
                    <a:pt x="1896745" y="632841"/>
                  </a:lnTo>
                  <a:lnTo>
                    <a:pt x="1611122" y="614807"/>
                  </a:lnTo>
                  <a:lnTo>
                    <a:pt x="1513586" y="637286"/>
                  </a:lnTo>
                  <a:lnTo>
                    <a:pt x="1304163" y="616204"/>
                  </a:lnTo>
                  <a:lnTo>
                    <a:pt x="984948" y="632587"/>
                  </a:lnTo>
                  <a:lnTo>
                    <a:pt x="846340" y="616204"/>
                  </a:lnTo>
                  <a:lnTo>
                    <a:pt x="601027" y="640080"/>
                  </a:lnTo>
                  <a:lnTo>
                    <a:pt x="256489" y="616204"/>
                  </a:lnTo>
                  <a:lnTo>
                    <a:pt x="122656" y="635000"/>
                  </a:lnTo>
                  <a:lnTo>
                    <a:pt x="0" y="616204"/>
                  </a:lnTo>
                  <a:lnTo>
                    <a:pt x="0" y="0"/>
                  </a:lnTo>
                  <a:close/>
                </a:path>
              </a:pathLst>
            </a:custGeom>
            <a:ln w="6349">
              <a:solidFill>
                <a:srgbClr val="C4C6C9"/>
              </a:solidFill>
            </a:ln>
          </p:spPr>
          <p:txBody>
            <a:bodyPr wrap="square" lIns="0" tIns="0" rIns="0" bIns="0" rtlCol="0"/>
            <a:lstStyle/>
            <a:p>
              <a:endParaRPr sz="2571" dirty="0"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405129" y="2164623"/>
            <a:ext cx="3968750" cy="414070"/>
          </a:xfrm>
          <a:prstGeom prst="rect">
            <a:avLst/>
          </a:prstGeom>
        </p:spPr>
        <p:txBody>
          <a:bodyPr vert="horz" wrap="square" lIns="0" tIns="18143" rIns="0" bIns="0" rtlCol="0">
            <a:spAutoFit/>
          </a:bodyPr>
          <a:lstStyle/>
          <a:p>
            <a:pPr marL="947983">
              <a:spcBef>
                <a:spcPts val="143"/>
              </a:spcBef>
            </a:pPr>
            <a:r>
              <a:rPr sz="1286" i="1" dirty="0">
                <a:solidFill>
                  <a:srgbClr val="333D47"/>
                </a:solidFill>
                <a:latin typeface="Verdana"/>
                <a:cs typeface="Verdana"/>
              </a:rPr>
              <a:t>Did</a:t>
            </a:r>
            <a:r>
              <a:rPr sz="1286" i="1" spc="-29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286" i="1" dirty="0">
                <a:solidFill>
                  <a:srgbClr val="333D47"/>
                </a:solidFill>
                <a:latin typeface="Verdana"/>
                <a:cs typeface="Verdana"/>
              </a:rPr>
              <a:t>Covid</a:t>
            </a:r>
            <a:r>
              <a:rPr sz="1286" i="1" spc="-29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286" i="1" dirty="0">
                <a:solidFill>
                  <a:srgbClr val="333D47"/>
                </a:solidFill>
                <a:latin typeface="Verdana"/>
                <a:cs typeface="Verdana"/>
              </a:rPr>
              <a:t>Break</a:t>
            </a:r>
            <a:r>
              <a:rPr sz="1286" i="1" spc="-29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286" i="1" dirty="0">
                <a:solidFill>
                  <a:srgbClr val="333D47"/>
                </a:solidFill>
                <a:latin typeface="Verdana"/>
                <a:cs typeface="Verdana"/>
              </a:rPr>
              <a:t>Students’</a:t>
            </a:r>
            <a:r>
              <a:rPr sz="1286" i="1" spc="-29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286" i="1" spc="-14" dirty="0">
                <a:solidFill>
                  <a:srgbClr val="333D47"/>
                </a:solidFill>
                <a:latin typeface="Verdana"/>
                <a:cs typeface="Verdana"/>
              </a:rPr>
              <a:t>Mental</a:t>
            </a:r>
            <a:endParaRPr sz="1286" dirty="0">
              <a:latin typeface="Verdana"/>
              <a:cs typeface="Verdana"/>
            </a:endParaRPr>
          </a:p>
          <a:p>
            <a:pPr marL="947983"/>
            <a:r>
              <a:rPr sz="1286" i="1" spc="-14" dirty="0">
                <a:solidFill>
                  <a:srgbClr val="333D47"/>
                </a:solidFill>
                <a:latin typeface="Verdana"/>
                <a:cs typeface="Verdana"/>
              </a:rPr>
              <a:t>Health?</a:t>
            </a:r>
            <a:endParaRPr sz="1286" dirty="0">
              <a:latin typeface="Verdana"/>
              <a:cs typeface="Verdana"/>
            </a:endParaRPr>
          </a:p>
        </p:txBody>
      </p:sp>
      <p:pic>
        <p:nvPicPr>
          <p:cNvPr id="36" name="object 3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94210" y="2053046"/>
            <a:ext cx="640080" cy="640080"/>
          </a:xfrm>
          <a:prstGeom prst="rect">
            <a:avLst/>
          </a:prstGeom>
        </p:spPr>
      </p:pic>
      <p:grpSp>
        <p:nvGrpSpPr>
          <p:cNvPr id="37" name="object 37"/>
          <p:cNvGrpSpPr/>
          <p:nvPr/>
        </p:nvGrpSpPr>
        <p:grpSpPr>
          <a:xfrm>
            <a:off x="396058" y="5266326"/>
            <a:ext cx="3986893" cy="923471"/>
            <a:chOff x="277240" y="3686428"/>
            <a:chExt cx="2790825" cy="646430"/>
          </a:xfrm>
        </p:grpSpPr>
        <p:sp>
          <p:nvSpPr>
            <p:cNvPr id="38" name="object 38"/>
            <p:cNvSpPr/>
            <p:nvPr/>
          </p:nvSpPr>
          <p:spPr>
            <a:xfrm>
              <a:off x="280415" y="3689603"/>
              <a:ext cx="2784475" cy="640080"/>
            </a:xfrm>
            <a:custGeom>
              <a:avLst/>
              <a:gdLst/>
              <a:ahLst/>
              <a:cxnLst/>
              <a:rect l="l" t="t" r="r" b="b"/>
              <a:pathLst>
                <a:path w="2784475" h="640079">
                  <a:moveTo>
                    <a:pt x="2784348" y="0"/>
                  </a:moveTo>
                  <a:lnTo>
                    <a:pt x="0" y="0"/>
                  </a:lnTo>
                  <a:lnTo>
                    <a:pt x="0" y="616242"/>
                  </a:lnTo>
                  <a:lnTo>
                    <a:pt x="122656" y="635063"/>
                  </a:lnTo>
                  <a:lnTo>
                    <a:pt x="256489" y="616242"/>
                  </a:lnTo>
                  <a:lnTo>
                    <a:pt x="601027" y="640080"/>
                  </a:lnTo>
                  <a:lnTo>
                    <a:pt x="846340" y="616242"/>
                  </a:lnTo>
                  <a:lnTo>
                    <a:pt x="984948" y="632548"/>
                  </a:lnTo>
                  <a:lnTo>
                    <a:pt x="1304163" y="616242"/>
                  </a:lnTo>
                  <a:lnTo>
                    <a:pt x="1513586" y="637336"/>
                  </a:lnTo>
                  <a:lnTo>
                    <a:pt x="1611122" y="614743"/>
                  </a:lnTo>
                  <a:lnTo>
                    <a:pt x="1896745" y="632853"/>
                  </a:lnTo>
                  <a:lnTo>
                    <a:pt x="2328799" y="613486"/>
                  </a:lnTo>
                  <a:lnTo>
                    <a:pt x="2502281" y="631596"/>
                  </a:lnTo>
                  <a:lnTo>
                    <a:pt x="2784348" y="616242"/>
                  </a:lnTo>
                  <a:lnTo>
                    <a:pt x="2784348" y="0"/>
                  </a:lnTo>
                  <a:close/>
                </a:path>
              </a:pathLst>
            </a:custGeom>
            <a:solidFill>
              <a:srgbClr val="F3F4F4"/>
            </a:solidFill>
          </p:spPr>
          <p:txBody>
            <a:bodyPr wrap="square" lIns="0" tIns="0" rIns="0" bIns="0" rtlCol="0"/>
            <a:lstStyle/>
            <a:p>
              <a:endParaRPr sz="2571" dirty="0"/>
            </a:p>
          </p:txBody>
        </p:sp>
        <p:sp>
          <p:nvSpPr>
            <p:cNvPr id="39" name="object 39"/>
            <p:cNvSpPr/>
            <p:nvPr/>
          </p:nvSpPr>
          <p:spPr>
            <a:xfrm>
              <a:off x="280415" y="3689603"/>
              <a:ext cx="2784475" cy="640080"/>
            </a:xfrm>
            <a:custGeom>
              <a:avLst/>
              <a:gdLst/>
              <a:ahLst/>
              <a:cxnLst/>
              <a:rect l="l" t="t" r="r" b="b"/>
              <a:pathLst>
                <a:path w="2784475" h="640079">
                  <a:moveTo>
                    <a:pt x="0" y="0"/>
                  </a:moveTo>
                  <a:lnTo>
                    <a:pt x="2784348" y="0"/>
                  </a:lnTo>
                  <a:lnTo>
                    <a:pt x="2784348" y="616242"/>
                  </a:lnTo>
                  <a:lnTo>
                    <a:pt x="2502281" y="631596"/>
                  </a:lnTo>
                  <a:lnTo>
                    <a:pt x="2328799" y="613486"/>
                  </a:lnTo>
                  <a:lnTo>
                    <a:pt x="1896745" y="632853"/>
                  </a:lnTo>
                  <a:lnTo>
                    <a:pt x="1611122" y="614743"/>
                  </a:lnTo>
                  <a:lnTo>
                    <a:pt x="1513586" y="637336"/>
                  </a:lnTo>
                  <a:lnTo>
                    <a:pt x="1304163" y="616242"/>
                  </a:lnTo>
                  <a:lnTo>
                    <a:pt x="984948" y="632548"/>
                  </a:lnTo>
                  <a:lnTo>
                    <a:pt x="846340" y="616242"/>
                  </a:lnTo>
                  <a:lnTo>
                    <a:pt x="601027" y="640080"/>
                  </a:lnTo>
                  <a:lnTo>
                    <a:pt x="256489" y="616242"/>
                  </a:lnTo>
                  <a:lnTo>
                    <a:pt x="122656" y="635063"/>
                  </a:lnTo>
                  <a:lnTo>
                    <a:pt x="0" y="616242"/>
                  </a:lnTo>
                  <a:lnTo>
                    <a:pt x="0" y="0"/>
                  </a:lnTo>
                  <a:close/>
                </a:path>
              </a:pathLst>
            </a:custGeom>
            <a:ln w="6349">
              <a:solidFill>
                <a:srgbClr val="C4C6C9"/>
              </a:solidFill>
            </a:ln>
          </p:spPr>
          <p:txBody>
            <a:bodyPr wrap="square" lIns="0" tIns="0" rIns="0" bIns="0" rtlCol="0"/>
            <a:lstStyle/>
            <a:p>
              <a:endParaRPr sz="2571" dirty="0"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405129" y="5404248"/>
            <a:ext cx="3968750" cy="611944"/>
          </a:xfrm>
          <a:prstGeom prst="rect">
            <a:avLst/>
          </a:prstGeom>
        </p:spPr>
        <p:txBody>
          <a:bodyPr vert="horz" wrap="square" lIns="0" tIns="18143" rIns="0" bIns="0" rtlCol="0">
            <a:spAutoFit/>
          </a:bodyPr>
          <a:lstStyle/>
          <a:p>
            <a:pPr marL="944355">
              <a:spcBef>
                <a:spcPts val="143"/>
              </a:spcBef>
            </a:pPr>
            <a:r>
              <a:rPr sz="1286" i="1" dirty="0">
                <a:solidFill>
                  <a:srgbClr val="333D47"/>
                </a:solidFill>
                <a:latin typeface="Verdana"/>
                <a:cs typeface="Verdana"/>
              </a:rPr>
              <a:t>College</a:t>
            </a:r>
            <a:r>
              <a:rPr sz="1286" i="1" spc="-36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286" i="1" dirty="0">
                <a:solidFill>
                  <a:srgbClr val="333D47"/>
                </a:solidFill>
                <a:latin typeface="Verdana"/>
                <a:cs typeface="Verdana"/>
              </a:rPr>
              <a:t>Students</a:t>
            </a:r>
            <a:r>
              <a:rPr sz="1286" i="1" spc="-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286" i="1" dirty="0">
                <a:solidFill>
                  <a:srgbClr val="333D47"/>
                </a:solidFill>
                <a:latin typeface="Verdana"/>
                <a:cs typeface="Verdana"/>
              </a:rPr>
              <a:t>Brace</a:t>
            </a:r>
            <a:r>
              <a:rPr sz="1286" i="1" spc="-21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286" i="1" dirty="0">
                <a:solidFill>
                  <a:srgbClr val="333D47"/>
                </a:solidFill>
                <a:latin typeface="Verdana"/>
                <a:cs typeface="Verdana"/>
              </a:rPr>
              <a:t>for</a:t>
            </a:r>
            <a:r>
              <a:rPr sz="1286" i="1" spc="-21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286" i="1" spc="-36" dirty="0">
                <a:solidFill>
                  <a:srgbClr val="333D47"/>
                </a:solidFill>
                <a:latin typeface="Verdana"/>
                <a:cs typeface="Verdana"/>
              </a:rPr>
              <a:t>the</a:t>
            </a:r>
            <a:endParaRPr sz="1286" dirty="0">
              <a:latin typeface="Verdana"/>
              <a:cs typeface="Verdana"/>
            </a:endParaRPr>
          </a:p>
          <a:p>
            <a:pPr marL="944355" marR="246748"/>
            <a:r>
              <a:rPr sz="1286" i="1" dirty="0">
                <a:solidFill>
                  <a:srgbClr val="333D47"/>
                </a:solidFill>
                <a:latin typeface="Verdana"/>
                <a:cs typeface="Verdana"/>
              </a:rPr>
              <a:t>‘Second</a:t>
            </a:r>
            <a:r>
              <a:rPr sz="1286" i="1" spc="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286" i="1" dirty="0">
                <a:solidFill>
                  <a:srgbClr val="333D47"/>
                </a:solidFill>
                <a:latin typeface="Verdana"/>
                <a:cs typeface="Verdana"/>
              </a:rPr>
              <a:t>Curve’</a:t>
            </a:r>
            <a:r>
              <a:rPr sz="1286" i="1" spc="21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286" i="1" dirty="0">
                <a:solidFill>
                  <a:srgbClr val="333D47"/>
                </a:solidFill>
                <a:latin typeface="Verdana"/>
                <a:cs typeface="Verdana"/>
              </a:rPr>
              <a:t>of</a:t>
            </a:r>
            <a:r>
              <a:rPr sz="1286" i="1" spc="-29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286" i="1" spc="-14" dirty="0">
                <a:solidFill>
                  <a:srgbClr val="333D47"/>
                </a:solidFill>
                <a:latin typeface="Verdana"/>
                <a:cs typeface="Verdana"/>
              </a:rPr>
              <a:t>COVID-</a:t>
            </a:r>
            <a:r>
              <a:rPr sz="1286" i="1" dirty="0">
                <a:solidFill>
                  <a:srgbClr val="333D47"/>
                </a:solidFill>
                <a:latin typeface="Verdana"/>
                <a:cs typeface="Verdana"/>
              </a:rPr>
              <a:t>19</a:t>
            </a:r>
            <a:r>
              <a:rPr sz="1286" i="1" spc="14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286" i="1" dirty="0">
                <a:solidFill>
                  <a:srgbClr val="333D47"/>
                </a:solidFill>
                <a:latin typeface="Verdana"/>
                <a:cs typeface="Verdana"/>
              </a:rPr>
              <a:t>– </a:t>
            </a:r>
            <a:r>
              <a:rPr sz="1286" i="1" spc="-36" dirty="0">
                <a:solidFill>
                  <a:srgbClr val="333D47"/>
                </a:solidFill>
                <a:latin typeface="Verdana"/>
                <a:cs typeface="Verdana"/>
              </a:rPr>
              <a:t>Its </a:t>
            </a:r>
            <a:r>
              <a:rPr sz="1286" i="1" dirty="0">
                <a:solidFill>
                  <a:srgbClr val="333D47"/>
                </a:solidFill>
                <a:latin typeface="Verdana"/>
                <a:cs typeface="Verdana"/>
              </a:rPr>
              <a:t>Mental</a:t>
            </a:r>
            <a:r>
              <a:rPr sz="1286" i="1" spc="-29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286" i="1" dirty="0">
                <a:solidFill>
                  <a:srgbClr val="333D47"/>
                </a:solidFill>
                <a:latin typeface="Verdana"/>
                <a:cs typeface="Verdana"/>
              </a:rPr>
              <a:t>Health</a:t>
            </a:r>
            <a:r>
              <a:rPr sz="1286" i="1" spc="-21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286" i="1" spc="-14" dirty="0">
                <a:solidFill>
                  <a:srgbClr val="333D47"/>
                </a:solidFill>
                <a:latin typeface="Verdana"/>
                <a:cs typeface="Verdana"/>
              </a:rPr>
              <a:t>Impact</a:t>
            </a:r>
            <a:endParaRPr sz="1286" dirty="0">
              <a:latin typeface="Verdana"/>
              <a:cs typeface="Verdana"/>
            </a:endParaRPr>
          </a:p>
        </p:txBody>
      </p:sp>
      <p:pic>
        <p:nvPicPr>
          <p:cNvPr id="41" name="object 4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07273" y="5521234"/>
            <a:ext cx="672736" cy="396240"/>
          </a:xfrm>
          <a:prstGeom prst="rect">
            <a:avLst/>
          </a:prstGeom>
        </p:spPr>
      </p:pic>
      <p:grpSp>
        <p:nvGrpSpPr>
          <p:cNvPr id="42" name="object 42"/>
          <p:cNvGrpSpPr/>
          <p:nvPr/>
        </p:nvGrpSpPr>
        <p:grpSpPr>
          <a:xfrm>
            <a:off x="396058" y="3034756"/>
            <a:ext cx="3986893" cy="923471"/>
            <a:chOff x="277240" y="2124329"/>
            <a:chExt cx="2790825" cy="646430"/>
          </a:xfrm>
        </p:grpSpPr>
        <p:sp>
          <p:nvSpPr>
            <p:cNvPr id="43" name="object 43"/>
            <p:cNvSpPr/>
            <p:nvPr/>
          </p:nvSpPr>
          <p:spPr>
            <a:xfrm>
              <a:off x="280415" y="2127504"/>
              <a:ext cx="2784475" cy="640080"/>
            </a:xfrm>
            <a:custGeom>
              <a:avLst/>
              <a:gdLst/>
              <a:ahLst/>
              <a:cxnLst/>
              <a:rect l="l" t="t" r="r" b="b"/>
              <a:pathLst>
                <a:path w="2784475" h="640080">
                  <a:moveTo>
                    <a:pt x="2784348" y="0"/>
                  </a:moveTo>
                  <a:lnTo>
                    <a:pt x="0" y="0"/>
                  </a:lnTo>
                  <a:lnTo>
                    <a:pt x="0" y="616203"/>
                  </a:lnTo>
                  <a:lnTo>
                    <a:pt x="122656" y="635000"/>
                  </a:lnTo>
                  <a:lnTo>
                    <a:pt x="256489" y="616203"/>
                  </a:lnTo>
                  <a:lnTo>
                    <a:pt x="601027" y="640079"/>
                  </a:lnTo>
                  <a:lnTo>
                    <a:pt x="846340" y="616203"/>
                  </a:lnTo>
                  <a:lnTo>
                    <a:pt x="984948" y="632587"/>
                  </a:lnTo>
                  <a:lnTo>
                    <a:pt x="1304163" y="616203"/>
                  </a:lnTo>
                  <a:lnTo>
                    <a:pt x="1513586" y="637285"/>
                  </a:lnTo>
                  <a:lnTo>
                    <a:pt x="1611122" y="614807"/>
                  </a:lnTo>
                  <a:lnTo>
                    <a:pt x="1896745" y="632840"/>
                  </a:lnTo>
                  <a:lnTo>
                    <a:pt x="2328799" y="613537"/>
                  </a:lnTo>
                  <a:lnTo>
                    <a:pt x="2502281" y="631570"/>
                  </a:lnTo>
                  <a:lnTo>
                    <a:pt x="2784348" y="616203"/>
                  </a:lnTo>
                  <a:lnTo>
                    <a:pt x="2784348" y="0"/>
                  </a:lnTo>
                  <a:close/>
                </a:path>
              </a:pathLst>
            </a:custGeom>
            <a:solidFill>
              <a:srgbClr val="F3F4F4"/>
            </a:solidFill>
          </p:spPr>
          <p:txBody>
            <a:bodyPr wrap="square" lIns="0" tIns="0" rIns="0" bIns="0" rtlCol="0"/>
            <a:lstStyle/>
            <a:p>
              <a:endParaRPr sz="2571" dirty="0"/>
            </a:p>
          </p:txBody>
        </p:sp>
        <p:sp>
          <p:nvSpPr>
            <p:cNvPr id="44" name="object 44"/>
            <p:cNvSpPr/>
            <p:nvPr/>
          </p:nvSpPr>
          <p:spPr>
            <a:xfrm>
              <a:off x="280415" y="2127504"/>
              <a:ext cx="2784475" cy="640080"/>
            </a:xfrm>
            <a:custGeom>
              <a:avLst/>
              <a:gdLst/>
              <a:ahLst/>
              <a:cxnLst/>
              <a:rect l="l" t="t" r="r" b="b"/>
              <a:pathLst>
                <a:path w="2784475" h="640080">
                  <a:moveTo>
                    <a:pt x="0" y="0"/>
                  </a:moveTo>
                  <a:lnTo>
                    <a:pt x="2784348" y="0"/>
                  </a:lnTo>
                  <a:lnTo>
                    <a:pt x="2784348" y="616203"/>
                  </a:lnTo>
                  <a:lnTo>
                    <a:pt x="2502281" y="631570"/>
                  </a:lnTo>
                  <a:lnTo>
                    <a:pt x="2328799" y="613537"/>
                  </a:lnTo>
                  <a:lnTo>
                    <a:pt x="1896745" y="632840"/>
                  </a:lnTo>
                  <a:lnTo>
                    <a:pt x="1611122" y="614807"/>
                  </a:lnTo>
                  <a:lnTo>
                    <a:pt x="1513586" y="637285"/>
                  </a:lnTo>
                  <a:lnTo>
                    <a:pt x="1304163" y="616203"/>
                  </a:lnTo>
                  <a:lnTo>
                    <a:pt x="984948" y="632587"/>
                  </a:lnTo>
                  <a:lnTo>
                    <a:pt x="846340" y="616203"/>
                  </a:lnTo>
                  <a:lnTo>
                    <a:pt x="601027" y="640079"/>
                  </a:lnTo>
                  <a:lnTo>
                    <a:pt x="256489" y="616203"/>
                  </a:lnTo>
                  <a:lnTo>
                    <a:pt x="122656" y="635000"/>
                  </a:lnTo>
                  <a:lnTo>
                    <a:pt x="0" y="616203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C4C6C9"/>
              </a:solidFill>
            </a:ln>
          </p:spPr>
          <p:txBody>
            <a:bodyPr wrap="square" lIns="0" tIns="0" rIns="0" bIns="0" rtlCol="0"/>
            <a:lstStyle/>
            <a:p>
              <a:endParaRPr sz="2571" dirty="0"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405129" y="3163931"/>
            <a:ext cx="3968750" cy="611944"/>
          </a:xfrm>
          <a:prstGeom prst="rect">
            <a:avLst/>
          </a:prstGeom>
        </p:spPr>
        <p:txBody>
          <a:bodyPr vert="horz" wrap="square" lIns="0" tIns="18143" rIns="0" bIns="0" rtlCol="0">
            <a:spAutoFit/>
          </a:bodyPr>
          <a:lstStyle/>
          <a:p>
            <a:pPr marL="947983" marR="323856">
              <a:spcBef>
                <a:spcPts val="143"/>
              </a:spcBef>
            </a:pPr>
            <a:r>
              <a:rPr sz="1286" i="1" dirty="0">
                <a:solidFill>
                  <a:srgbClr val="333D47"/>
                </a:solidFill>
                <a:latin typeface="Verdana"/>
                <a:cs typeface="Verdana"/>
              </a:rPr>
              <a:t>College</a:t>
            </a:r>
            <a:r>
              <a:rPr sz="1286" i="1" spc="-5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286" i="1" dirty="0">
                <a:solidFill>
                  <a:srgbClr val="333D47"/>
                </a:solidFill>
                <a:latin typeface="Verdana"/>
                <a:cs typeface="Verdana"/>
              </a:rPr>
              <a:t>Students</a:t>
            </a:r>
            <a:r>
              <a:rPr sz="1286" i="1" spc="-21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286" i="1" dirty="0">
                <a:solidFill>
                  <a:srgbClr val="333D47"/>
                </a:solidFill>
                <a:latin typeface="Verdana"/>
                <a:cs typeface="Verdana"/>
              </a:rPr>
              <a:t>Suffering</a:t>
            </a:r>
            <a:r>
              <a:rPr sz="1286" i="1" spc="-14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286" i="1" spc="-29" dirty="0">
                <a:solidFill>
                  <a:srgbClr val="333D47"/>
                </a:solidFill>
                <a:latin typeface="Verdana"/>
                <a:cs typeface="Verdana"/>
              </a:rPr>
              <a:t>from </a:t>
            </a:r>
            <a:r>
              <a:rPr sz="1286" i="1" dirty="0">
                <a:solidFill>
                  <a:srgbClr val="333D47"/>
                </a:solidFill>
                <a:latin typeface="Verdana"/>
                <a:cs typeface="Verdana"/>
              </a:rPr>
              <a:t>Mental</a:t>
            </a:r>
            <a:r>
              <a:rPr sz="1286" i="1" spc="-21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286" i="1" dirty="0">
                <a:solidFill>
                  <a:srgbClr val="333D47"/>
                </a:solidFill>
                <a:latin typeface="Verdana"/>
                <a:cs typeface="Verdana"/>
              </a:rPr>
              <a:t>Health</a:t>
            </a:r>
            <a:r>
              <a:rPr sz="1286" i="1" spc="-21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286" i="1" dirty="0">
                <a:solidFill>
                  <a:srgbClr val="333D47"/>
                </a:solidFill>
                <a:latin typeface="Verdana"/>
                <a:cs typeface="Verdana"/>
              </a:rPr>
              <a:t>Issues</a:t>
            </a:r>
            <a:r>
              <a:rPr sz="1286" i="1" spc="14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286" i="1" dirty="0">
                <a:solidFill>
                  <a:srgbClr val="333D47"/>
                </a:solidFill>
                <a:latin typeface="Verdana"/>
                <a:cs typeface="Verdana"/>
              </a:rPr>
              <a:t>at</a:t>
            </a:r>
            <a:r>
              <a:rPr sz="1286" i="1" spc="-29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286" i="1" dirty="0">
                <a:solidFill>
                  <a:srgbClr val="333D47"/>
                </a:solidFill>
                <a:latin typeface="Verdana"/>
                <a:cs typeface="Verdana"/>
              </a:rPr>
              <a:t>a</a:t>
            </a:r>
            <a:r>
              <a:rPr sz="1286" i="1" spc="-36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286" i="1" spc="-14" dirty="0">
                <a:solidFill>
                  <a:srgbClr val="333D47"/>
                </a:solidFill>
                <a:latin typeface="Verdana"/>
                <a:cs typeface="Verdana"/>
              </a:rPr>
              <a:t>Higher </a:t>
            </a:r>
            <a:r>
              <a:rPr sz="1286" i="1" dirty="0">
                <a:solidFill>
                  <a:srgbClr val="333D47"/>
                </a:solidFill>
                <a:latin typeface="Verdana"/>
                <a:cs typeface="Verdana"/>
              </a:rPr>
              <a:t>Pace</a:t>
            </a:r>
            <a:r>
              <a:rPr sz="1286" i="1" spc="-14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286" i="1" dirty="0">
                <a:solidFill>
                  <a:srgbClr val="333D47"/>
                </a:solidFill>
                <a:latin typeface="Verdana"/>
                <a:cs typeface="Verdana"/>
              </a:rPr>
              <a:t>during</a:t>
            </a:r>
            <a:r>
              <a:rPr sz="1286" i="1" spc="14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286" i="1" spc="-14" dirty="0">
                <a:solidFill>
                  <a:srgbClr val="333D47"/>
                </a:solidFill>
                <a:latin typeface="Verdana"/>
                <a:cs typeface="Verdana"/>
              </a:rPr>
              <a:t>Pandemic</a:t>
            </a:r>
            <a:endParaRPr sz="1286" dirty="0">
              <a:latin typeface="Verdana"/>
              <a:cs typeface="Verdana"/>
            </a:endParaRPr>
          </a:p>
        </p:txBody>
      </p:sp>
      <p:pic>
        <p:nvPicPr>
          <p:cNvPr id="46" name="object 4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87679" y="3182983"/>
            <a:ext cx="640080" cy="640080"/>
          </a:xfrm>
          <a:prstGeom prst="rect">
            <a:avLst/>
          </a:prstGeom>
        </p:spPr>
      </p:pic>
      <p:sp>
        <p:nvSpPr>
          <p:cNvPr id="47" name="object 47"/>
          <p:cNvSpPr txBox="1"/>
          <p:nvPr/>
        </p:nvSpPr>
        <p:spPr>
          <a:xfrm>
            <a:off x="378967" y="1360352"/>
            <a:ext cx="3378200" cy="457268"/>
          </a:xfrm>
          <a:prstGeom prst="rect">
            <a:avLst/>
          </a:prstGeom>
        </p:spPr>
        <p:txBody>
          <a:bodyPr vert="horz" wrap="square" lIns="0" tIns="17236" rIns="0" bIns="0" rtlCol="0">
            <a:spAutoFit/>
          </a:bodyPr>
          <a:lstStyle/>
          <a:p>
            <a:pPr marL="18143" marR="7257">
              <a:spcBef>
                <a:spcPts val="136"/>
              </a:spcBef>
            </a:pPr>
            <a:r>
              <a:rPr sz="1429" b="1" dirty="0">
                <a:solidFill>
                  <a:srgbClr val="333D47"/>
                </a:solidFill>
                <a:latin typeface="Verdana"/>
                <a:cs typeface="Verdana"/>
              </a:rPr>
              <a:t>Mental</a:t>
            </a:r>
            <a:r>
              <a:rPr sz="1429" b="1" spc="-71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429" b="1" dirty="0">
                <a:solidFill>
                  <a:srgbClr val="333D47"/>
                </a:solidFill>
                <a:latin typeface="Verdana"/>
                <a:cs typeface="Verdana"/>
              </a:rPr>
              <a:t>Health</a:t>
            </a:r>
            <a:r>
              <a:rPr sz="1429" b="1" spc="-71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429" b="1" dirty="0">
                <a:solidFill>
                  <a:srgbClr val="333D47"/>
                </a:solidFill>
                <a:latin typeface="Verdana"/>
                <a:cs typeface="Verdana"/>
              </a:rPr>
              <a:t>Took</a:t>
            </a:r>
            <a:r>
              <a:rPr sz="1429" b="1" spc="-64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429" b="1" dirty="0">
                <a:solidFill>
                  <a:srgbClr val="333D47"/>
                </a:solidFill>
                <a:latin typeface="Verdana"/>
                <a:cs typeface="Verdana"/>
              </a:rPr>
              <a:t>Center</a:t>
            </a:r>
            <a:r>
              <a:rPr sz="1429" b="1" spc="-43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429" b="1" spc="-14" dirty="0">
                <a:solidFill>
                  <a:srgbClr val="333D47"/>
                </a:solidFill>
                <a:latin typeface="Verdana"/>
                <a:cs typeface="Verdana"/>
              </a:rPr>
              <a:t>Stage </a:t>
            </a:r>
            <a:r>
              <a:rPr sz="1429" b="1" dirty="0">
                <a:solidFill>
                  <a:srgbClr val="333D47"/>
                </a:solidFill>
                <a:latin typeface="Verdana"/>
                <a:cs typeface="Verdana"/>
              </a:rPr>
              <a:t>across</a:t>
            </a:r>
            <a:r>
              <a:rPr sz="1429" b="1" spc="-5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429" b="1" dirty="0">
                <a:solidFill>
                  <a:srgbClr val="333D47"/>
                </a:solidFill>
                <a:latin typeface="Verdana"/>
                <a:cs typeface="Verdana"/>
              </a:rPr>
              <a:t>the</a:t>
            </a:r>
            <a:r>
              <a:rPr sz="1429" b="1" spc="-64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429" b="1" dirty="0">
                <a:solidFill>
                  <a:srgbClr val="333D47"/>
                </a:solidFill>
                <a:latin typeface="Verdana"/>
                <a:cs typeface="Verdana"/>
              </a:rPr>
              <a:t>Past</a:t>
            </a:r>
            <a:r>
              <a:rPr sz="1429" b="1" spc="-50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429" b="1" dirty="0">
                <a:solidFill>
                  <a:srgbClr val="333D47"/>
                </a:solidFill>
                <a:latin typeface="Verdana"/>
                <a:cs typeface="Verdana"/>
              </a:rPr>
              <a:t>Two</a:t>
            </a:r>
            <a:r>
              <a:rPr sz="1429" b="1" spc="-43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429" b="1" spc="-14" dirty="0">
                <a:solidFill>
                  <a:srgbClr val="333D47"/>
                </a:solidFill>
                <a:latin typeface="Verdana"/>
                <a:cs typeface="Verdana"/>
              </a:rPr>
              <a:t>Years</a:t>
            </a:r>
            <a:endParaRPr sz="1429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296" y="6665684"/>
            <a:ext cx="2156279" cy="128222"/>
          </a:xfrm>
          <a:prstGeom prst="rect">
            <a:avLst/>
          </a:prstGeom>
        </p:spPr>
        <p:txBody>
          <a:bodyPr vert="horz" wrap="square" lIns="0" tIns="18143" rIns="0" bIns="0" rtlCol="0">
            <a:spAutoFit/>
          </a:bodyPr>
          <a:lstStyle/>
          <a:p>
            <a:pPr marL="18143">
              <a:spcBef>
                <a:spcPts val="143"/>
              </a:spcBef>
            </a:pPr>
            <a:r>
              <a:rPr sz="714" dirty="0">
                <a:solidFill>
                  <a:srgbClr val="9DA1A7"/>
                </a:solidFill>
                <a:latin typeface="Verdana"/>
                <a:cs typeface="Verdana"/>
                <a:hlinkClick r:id="rId2"/>
              </a:rPr>
              <a:t>©2021</a:t>
            </a:r>
            <a:r>
              <a:rPr sz="714" spc="-79" dirty="0">
                <a:solidFill>
                  <a:srgbClr val="9DA1A7"/>
                </a:solidFill>
                <a:latin typeface="Verdana"/>
                <a:cs typeface="Verdana"/>
                <a:hlinkClick r:id="rId2"/>
              </a:rPr>
              <a:t> </a:t>
            </a:r>
            <a:r>
              <a:rPr sz="714" dirty="0">
                <a:solidFill>
                  <a:srgbClr val="9DA1A7"/>
                </a:solidFill>
                <a:latin typeface="Verdana"/>
                <a:cs typeface="Verdana"/>
                <a:hlinkClick r:id="rId2"/>
              </a:rPr>
              <a:t>by</a:t>
            </a:r>
            <a:r>
              <a:rPr sz="714" spc="-7" dirty="0">
                <a:solidFill>
                  <a:srgbClr val="9DA1A7"/>
                </a:solidFill>
                <a:latin typeface="Verdana"/>
                <a:cs typeface="Verdana"/>
                <a:hlinkClick r:id="rId2"/>
              </a:rPr>
              <a:t> </a:t>
            </a:r>
            <a:r>
              <a:rPr sz="714" dirty="0">
                <a:solidFill>
                  <a:srgbClr val="9DA1A7"/>
                </a:solidFill>
                <a:latin typeface="Verdana"/>
                <a:cs typeface="Verdana"/>
                <a:hlinkClick r:id="rId2"/>
              </a:rPr>
              <a:t>EAB.</a:t>
            </a:r>
            <a:r>
              <a:rPr sz="714" spc="-29" dirty="0">
                <a:solidFill>
                  <a:srgbClr val="9DA1A7"/>
                </a:solidFill>
                <a:latin typeface="Verdana"/>
                <a:cs typeface="Verdana"/>
                <a:hlinkClick r:id="rId2"/>
              </a:rPr>
              <a:t> </a:t>
            </a:r>
            <a:r>
              <a:rPr sz="714" dirty="0">
                <a:solidFill>
                  <a:srgbClr val="9DA1A7"/>
                </a:solidFill>
                <a:latin typeface="Verdana"/>
                <a:cs typeface="Verdana"/>
                <a:hlinkClick r:id="rId2"/>
              </a:rPr>
              <a:t>All</a:t>
            </a:r>
            <a:r>
              <a:rPr sz="714" spc="-50" dirty="0">
                <a:solidFill>
                  <a:srgbClr val="9DA1A7"/>
                </a:solidFill>
                <a:latin typeface="Verdana"/>
                <a:cs typeface="Verdana"/>
                <a:hlinkClick r:id="rId2"/>
              </a:rPr>
              <a:t> </a:t>
            </a:r>
            <a:r>
              <a:rPr sz="714" dirty="0">
                <a:solidFill>
                  <a:srgbClr val="9DA1A7"/>
                </a:solidFill>
                <a:latin typeface="Verdana"/>
                <a:cs typeface="Verdana"/>
                <a:hlinkClick r:id="rId2"/>
              </a:rPr>
              <a:t>Rights</a:t>
            </a:r>
            <a:r>
              <a:rPr sz="714" spc="-29" dirty="0">
                <a:solidFill>
                  <a:srgbClr val="9DA1A7"/>
                </a:solidFill>
                <a:latin typeface="Verdana"/>
                <a:cs typeface="Verdana"/>
                <a:hlinkClick r:id="rId2"/>
              </a:rPr>
              <a:t> </a:t>
            </a:r>
            <a:r>
              <a:rPr sz="714" dirty="0">
                <a:solidFill>
                  <a:srgbClr val="9DA1A7"/>
                </a:solidFill>
                <a:latin typeface="Verdana"/>
                <a:cs typeface="Verdana"/>
                <a:hlinkClick r:id="rId2"/>
              </a:rPr>
              <a:t>Reserved.</a:t>
            </a:r>
            <a:r>
              <a:rPr sz="714" spc="7" dirty="0">
                <a:solidFill>
                  <a:srgbClr val="9DA1A7"/>
                </a:solidFill>
                <a:latin typeface="Verdana"/>
                <a:cs typeface="Verdana"/>
                <a:hlinkClick r:id="rId2"/>
              </a:rPr>
              <a:t> </a:t>
            </a:r>
            <a:r>
              <a:rPr sz="714" b="1" spc="-14" dirty="0">
                <a:solidFill>
                  <a:srgbClr val="9DA1A7"/>
                </a:solidFill>
                <a:latin typeface="Verdana"/>
                <a:cs typeface="Verdana"/>
                <a:hlinkClick r:id="rId2"/>
              </a:rPr>
              <a:t>eab.com</a:t>
            </a:r>
            <a:endParaRPr sz="714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"/>
            <a:ext cx="9145814" cy="898979"/>
            <a:chOff x="0" y="0"/>
            <a:chExt cx="6402070" cy="6292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6400800" cy="600710"/>
            </a:xfrm>
            <a:custGeom>
              <a:avLst/>
              <a:gdLst/>
              <a:ahLst/>
              <a:cxnLst/>
              <a:rect l="l" t="t" r="r" b="b"/>
              <a:pathLst>
                <a:path w="6400800" h="600710">
                  <a:moveTo>
                    <a:pt x="6400800" y="0"/>
                  </a:moveTo>
                  <a:lnTo>
                    <a:pt x="0" y="0"/>
                  </a:lnTo>
                  <a:lnTo>
                    <a:pt x="0" y="600455"/>
                  </a:lnTo>
                  <a:lnTo>
                    <a:pt x="6400800" y="600455"/>
                  </a:lnTo>
                  <a:lnTo>
                    <a:pt x="6400800" y="0"/>
                  </a:lnTo>
                  <a:close/>
                </a:path>
              </a:pathLst>
            </a:custGeom>
            <a:solidFill>
              <a:srgbClr val="00355F"/>
            </a:solidFill>
          </p:spPr>
          <p:txBody>
            <a:bodyPr wrap="square" lIns="0" tIns="0" rIns="0" bIns="0" rtlCol="0"/>
            <a:lstStyle/>
            <a:p>
              <a:endParaRPr sz="2571"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5596128" y="0"/>
              <a:ext cx="751840" cy="600710"/>
            </a:xfrm>
            <a:custGeom>
              <a:avLst/>
              <a:gdLst/>
              <a:ahLst/>
              <a:cxnLst/>
              <a:rect l="l" t="t" r="r" b="b"/>
              <a:pathLst>
                <a:path w="751839" h="600710">
                  <a:moveTo>
                    <a:pt x="202692" y="600456"/>
                  </a:moveTo>
                  <a:lnTo>
                    <a:pt x="148170" y="547128"/>
                  </a:lnTo>
                  <a:lnTo>
                    <a:pt x="119303" y="508431"/>
                  </a:lnTo>
                  <a:lnTo>
                    <a:pt x="94869" y="467715"/>
                  </a:lnTo>
                  <a:lnTo>
                    <a:pt x="74891" y="425297"/>
                  </a:lnTo>
                  <a:lnTo>
                    <a:pt x="59347" y="381533"/>
                  </a:lnTo>
                  <a:lnTo>
                    <a:pt x="48234" y="336753"/>
                  </a:lnTo>
                  <a:lnTo>
                    <a:pt x="41579" y="291287"/>
                  </a:lnTo>
                  <a:lnTo>
                    <a:pt x="39357" y="245478"/>
                  </a:lnTo>
                  <a:lnTo>
                    <a:pt x="41579" y="199682"/>
                  </a:lnTo>
                  <a:lnTo>
                    <a:pt x="48247" y="154216"/>
                  </a:lnTo>
                  <a:lnTo>
                    <a:pt x="59359" y="109435"/>
                  </a:lnTo>
                  <a:lnTo>
                    <a:pt x="74930" y="65659"/>
                  </a:lnTo>
                  <a:lnTo>
                    <a:pt x="109982" y="0"/>
                  </a:lnTo>
                  <a:lnTo>
                    <a:pt x="65913" y="0"/>
                  </a:lnTo>
                  <a:lnTo>
                    <a:pt x="41275" y="44577"/>
                  </a:lnTo>
                  <a:lnTo>
                    <a:pt x="23622" y="92049"/>
                  </a:lnTo>
                  <a:lnTo>
                    <a:pt x="10680" y="141516"/>
                  </a:lnTo>
                  <a:lnTo>
                    <a:pt x="2705" y="192747"/>
                  </a:lnTo>
                  <a:lnTo>
                    <a:pt x="0" y="245491"/>
                  </a:lnTo>
                  <a:lnTo>
                    <a:pt x="2705" y="298234"/>
                  </a:lnTo>
                  <a:lnTo>
                    <a:pt x="10680" y="349465"/>
                  </a:lnTo>
                  <a:lnTo>
                    <a:pt x="23634" y="398932"/>
                  </a:lnTo>
                  <a:lnTo>
                    <a:pt x="41287" y="446379"/>
                  </a:lnTo>
                  <a:lnTo>
                    <a:pt x="63385" y="491540"/>
                  </a:lnTo>
                  <a:lnTo>
                    <a:pt x="89662" y="534162"/>
                  </a:lnTo>
                  <a:lnTo>
                    <a:pt x="145288" y="600456"/>
                  </a:lnTo>
                  <a:lnTo>
                    <a:pt x="202692" y="600456"/>
                  </a:lnTo>
                  <a:close/>
                </a:path>
                <a:path w="751839" h="600710">
                  <a:moveTo>
                    <a:pt x="339852" y="246888"/>
                  </a:moveTo>
                  <a:lnTo>
                    <a:pt x="292608" y="246888"/>
                  </a:lnTo>
                  <a:lnTo>
                    <a:pt x="292608" y="419100"/>
                  </a:lnTo>
                  <a:lnTo>
                    <a:pt x="339852" y="419100"/>
                  </a:lnTo>
                  <a:lnTo>
                    <a:pt x="339852" y="246888"/>
                  </a:lnTo>
                  <a:close/>
                </a:path>
                <a:path w="751839" h="600710">
                  <a:moveTo>
                    <a:pt x="468376" y="0"/>
                  </a:moveTo>
                  <a:lnTo>
                    <a:pt x="378587" y="0"/>
                  </a:lnTo>
                  <a:lnTo>
                    <a:pt x="358521" y="16256"/>
                  </a:lnTo>
                  <a:lnTo>
                    <a:pt x="337820" y="37084"/>
                  </a:lnTo>
                  <a:lnTo>
                    <a:pt x="319278" y="60833"/>
                  </a:lnTo>
                  <a:lnTo>
                    <a:pt x="303784" y="86106"/>
                  </a:lnTo>
                  <a:lnTo>
                    <a:pt x="292608" y="112776"/>
                  </a:lnTo>
                  <a:lnTo>
                    <a:pt x="348869" y="88265"/>
                  </a:lnTo>
                  <a:lnTo>
                    <a:pt x="364490" y="66802"/>
                  </a:lnTo>
                  <a:lnTo>
                    <a:pt x="381508" y="48895"/>
                  </a:lnTo>
                  <a:lnTo>
                    <a:pt x="401574" y="31877"/>
                  </a:lnTo>
                  <a:lnTo>
                    <a:pt x="423799" y="18415"/>
                  </a:lnTo>
                  <a:lnTo>
                    <a:pt x="446786" y="6604"/>
                  </a:lnTo>
                  <a:lnTo>
                    <a:pt x="468376" y="0"/>
                  </a:lnTo>
                  <a:close/>
                </a:path>
                <a:path w="751839" h="600710">
                  <a:moveTo>
                    <a:pt x="475488" y="246888"/>
                  </a:moveTo>
                  <a:lnTo>
                    <a:pt x="431292" y="246888"/>
                  </a:lnTo>
                  <a:lnTo>
                    <a:pt x="431292" y="419100"/>
                  </a:lnTo>
                  <a:lnTo>
                    <a:pt x="475488" y="419100"/>
                  </a:lnTo>
                  <a:lnTo>
                    <a:pt x="475488" y="246888"/>
                  </a:lnTo>
                  <a:close/>
                </a:path>
                <a:path w="751839" h="600710">
                  <a:moveTo>
                    <a:pt x="566928" y="469392"/>
                  </a:moveTo>
                  <a:lnTo>
                    <a:pt x="292608" y="469392"/>
                  </a:lnTo>
                  <a:lnTo>
                    <a:pt x="292608" y="507492"/>
                  </a:lnTo>
                  <a:lnTo>
                    <a:pt x="566928" y="507492"/>
                  </a:lnTo>
                  <a:lnTo>
                    <a:pt x="566928" y="469392"/>
                  </a:lnTo>
                  <a:close/>
                </a:path>
                <a:path w="751839" h="600710">
                  <a:moveTo>
                    <a:pt x="614172" y="246888"/>
                  </a:moveTo>
                  <a:lnTo>
                    <a:pt x="566928" y="246888"/>
                  </a:lnTo>
                  <a:lnTo>
                    <a:pt x="566928" y="419100"/>
                  </a:lnTo>
                  <a:lnTo>
                    <a:pt x="614172" y="419100"/>
                  </a:lnTo>
                  <a:lnTo>
                    <a:pt x="614172" y="246888"/>
                  </a:lnTo>
                  <a:close/>
                </a:path>
                <a:path w="751839" h="600710">
                  <a:moveTo>
                    <a:pt x="751319" y="246888"/>
                  </a:moveTo>
                  <a:lnTo>
                    <a:pt x="702564" y="246888"/>
                  </a:lnTo>
                  <a:lnTo>
                    <a:pt x="702564" y="419100"/>
                  </a:lnTo>
                  <a:lnTo>
                    <a:pt x="751319" y="419100"/>
                  </a:lnTo>
                  <a:lnTo>
                    <a:pt x="751319" y="246888"/>
                  </a:lnTo>
                  <a:close/>
                </a:path>
                <a:path w="751839" h="600710">
                  <a:moveTo>
                    <a:pt x="751332" y="164465"/>
                  </a:moveTo>
                  <a:lnTo>
                    <a:pt x="521589" y="64008"/>
                  </a:lnTo>
                  <a:lnTo>
                    <a:pt x="292608" y="164465"/>
                  </a:lnTo>
                  <a:lnTo>
                    <a:pt x="292608" y="205740"/>
                  </a:lnTo>
                  <a:lnTo>
                    <a:pt x="521589" y="105410"/>
                  </a:lnTo>
                  <a:lnTo>
                    <a:pt x="751332" y="205740"/>
                  </a:lnTo>
                  <a:lnTo>
                    <a:pt x="751332" y="164465"/>
                  </a:lnTo>
                  <a:close/>
                </a:path>
                <a:path w="751839" h="600710">
                  <a:moveTo>
                    <a:pt x="751332" y="114300"/>
                  </a:moveTo>
                  <a:lnTo>
                    <a:pt x="724662" y="61595"/>
                  </a:lnTo>
                  <a:lnTo>
                    <a:pt x="686181" y="17018"/>
                  </a:lnTo>
                  <a:lnTo>
                    <a:pt x="665099" y="0"/>
                  </a:lnTo>
                  <a:lnTo>
                    <a:pt x="576199" y="0"/>
                  </a:lnTo>
                  <a:lnTo>
                    <a:pt x="596392" y="6604"/>
                  </a:lnTo>
                  <a:lnTo>
                    <a:pt x="617982" y="16256"/>
                  </a:lnTo>
                  <a:lnTo>
                    <a:pt x="654939" y="43688"/>
                  </a:lnTo>
                  <a:lnTo>
                    <a:pt x="683895" y="74168"/>
                  </a:lnTo>
                  <a:lnTo>
                    <a:pt x="695706" y="89789"/>
                  </a:lnTo>
                  <a:lnTo>
                    <a:pt x="751332" y="114300"/>
                  </a:lnTo>
                  <a:close/>
                </a:path>
              </a:pathLst>
            </a:custGeom>
            <a:solidFill>
              <a:srgbClr val="004A86"/>
            </a:solidFill>
          </p:spPr>
          <p:txBody>
            <a:bodyPr wrap="square" lIns="0" tIns="0" rIns="0" bIns="0" rtlCol="0"/>
            <a:lstStyle/>
            <a:p>
              <a:endParaRPr sz="2571"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761" y="600646"/>
              <a:ext cx="6400800" cy="28575"/>
            </a:xfrm>
            <a:custGeom>
              <a:avLst/>
              <a:gdLst/>
              <a:ahLst/>
              <a:cxnLst/>
              <a:rect l="l" t="t" r="r" b="b"/>
              <a:pathLst>
                <a:path w="6400800" h="28575">
                  <a:moveTo>
                    <a:pt x="0" y="28575"/>
                  </a:moveTo>
                  <a:lnTo>
                    <a:pt x="6400800" y="28575"/>
                  </a:lnTo>
                  <a:lnTo>
                    <a:pt x="6400800" y="0"/>
                  </a:lnTo>
                  <a:lnTo>
                    <a:pt x="0" y="0"/>
                  </a:lnTo>
                  <a:lnTo>
                    <a:pt x="0" y="28575"/>
                  </a:lnTo>
                  <a:close/>
                </a:path>
              </a:pathLst>
            </a:custGeom>
            <a:solidFill>
              <a:srgbClr val="7ECFCF"/>
            </a:solidFill>
          </p:spPr>
          <p:txBody>
            <a:bodyPr wrap="square" lIns="0" tIns="0" rIns="0" bIns="0" rtlCol="0"/>
            <a:lstStyle/>
            <a:p>
              <a:endParaRPr sz="2571" dirty="0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934630" y="612322"/>
            <a:ext cx="163286" cy="160392"/>
          </a:xfrm>
          <a:prstGeom prst="rect">
            <a:avLst/>
          </a:prstGeom>
        </p:spPr>
        <p:txBody>
          <a:bodyPr vert="horz" wrap="square" lIns="0" tIns="17236" rIns="0" bIns="0" rtlCol="0">
            <a:spAutoFit/>
          </a:bodyPr>
          <a:lstStyle/>
          <a:p>
            <a:pPr marL="18143">
              <a:spcBef>
                <a:spcPts val="136"/>
              </a:spcBef>
            </a:pPr>
            <a:r>
              <a:rPr sz="929" spc="-36" dirty="0">
                <a:solidFill>
                  <a:srgbClr val="FFFFFF"/>
                </a:solidFill>
                <a:latin typeface="Rockwell"/>
                <a:cs typeface="Rockwell"/>
              </a:rPr>
              <a:t>10</a:t>
            </a:r>
            <a:endParaRPr sz="929" dirty="0">
              <a:latin typeface="Rockwell"/>
              <a:cs typeface="Rockwel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027714" y="1404257"/>
            <a:ext cx="5116286" cy="4831443"/>
            <a:chOff x="2819400" y="982980"/>
            <a:chExt cx="3581400" cy="3382010"/>
          </a:xfrm>
        </p:grpSpPr>
        <p:sp>
          <p:nvSpPr>
            <p:cNvPr id="9" name="object 9"/>
            <p:cNvSpPr/>
            <p:nvPr/>
          </p:nvSpPr>
          <p:spPr>
            <a:xfrm>
              <a:off x="2819400" y="982980"/>
              <a:ext cx="3581400" cy="3382010"/>
            </a:xfrm>
            <a:custGeom>
              <a:avLst/>
              <a:gdLst/>
              <a:ahLst/>
              <a:cxnLst/>
              <a:rect l="l" t="t" r="r" b="b"/>
              <a:pathLst>
                <a:path w="3581400" h="3382010">
                  <a:moveTo>
                    <a:pt x="0" y="3381755"/>
                  </a:moveTo>
                  <a:lnTo>
                    <a:pt x="3581399" y="3381755"/>
                  </a:lnTo>
                  <a:lnTo>
                    <a:pt x="3581400" y="0"/>
                  </a:lnTo>
                  <a:lnTo>
                    <a:pt x="0" y="0"/>
                  </a:lnTo>
                  <a:lnTo>
                    <a:pt x="0" y="3381755"/>
                  </a:lnTo>
                  <a:close/>
                </a:path>
              </a:pathLst>
            </a:custGeom>
            <a:solidFill>
              <a:srgbClr val="D5D7DA"/>
            </a:solidFill>
          </p:spPr>
          <p:txBody>
            <a:bodyPr wrap="square" lIns="0" tIns="0" rIns="0" bIns="0" rtlCol="0"/>
            <a:lstStyle/>
            <a:p>
              <a:endParaRPr sz="2571"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3842003" y="2357627"/>
              <a:ext cx="1597660" cy="292735"/>
            </a:xfrm>
            <a:custGeom>
              <a:avLst/>
              <a:gdLst/>
              <a:ahLst/>
              <a:cxnLst/>
              <a:rect l="l" t="t" r="r" b="b"/>
              <a:pathLst>
                <a:path w="1597660" h="292735">
                  <a:moveTo>
                    <a:pt x="1597152" y="0"/>
                  </a:moveTo>
                  <a:lnTo>
                    <a:pt x="0" y="0"/>
                  </a:lnTo>
                  <a:lnTo>
                    <a:pt x="0" y="292607"/>
                  </a:lnTo>
                  <a:lnTo>
                    <a:pt x="1597152" y="292607"/>
                  </a:lnTo>
                  <a:lnTo>
                    <a:pt x="1597152" y="0"/>
                  </a:lnTo>
                  <a:close/>
                </a:path>
              </a:pathLst>
            </a:custGeom>
            <a:solidFill>
              <a:srgbClr val="666C71"/>
            </a:solidFill>
          </p:spPr>
          <p:txBody>
            <a:bodyPr wrap="square" lIns="0" tIns="0" rIns="0" bIns="0" rtlCol="0"/>
            <a:lstStyle/>
            <a:p>
              <a:endParaRPr sz="2571"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3842003" y="2357627"/>
              <a:ext cx="1597660" cy="292735"/>
            </a:xfrm>
            <a:custGeom>
              <a:avLst/>
              <a:gdLst/>
              <a:ahLst/>
              <a:cxnLst/>
              <a:rect l="l" t="t" r="r" b="b"/>
              <a:pathLst>
                <a:path w="1597660" h="292735">
                  <a:moveTo>
                    <a:pt x="0" y="292607"/>
                  </a:moveTo>
                  <a:lnTo>
                    <a:pt x="1597152" y="292607"/>
                  </a:lnTo>
                  <a:lnTo>
                    <a:pt x="1597152" y="0"/>
                  </a:lnTo>
                  <a:lnTo>
                    <a:pt x="0" y="0"/>
                  </a:lnTo>
                  <a:lnTo>
                    <a:pt x="0" y="29260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571"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3842003" y="1958340"/>
              <a:ext cx="1085215" cy="291465"/>
            </a:xfrm>
            <a:custGeom>
              <a:avLst/>
              <a:gdLst/>
              <a:ahLst/>
              <a:cxnLst/>
              <a:rect l="l" t="t" r="r" b="b"/>
              <a:pathLst>
                <a:path w="1085214" h="291464">
                  <a:moveTo>
                    <a:pt x="1085088" y="0"/>
                  </a:moveTo>
                  <a:lnTo>
                    <a:pt x="0" y="0"/>
                  </a:lnTo>
                  <a:lnTo>
                    <a:pt x="0" y="291084"/>
                  </a:lnTo>
                  <a:lnTo>
                    <a:pt x="1085088" y="291084"/>
                  </a:lnTo>
                  <a:lnTo>
                    <a:pt x="1085088" y="0"/>
                  </a:lnTo>
                  <a:close/>
                </a:path>
              </a:pathLst>
            </a:custGeom>
            <a:solidFill>
              <a:srgbClr val="666C71"/>
            </a:solidFill>
          </p:spPr>
          <p:txBody>
            <a:bodyPr wrap="square" lIns="0" tIns="0" rIns="0" bIns="0" rtlCol="0"/>
            <a:lstStyle/>
            <a:p>
              <a:endParaRPr sz="2571"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3842003" y="1958340"/>
              <a:ext cx="1085215" cy="291465"/>
            </a:xfrm>
            <a:custGeom>
              <a:avLst/>
              <a:gdLst/>
              <a:ahLst/>
              <a:cxnLst/>
              <a:rect l="l" t="t" r="r" b="b"/>
              <a:pathLst>
                <a:path w="1085214" h="291464">
                  <a:moveTo>
                    <a:pt x="0" y="291084"/>
                  </a:moveTo>
                  <a:lnTo>
                    <a:pt x="1085088" y="291084"/>
                  </a:lnTo>
                  <a:lnTo>
                    <a:pt x="1085088" y="0"/>
                  </a:lnTo>
                  <a:lnTo>
                    <a:pt x="0" y="0"/>
                  </a:lnTo>
                  <a:lnTo>
                    <a:pt x="0" y="29108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571"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3842003" y="1559052"/>
              <a:ext cx="838200" cy="291465"/>
            </a:xfrm>
            <a:custGeom>
              <a:avLst/>
              <a:gdLst/>
              <a:ahLst/>
              <a:cxnLst/>
              <a:rect l="l" t="t" r="r" b="b"/>
              <a:pathLst>
                <a:path w="838200" h="291464">
                  <a:moveTo>
                    <a:pt x="838200" y="0"/>
                  </a:moveTo>
                  <a:lnTo>
                    <a:pt x="0" y="0"/>
                  </a:lnTo>
                  <a:lnTo>
                    <a:pt x="0" y="291084"/>
                  </a:lnTo>
                  <a:lnTo>
                    <a:pt x="838200" y="291084"/>
                  </a:lnTo>
                  <a:lnTo>
                    <a:pt x="838200" y="0"/>
                  </a:lnTo>
                  <a:close/>
                </a:path>
              </a:pathLst>
            </a:custGeom>
            <a:solidFill>
              <a:srgbClr val="666C71"/>
            </a:solidFill>
          </p:spPr>
          <p:txBody>
            <a:bodyPr wrap="square" lIns="0" tIns="0" rIns="0" bIns="0" rtlCol="0"/>
            <a:lstStyle/>
            <a:p>
              <a:endParaRPr sz="2571"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3842003" y="1559052"/>
              <a:ext cx="838200" cy="291465"/>
            </a:xfrm>
            <a:custGeom>
              <a:avLst/>
              <a:gdLst/>
              <a:ahLst/>
              <a:cxnLst/>
              <a:rect l="l" t="t" r="r" b="b"/>
              <a:pathLst>
                <a:path w="838200" h="291464">
                  <a:moveTo>
                    <a:pt x="0" y="291084"/>
                  </a:moveTo>
                  <a:lnTo>
                    <a:pt x="838200" y="291084"/>
                  </a:lnTo>
                  <a:lnTo>
                    <a:pt x="838200" y="0"/>
                  </a:lnTo>
                  <a:lnTo>
                    <a:pt x="0" y="0"/>
                  </a:lnTo>
                  <a:lnTo>
                    <a:pt x="0" y="29108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571"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3842004" y="2756915"/>
              <a:ext cx="809625" cy="1490980"/>
            </a:xfrm>
            <a:custGeom>
              <a:avLst/>
              <a:gdLst/>
              <a:ahLst/>
              <a:cxnLst/>
              <a:rect l="l" t="t" r="r" b="b"/>
              <a:pathLst>
                <a:path w="809625" h="1490979">
                  <a:moveTo>
                    <a:pt x="32004" y="1199388"/>
                  </a:moveTo>
                  <a:lnTo>
                    <a:pt x="0" y="1199388"/>
                  </a:lnTo>
                  <a:lnTo>
                    <a:pt x="0" y="1490472"/>
                  </a:lnTo>
                  <a:lnTo>
                    <a:pt x="32004" y="1490472"/>
                  </a:lnTo>
                  <a:lnTo>
                    <a:pt x="32004" y="1199388"/>
                  </a:lnTo>
                  <a:close/>
                </a:path>
                <a:path w="809625" h="1490979">
                  <a:moveTo>
                    <a:pt x="118872" y="800100"/>
                  </a:moveTo>
                  <a:lnTo>
                    <a:pt x="0" y="800100"/>
                  </a:lnTo>
                  <a:lnTo>
                    <a:pt x="0" y="1091184"/>
                  </a:lnTo>
                  <a:lnTo>
                    <a:pt x="118872" y="1091184"/>
                  </a:lnTo>
                  <a:lnTo>
                    <a:pt x="118872" y="800100"/>
                  </a:lnTo>
                  <a:close/>
                </a:path>
                <a:path w="809625" h="1490979">
                  <a:moveTo>
                    <a:pt x="152400" y="399300"/>
                  </a:moveTo>
                  <a:lnTo>
                    <a:pt x="0" y="399300"/>
                  </a:lnTo>
                  <a:lnTo>
                    <a:pt x="0" y="691896"/>
                  </a:lnTo>
                  <a:lnTo>
                    <a:pt x="152400" y="691896"/>
                  </a:lnTo>
                  <a:lnTo>
                    <a:pt x="152400" y="399300"/>
                  </a:lnTo>
                  <a:close/>
                </a:path>
                <a:path w="809625" h="1490979">
                  <a:moveTo>
                    <a:pt x="809244" y="0"/>
                  </a:moveTo>
                  <a:lnTo>
                    <a:pt x="0" y="0"/>
                  </a:lnTo>
                  <a:lnTo>
                    <a:pt x="0" y="292608"/>
                  </a:lnTo>
                  <a:lnTo>
                    <a:pt x="809244" y="292608"/>
                  </a:lnTo>
                  <a:lnTo>
                    <a:pt x="809244" y="0"/>
                  </a:lnTo>
                  <a:close/>
                </a:path>
              </a:pathLst>
            </a:custGeom>
            <a:solidFill>
              <a:srgbClr val="C4C6C9"/>
            </a:solidFill>
          </p:spPr>
          <p:txBody>
            <a:bodyPr wrap="square" lIns="0" tIns="0" rIns="0" bIns="0" rtlCol="0"/>
            <a:lstStyle/>
            <a:p>
              <a:endParaRPr sz="2571" dirty="0"/>
            </a:p>
          </p:txBody>
        </p:sp>
        <p:sp>
          <p:nvSpPr>
            <p:cNvPr id="17" name="object 17"/>
            <p:cNvSpPr/>
            <p:nvPr/>
          </p:nvSpPr>
          <p:spPr>
            <a:xfrm>
              <a:off x="3842003" y="2756915"/>
              <a:ext cx="809625" cy="1490980"/>
            </a:xfrm>
            <a:custGeom>
              <a:avLst/>
              <a:gdLst/>
              <a:ahLst/>
              <a:cxnLst/>
              <a:rect l="l" t="t" r="r" b="b"/>
              <a:pathLst>
                <a:path w="809625" h="1490979">
                  <a:moveTo>
                    <a:pt x="32004" y="1490471"/>
                  </a:moveTo>
                  <a:lnTo>
                    <a:pt x="0" y="1490471"/>
                  </a:lnTo>
                  <a:lnTo>
                    <a:pt x="0" y="1199387"/>
                  </a:lnTo>
                  <a:lnTo>
                    <a:pt x="32004" y="1199387"/>
                  </a:lnTo>
                  <a:lnTo>
                    <a:pt x="32004" y="1490471"/>
                  </a:lnTo>
                  <a:close/>
                </a:path>
                <a:path w="809625" h="1490979">
                  <a:moveTo>
                    <a:pt x="118872" y="1091183"/>
                  </a:moveTo>
                  <a:lnTo>
                    <a:pt x="0" y="1091183"/>
                  </a:lnTo>
                  <a:lnTo>
                    <a:pt x="0" y="800099"/>
                  </a:lnTo>
                  <a:lnTo>
                    <a:pt x="118872" y="800099"/>
                  </a:lnTo>
                  <a:lnTo>
                    <a:pt x="118872" y="1091183"/>
                  </a:lnTo>
                  <a:close/>
                </a:path>
                <a:path w="809625" h="1490979">
                  <a:moveTo>
                    <a:pt x="152400" y="691895"/>
                  </a:moveTo>
                  <a:lnTo>
                    <a:pt x="0" y="691895"/>
                  </a:lnTo>
                  <a:lnTo>
                    <a:pt x="0" y="399288"/>
                  </a:lnTo>
                  <a:lnTo>
                    <a:pt x="152400" y="399288"/>
                  </a:lnTo>
                  <a:lnTo>
                    <a:pt x="152400" y="691895"/>
                  </a:lnTo>
                  <a:close/>
                </a:path>
                <a:path w="809625" h="1490979">
                  <a:moveTo>
                    <a:pt x="809244" y="292607"/>
                  </a:moveTo>
                  <a:lnTo>
                    <a:pt x="0" y="292607"/>
                  </a:lnTo>
                  <a:lnTo>
                    <a:pt x="0" y="0"/>
                  </a:lnTo>
                  <a:lnTo>
                    <a:pt x="809244" y="0"/>
                  </a:lnTo>
                  <a:lnTo>
                    <a:pt x="809244" y="29260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571"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3842003" y="1505712"/>
              <a:ext cx="0" cy="2795270"/>
            </a:xfrm>
            <a:custGeom>
              <a:avLst/>
              <a:gdLst/>
              <a:ahLst/>
              <a:cxnLst/>
              <a:rect l="l" t="t" r="r" b="b"/>
              <a:pathLst>
                <a:path h="2795270">
                  <a:moveTo>
                    <a:pt x="0" y="2795016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DDE1E7"/>
              </a:solidFill>
            </a:ln>
          </p:spPr>
          <p:txBody>
            <a:bodyPr wrap="square" lIns="0" tIns="0" rIns="0" bIns="0" rtlCol="0"/>
            <a:lstStyle/>
            <a:p>
              <a:endParaRPr sz="2571" dirty="0"/>
            </a:p>
          </p:txBody>
        </p:sp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-1634129" y="-136719"/>
            <a:ext cx="11756571" cy="769642"/>
          </a:xfrm>
          <a:prstGeom prst="rect">
            <a:avLst/>
          </a:prstGeom>
        </p:spPr>
        <p:txBody>
          <a:bodyPr vert="horz" wrap="square" lIns="0" tIns="370404" rIns="0" bIns="0" rtlCol="0" anchor="ctr">
            <a:spAutoFit/>
          </a:bodyPr>
          <a:lstStyle/>
          <a:p>
            <a:pPr marL="18143">
              <a:spcBef>
                <a:spcPts val="143"/>
              </a:spcBef>
            </a:pPr>
            <a:r>
              <a:rPr dirty="0"/>
              <a:t>COVID</a:t>
            </a:r>
            <a:r>
              <a:rPr spc="236" dirty="0"/>
              <a:t> </a:t>
            </a:r>
            <a:r>
              <a:rPr spc="64" dirty="0"/>
              <a:t>Effect</a:t>
            </a:r>
            <a:r>
              <a:rPr spc="257" dirty="0"/>
              <a:t> </a:t>
            </a:r>
            <a:r>
              <a:rPr dirty="0"/>
              <a:t>Still</a:t>
            </a:r>
            <a:r>
              <a:rPr spc="250" dirty="0"/>
              <a:t> </a:t>
            </a:r>
            <a:r>
              <a:rPr dirty="0"/>
              <a:t>Not</a:t>
            </a:r>
            <a:r>
              <a:rPr spc="286" dirty="0"/>
              <a:t> </a:t>
            </a:r>
            <a:r>
              <a:rPr dirty="0"/>
              <a:t>Fully</a:t>
            </a:r>
            <a:r>
              <a:rPr spc="257" dirty="0"/>
              <a:t> </a:t>
            </a:r>
            <a:r>
              <a:rPr spc="-14" dirty="0"/>
              <a:t>Understood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82450" y="919843"/>
            <a:ext cx="7723414" cy="282110"/>
          </a:xfrm>
          <a:prstGeom prst="rect">
            <a:avLst/>
          </a:prstGeom>
        </p:spPr>
        <p:txBody>
          <a:bodyPr vert="horz" wrap="square" lIns="0" tIns="18143" rIns="0" bIns="0" rtlCol="0">
            <a:spAutoFit/>
          </a:bodyPr>
          <a:lstStyle/>
          <a:p>
            <a:pPr marL="18143">
              <a:spcBef>
                <a:spcPts val="143"/>
              </a:spcBef>
            </a:pPr>
            <a:r>
              <a:rPr sz="1714" dirty="0">
                <a:solidFill>
                  <a:srgbClr val="333D47"/>
                </a:solidFill>
                <a:latin typeface="Verdana"/>
                <a:cs typeface="Verdana"/>
              </a:rPr>
              <a:t>But</a:t>
            </a:r>
            <a:r>
              <a:rPr sz="1714" spc="-36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714" dirty="0">
                <a:solidFill>
                  <a:srgbClr val="333D47"/>
                </a:solidFill>
                <a:latin typeface="Verdana"/>
                <a:cs typeface="Verdana"/>
              </a:rPr>
              <a:t>Data</a:t>
            </a:r>
            <a:r>
              <a:rPr sz="1714" spc="14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714" dirty="0">
                <a:solidFill>
                  <a:srgbClr val="333D47"/>
                </a:solidFill>
                <a:latin typeface="Verdana"/>
                <a:cs typeface="Verdana"/>
              </a:rPr>
              <a:t>Indicates Widespread</a:t>
            </a:r>
            <a:r>
              <a:rPr sz="1714" spc="-14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714" dirty="0">
                <a:solidFill>
                  <a:srgbClr val="333D47"/>
                </a:solidFill>
                <a:latin typeface="Verdana"/>
                <a:cs typeface="Verdana"/>
              </a:rPr>
              <a:t>Impact</a:t>
            </a:r>
            <a:r>
              <a:rPr sz="1714" spc="-14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714" dirty="0">
                <a:solidFill>
                  <a:srgbClr val="333D47"/>
                </a:solidFill>
                <a:latin typeface="Verdana"/>
                <a:cs typeface="Verdana"/>
              </a:rPr>
              <a:t>on</a:t>
            </a:r>
            <a:r>
              <a:rPr sz="1714" spc="-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714" dirty="0">
                <a:solidFill>
                  <a:srgbClr val="333D47"/>
                </a:solidFill>
                <a:latin typeface="Verdana"/>
                <a:cs typeface="Verdana"/>
              </a:rPr>
              <a:t>Mental</a:t>
            </a:r>
            <a:r>
              <a:rPr sz="1714" spc="-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714" dirty="0">
                <a:solidFill>
                  <a:srgbClr val="333D47"/>
                </a:solidFill>
                <a:latin typeface="Verdana"/>
                <a:cs typeface="Verdana"/>
              </a:rPr>
              <a:t>Health</a:t>
            </a:r>
            <a:r>
              <a:rPr sz="1714" spc="-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714" dirty="0">
                <a:solidFill>
                  <a:srgbClr val="333D47"/>
                </a:solidFill>
                <a:latin typeface="Verdana"/>
                <a:cs typeface="Verdana"/>
              </a:rPr>
              <a:t>and</a:t>
            </a:r>
            <a:r>
              <a:rPr sz="1714" spc="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714" spc="-14" dirty="0">
                <a:solidFill>
                  <a:srgbClr val="333D47"/>
                </a:solidFill>
                <a:latin typeface="Verdana"/>
                <a:cs typeface="Verdana"/>
              </a:rPr>
              <a:t>Wellness</a:t>
            </a:r>
            <a:endParaRPr sz="1714" dirty="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764711" y="6665684"/>
            <a:ext cx="3310164" cy="128222"/>
          </a:xfrm>
          <a:prstGeom prst="rect">
            <a:avLst/>
          </a:prstGeom>
        </p:spPr>
        <p:txBody>
          <a:bodyPr vert="horz" wrap="square" lIns="0" tIns="18143" rIns="0" bIns="0" rtlCol="0">
            <a:spAutoFit/>
          </a:bodyPr>
          <a:lstStyle/>
          <a:p>
            <a:pPr marL="18143">
              <a:spcBef>
                <a:spcPts val="143"/>
              </a:spcBef>
            </a:pPr>
            <a:r>
              <a:rPr sz="714" spc="-14" dirty="0">
                <a:solidFill>
                  <a:srgbClr val="333D47"/>
                </a:solidFill>
                <a:latin typeface="Verdana"/>
                <a:cs typeface="Verdana"/>
              </a:rPr>
              <a:t>Source:</a:t>
            </a:r>
            <a:r>
              <a:rPr sz="714" spc="-43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714" u="sng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3"/>
              </a:rPr>
              <a:t>Active</a:t>
            </a:r>
            <a:r>
              <a:rPr sz="714" u="sng" spc="-21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sz="714" u="sng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3"/>
              </a:rPr>
              <a:t>Minds</a:t>
            </a:r>
            <a:r>
              <a:rPr sz="714" u="sng" spc="-14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sz="714" u="sng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3"/>
              </a:rPr>
              <a:t>Student</a:t>
            </a:r>
            <a:r>
              <a:rPr sz="714" u="sng" spc="-50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sz="714" u="sng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3"/>
              </a:rPr>
              <a:t>Mental</a:t>
            </a:r>
            <a:r>
              <a:rPr sz="714" u="sng" spc="7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sz="714" u="sng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3"/>
              </a:rPr>
              <a:t>Health</a:t>
            </a:r>
            <a:r>
              <a:rPr sz="714" u="sng" spc="-36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sz="714" u="sng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3"/>
              </a:rPr>
              <a:t>Survey</a:t>
            </a:r>
            <a:r>
              <a:rPr sz="714" spc="-14" dirty="0">
                <a:solidFill>
                  <a:srgbClr val="0071CE"/>
                </a:solidFill>
                <a:latin typeface="Verdana"/>
                <a:cs typeface="Verdana"/>
              </a:rPr>
              <a:t> </a:t>
            </a:r>
            <a:r>
              <a:rPr sz="714" dirty="0">
                <a:solidFill>
                  <a:srgbClr val="333D47"/>
                </a:solidFill>
                <a:latin typeface="Verdana"/>
                <a:cs typeface="Verdana"/>
              </a:rPr>
              <a:t>(September</a:t>
            </a:r>
            <a:r>
              <a:rPr sz="714" spc="-14" dirty="0">
                <a:solidFill>
                  <a:srgbClr val="333D47"/>
                </a:solidFill>
                <a:latin typeface="Verdana"/>
                <a:cs typeface="Verdana"/>
              </a:rPr>
              <a:t> 2020).</a:t>
            </a:r>
            <a:endParaRPr sz="714" dirty="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577113" y="5754769"/>
            <a:ext cx="327479" cy="194202"/>
          </a:xfrm>
          <a:prstGeom prst="rect">
            <a:avLst/>
          </a:prstGeom>
        </p:spPr>
        <p:txBody>
          <a:bodyPr vert="horz" wrap="square" lIns="0" tIns="18143" rIns="0" bIns="0" rtlCol="0">
            <a:spAutoFit/>
          </a:bodyPr>
          <a:lstStyle/>
          <a:p>
            <a:pPr marL="18143">
              <a:spcBef>
                <a:spcPts val="143"/>
              </a:spcBef>
            </a:pPr>
            <a:r>
              <a:rPr sz="1143" b="1" spc="-36" dirty="0">
                <a:solidFill>
                  <a:srgbClr val="333D47"/>
                </a:solidFill>
                <a:latin typeface="Verdana"/>
                <a:cs typeface="Verdana"/>
              </a:rPr>
              <a:t>1%</a:t>
            </a:r>
            <a:endParaRPr sz="1143" dirty="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577113" y="5183922"/>
            <a:ext cx="327479" cy="194202"/>
          </a:xfrm>
          <a:prstGeom prst="rect">
            <a:avLst/>
          </a:prstGeom>
        </p:spPr>
        <p:txBody>
          <a:bodyPr vert="horz" wrap="square" lIns="0" tIns="18143" rIns="0" bIns="0" rtlCol="0">
            <a:spAutoFit/>
          </a:bodyPr>
          <a:lstStyle/>
          <a:p>
            <a:pPr marL="18143">
              <a:spcBef>
                <a:spcPts val="143"/>
              </a:spcBef>
            </a:pPr>
            <a:r>
              <a:rPr sz="1143" b="1" spc="-36" dirty="0">
                <a:solidFill>
                  <a:srgbClr val="333D47"/>
                </a:solidFill>
                <a:latin typeface="Verdana"/>
                <a:cs typeface="Verdana"/>
              </a:rPr>
              <a:t>3%</a:t>
            </a:r>
            <a:endParaRPr sz="1143" dirty="0"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577113" y="4613003"/>
            <a:ext cx="327479" cy="194202"/>
          </a:xfrm>
          <a:prstGeom prst="rect">
            <a:avLst/>
          </a:prstGeom>
        </p:spPr>
        <p:txBody>
          <a:bodyPr vert="horz" wrap="square" lIns="0" tIns="18143" rIns="0" bIns="0" rtlCol="0">
            <a:spAutoFit/>
          </a:bodyPr>
          <a:lstStyle/>
          <a:p>
            <a:pPr marL="18143">
              <a:spcBef>
                <a:spcPts val="143"/>
              </a:spcBef>
            </a:pPr>
            <a:r>
              <a:rPr sz="1143" b="1" spc="-36" dirty="0">
                <a:solidFill>
                  <a:srgbClr val="333D47"/>
                </a:solidFill>
                <a:latin typeface="Verdana"/>
                <a:cs typeface="Verdana"/>
              </a:rPr>
              <a:t>3%</a:t>
            </a:r>
            <a:endParaRPr sz="1143" dirty="0"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576752" y="3471019"/>
            <a:ext cx="432707" cy="195118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8143">
              <a:spcBef>
                <a:spcPts val="150"/>
              </a:spcBef>
            </a:pPr>
            <a:r>
              <a:rPr sz="1143" b="1" spc="-36" dirty="0">
                <a:solidFill>
                  <a:srgbClr val="FFFFFF"/>
                </a:solidFill>
                <a:latin typeface="Verdana"/>
                <a:cs typeface="Verdana"/>
              </a:rPr>
              <a:t>34%</a:t>
            </a:r>
            <a:endParaRPr sz="1143" dirty="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576751" y="2901043"/>
            <a:ext cx="431800" cy="194202"/>
          </a:xfrm>
          <a:prstGeom prst="rect">
            <a:avLst/>
          </a:prstGeom>
        </p:spPr>
        <p:txBody>
          <a:bodyPr vert="horz" wrap="square" lIns="0" tIns="18143" rIns="0" bIns="0" rtlCol="0">
            <a:spAutoFit/>
          </a:bodyPr>
          <a:lstStyle/>
          <a:p>
            <a:pPr marL="18143">
              <a:spcBef>
                <a:spcPts val="143"/>
              </a:spcBef>
            </a:pPr>
            <a:r>
              <a:rPr sz="1143" b="1" spc="-36" dirty="0">
                <a:solidFill>
                  <a:srgbClr val="FFFFFF"/>
                </a:solidFill>
                <a:latin typeface="Verdana"/>
                <a:cs typeface="Verdana"/>
              </a:rPr>
              <a:t>23%</a:t>
            </a:r>
            <a:endParaRPr sz="1143" dirty="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576751" y="2330088"/>
            <a:ext cx="431800" cy="194202"/>
          </a:xfrm>
          <a:prstGeom prst="rect">
            <a:avLst/>
          </a:prstGeom>
        </p:spPr>
        <p:txBody>
          <a:bodyPr vert="horz" wrap="square" lIns="0" tIns="18143" rIns="0" bIns="0" rtlCol="0">
            <a:spAutoFit/>
          </a:bodyPr>
          <a:lstStyle/>
          <a:p>
            <a:pPr marL="18143">
              <a:spcBef>
                <a:spcPts val="143"/>
              </a:spcBef>
            </a:pPr>
            <a:r>
              <a:rPr sz="1143" b="1" spc="-36" dirty="0">
                <a:solidFill>
                  <a:srgbClr val="FFFFFF"/>
                </a:solidFill>
                <a:latin typeface="Verdana"/>
                <a:cs typeface="Verdana"/>
              </a:rPr>
              <a:t>18%</a:t>
            </a:r>
            <a:endParaRPr sz="1143" dirty="0">
              <a:latin typeface="Verdana"/>
              <a:cs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467679" y="5658538"/>
            <a:ext cx="902607" cy="357736"/>
          </a:xfrm>
          <a:prstGeom prst="rect">
            <a:avLst/>
          </a:prstGeom>
        </p:spPr>
        <p:txBody>
          <a:bodyPr vert="horz" wrap="square" lIns="0" tIns="16329" rIns="0" bIns="0" rtlCol="0">
            <a:spAutoFit/>
          </a:bodyPr>
          <a:lstStyle/>
          <a:p>
            <a:pPr marL="18143" marR="7257" indent="79830">
              <a:lnSpc>
                <a:spcPct val="101499"/>
              </a:lnSpc>
              <a:spcBef>
                <a:spcPts val="129"/>
              </a:spcBef>
            </a:pPr>
            <a:r>
              <a:rPr sz="1143" spc="-14" dirty="0">
                <a:solidFill>
                  <a:srgbClr val="333D47"/>
                </a:solidFill>
                <a:latin typeface="Verdana"/>
                <a:cs typeface="Verdana"/>
              </a:rPr>
              <a:t>Improved significantly</a:t>
            </a:r>
            <a:endParaRPr sz="1143" dirty="0">
              <a:latin typeface="Verdana"/>
              <a:cs typeface="Verdan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587422" y="5088127"/>
            <a:ext cx="784679" cy="357736"/>
          </a:xfrm>
          <a:prstGeom prst="rect">
            <a:avLst/>
          </a:prstGeom>
        </p:spPr>
        <p:txBody>
          <a:bodyPr vert="horz" wrap="square" lIns="0" tIns="16329" rIns="0" bIns="0" rtlCol="0">
            <a:spAutoFit/>
          </a:bodyPr>
          <a:lstStyle/>
          <a:p>
            <a:pPr marL="18143" marR="7257" indent="19958">
              <a:lnSpc>
                <a:spcPct val="101299"/>
              </a:lnSpc>
              <a:spcBef>
                <a:spcPts val="129"/>
              </a:spcBef>
            </a:pPr>
            <a:r>
              <a:rPr sz="1143" spc="-14" dirty="0">
                <a:solidFill>
                  <a:srgbClr val="333D47"/>
                </a:solidFill>
                <a:latin typeface="Verdana"/>
                <a:cs typeface="Verdana"/>
              </a:rPr>
              <a:t>Improved somewhat</a:t>
            </a:r>
            <a:endParaRPr sz="1143" dirty="0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628243" y="4605202"/>
            <a:ext cx="743857" cy="194202"/>
          </a:xfrm>
          <a:prstGeom prst="rect">
            <a:avLst/>
          </a:prstGeom>
        </p:spPr>
        <p:txBody>
          <a:bodyPr vert="horz" wrap="square" lIns="0" tIns="18143" rIns="0" bIns="0" rtlCol="0">
            <a:spAutoFit/>
          </a:bodyPr>
          <a:lstStyle/>
          <a:p>
            <a:pPr marL="18143">
              <a:spcBef>
                <a:spcPts val="143"/>
              </a:spcBef>
            </a:pPr>
            <a:r>
              <a:rPr sz="1143" spc="-14" dirty="0">
                <a:solidFill>
                  <a:srgbClr val="333D47"/>
                </a:solidFill>
                <a:latin typeface="Verdana"/>
                <a:cs typeface="Verdana"/>
              </a:rPr>
              <a:t>Improved</a:t>
            </a:r>
            <a:endParaRPr sz="1143" dirty="0">
              <a:latin typeface="Verdana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521563" y="4042229"/>
            <a:ext cx="1487714" cy="194202"/>
          </a:xfrm>
          <a:prstGeom prst="rect">
            <a:avLst/>
          </a:prstGeom>
        </p:spPr>
        <p:txBody>
          <a:bodyPr vert="horz" wrap="square" lIns="0" tIns="18143" rIns="0" bIns="0" rtlCol="0">
            <a:spAutoFit/>
          </a:bodyPr>
          <a:lstStyle/>
          <a:p>
            <a:pPr marL="18143">
              <a:spcBef>
                <a:spcPts val="143"/>
              </a:spcBef>
              <a:tabLst>
                <a:tab pos="1073171" algn="l"/>
              </a:tabLst>
            </a:pPr>
            <a:r>
              <a:rPr sz="1714" spc="-21" baseline="3472" dirty="0">
                <a:solidFill>
                  <a:srgbClr val="333D47"/>
                </a:solidFill>
                <a:latin typeface="Verdana"/>
                <a:cs typeface="Verdana"/>
              </a:rPr>
              <a:t>Unchanged</a:t>
            </a:r>
            <a:r>
              <a:rPr sz="1714" baseline="3472" dirty="0">
                <a:solidFill>
                  <a:srgbClr val="333D47"/>
                </a:solidFill>
                <a:latin typeface="Verdana"/>
                <a:cs typeface="Verdana"/>
              </a:rPr>
              <a:t>	</a:t>
            </a:r>
            <a:r>
              <a:rPr sz="1143" b="1" spc="-36" dirty="0">
                <a:solidFill>
                  <a:srgbClr val="333D47"/>
                </a:solidFill>
                <a:latin typeface="Verdana"/>
                <a:cs typeface="Verdana"/>
              </a:rPr>
              <a:t>17%</a:t>
            </a:r>
            <a:endParaRPr sz="1143" dirty="0">
              <a:latin typeface="Verdana"/>
              <a:cs typeface="Verdan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609194" y="3464016"/>
            <a:ext cx="761093" cy="194202"/>
          </a:xfrm>
          <a:prstGeom prst="rect">
            <a:avLst/>
          </a:prstGeom>
        </p:spPr>
        <p:txBody>
          <a:bodyPr vert="horz" wrap="square" lIns="0" tIns="18143" rIns="0" bIns="0" rtlCol="0">
            <a:spAutoFit/>
          </a:bodyPr>
          <a:lstStyle/>
          <a:p>
            <a:pPr marL="18143">
              <a:spcBef>
                <a:spcPts val="143"/>
              </a:spcBef>
            </a:pPr>
            <a:r>
              <a:rPr sz="1143" spc="-14" dirty="0">
                <a:solidFill>
                  <a:srgbClr val="333D47"/>
                </a:solidFill>
                <a:latin typeface="Verdana"/>
                <a:cs typeface="Verdana"/>
              </a:rPr>
              <a:t>Worsened</a:t>
            </a:r>
            <a:endParaRPr sz="1143" dirty="0">
              <a:latin typeface="Verdana"/>
              <a:cs typeface="Verdan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587422" y="2804704"/>
            <a:ext cx="784679" cy="357736"/>
          </a:xfrm>
          <a:prstGeom prst="rect">
            <a:avLst/>
          </a:prstGeom>
        </p:spPr>
        <p:txBody>
          <a:bodyPr vert="horz" wrap="square" lIns="0" tIns="16329" rIns="0" bIns="0" rtlCol="0">
            <a:spAutoFit/>
          </a:bodyPr>
          <a:lstStyle/>
          <a:p>
            <a:pPr marL="18143" marR="7257" indent="10886">
              <a:lnSpc>
                <a:spcPct val="101299"/>
              </a:lnSpc>
              <a:spcBef>
                <a:spcPts val="129"/>
              </a:spcBef>
            </a:pPr>
            <a:r>
              <a:rPr sz="1143" spc="-14" dirty="0">
                <a:solidFill>
                  <a:srgbClr val="333D47"/>
                </a:solidFill>
                <a:latin typeface="Verdana"/>
                <a:cs typeface="Verdana"/>
              </a:rPr>
              <a:t>Worsened somewhat</a:t>
            </a:r>
            <a:endParaRPr sz="1143" dirty="0">
              <a:latin typeface="Verdana"/>
              <a:cs typeface="Verdan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467679" y="2233928"/>
            <a:ext cx="902607" cy="357736"/>
          </a:xfrm>
          <a:prstGeom prst="rect">
            <a:avLst/>
          </a:prstGeom>
        </p:spPr>
        <p:txBody>
          <a:bodyPr vert="horz" wrap="square" lIns="0" tIns="16329" rIns="0" bIns="0" rtlCol="0">
            <a:spAutoFit/>
          </a:bodyPr>
          <a:lstStyle/>
          <a:p>
            <a:pPr marL="18143" marR="7257" indent="70759">
              <a:lnSpc>
                <a:spcPct val="101299"/>
              </a:lnSpc>
              <a:spcBef>
                <a:spcPts val="129"/>
              </a:spcBef>
            </a:pPr>
            <a:r>
              <a:rPr sz="1143" spc="-14" dirty="0">
                <a:solidFill>
                  <a:srgbClr val="333D47"/>
                </a:solidFill>
                <a:latin typeface="Verdana"/>
                <a:cs typeface="Verdana"/>
              </a:rPr>
              <a:t>Worsened significantly</a:t>
            </a:r>
            <a:endParaRPr sz="1143" dirty="0">
              <a:latin typeface="Verdana"/>
              <a:cs typeface="Verdana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6633754" y="2375262"/>
            <a:ext cx="1475014" cy="2172607"/>
            <a:chOff x="4643628" y="1662683"/>
            <a:chExt cx="1032510" cy="1520825"/>
          </a:xfrm>
        </p:grpSpPr>
        <p:sp>
          <p:nvSpPr>
            <p:cNvPr id="36" name="object 36"/>
            <p:cNvSpPr/>
            <p:nvPr/>
          </p:nvSpPr>
          <p:spPr>
            <a:xfrm>
              <a:off x="5669280" y="1696211"/>
              <a:ext cx="0" cy="1487170"/>
            </a:xfrm>
            <a:custGeom>
              <a:avLst/>
              <a:gdLst/>
              <a:ahLst/>
              <a:cxnLst/>
              <a:rect l="l" t="t" r="r" b="b"/>
              <a:pathLst>
                <a:path h="1487170">
                  <a:moveTo>
                    <a:pt x="0" y="0"/>
                  </a:moveTo>
                  <a:lnTo>
                    <a:pt x="0" y="1487043"/>
                  </a:lnTo>
                </a:path>
              </a:pathLst>
            </a:custGeom>
            <a:ln w="12700">
              <a:solidFill>
                <a:srgbClr val="00B0AF"/>
              </a:solidFill>
            </a:ln>
          </p:spPr>
          <p:txBody>
            <a:bodyPr wrap="square" lIns="0" tIns="0" rIns="0" bIns="0" rtlCol="0"/>
            <a:lstStyle/>
            <a:p>
              <a:endParaRPr sz="2571" dirty="0"/>
            </a:p>
          </p:txBody>
        </p:sp>
        <p:sp>
          <p:nvSpPr>
            <p:cNvPr id="37" name="object 37"/>
            <p:cNvSpPr/>
            <p:nvPr/>
          </p:nvSpPr>
          <p:spPr>
            <a:xfrm>
              <a:off x="4643628" y="1662683"/>
              <a:ext cx="1026794" cy="875030"/>
            </a:xfrm>
            <a:custGeom>
              <a:avLst/>
              <a:gdLst/>
              <a:ahLst/>
              <a:cxnLst/>
              <a:rect l="l" t="t" r="r" b="b"/>
              <a:pathLst>
                <a:path w="1026795" h="875030">
                  <a:moveTo>
                    <a:pt x="1019556" y="424942"/>
                  </a:moveTo>
                  <a:lnTo>
                    <a:pt x="324853" y="424942"/>
                  </a:lnTo>
                  <a:lnTo>
                    <a:pt x="323138" y="416445"/>
                  </a:lnTo>
                  <a:lnTo>
                    <a:pt x="314985" y="404342"/>
                  </a:lnTo>
                  <a:lnTo>
                    <a:pt x="302882" y="396189"/>
                  </a:lnTo>
                  <a:lnTo>
                    <a:pt x="288036" y="393192"/>
                  </a:lnTo>
                  <a:lnTo>
                    <a:pt x="273177" y="396189"/>
                  </a:lnTo>
                  <a:lnTo>
                    <a:pt x="261073" y="404342"/>
                  </a:lnTo>
                  <a:lnTo>
                    <a:pt x="252920" y="416445"/>
                  </a:lnTo>
                  <a:lnTo>
                    <a:pt x="249936" y="431292"/>
                  </a:lnTo>
                  <a:lnTo>
                    <a:pt x="252920" y="446151"/>
                  </a:lnTo>
                  <a:lnTo>
                    <a:pt x="261073" y="458254"/>
                  </a:lnTo>
                  <a:lnTo>
                    <a:pt x="273177" y="466407"/>
                  </a:lnTo>
                  <a:lnTo>
                    <a:pt x="288036" y="469392"/>
                  </a:lnTo>
                  <a:lnTo>
                    <a:pt x="302882" y="466407"/>
                  </a:lnTo>
                  <a:lnTo>
                    <a:pt x="314985" y="458254"/>
                  </a:lnTo>
                  <a:lnTo>
                    <a:pt x="323138" y="446151"/>
                  </a:lnTo>
                  <a:lnTo>
                    <a:pt x="324853" y="437642"/>
                  </a:lnTo>
                  <a:lnTo>
                    <a:pt x="1019556" y="437642"/>
                  </a:lnTo>
                  <a:lnTo>
                    <a:pt x="1019556" y="424942"/>
                  </a:lnTo>
                  <a:close/>
                </a:path>
                <a:path w="1026795" h="875030">
                  <a:moveTo>
                    <a:pt x="1019683" y="830326"/>
                  </a:moveTo>
                  <a:lnTo>
                    <a:pt x="827773" y="830326"/>
                  </a:lnTo>
                  <a:lnTo>
                    <a:pt x="826058" y="821829"/>
                  </a:lnTo>
                  <a:lnTo>
                    <a:pt x="817905" y="809726"/>
                  </a:lnTo>
                  <a:lnTo>
                    <a:pt x="805802" y="801573"/>
                  </a:lnTo>
                  <a:lnTo>
                    <a:pt x="790956" y="798576"/>
                  </a:lnTo>
                  <a:lnTo>
                    <a:pt x="776097" y="801573"/>
                  </a:lnTo>
                  <a:lnTo>
                    <a:pt x="763993" y="809726"/>
                  </a:lnTo>
                  <a:lnTo>
                    <a:pt x="755840" y="821829"/>
                  </a:lnTo>
                  <a:lnTo>
                    <a:pt x="752856" y="836676"/>
                  </a:lnTo>
                  <a:lnTo>
                    <a:pt x="755840" y="851535"/>
                  </a:lnTo>
                  <a:lnTo>
                    <a:pt x="763993" y="863638"/>
                  </a:lnTo>
                  <a:lnTo>
                    <a:pt x="776097" y="871791"/>
                  </a:lnTo>
                  <a:lnTo>
                    <a:pt x="790956" y="874776"/>
                  </a:lnTo>
                  <a:lnTo>
                    <a:pt x="805802" y="871791"/>
                  </a:lnTo>
                  <a:lnTo>
                    <a:pt x="817905" y="863638"/>
                  </a:lnTo>
                  <a:lnTo>
                    <a:pt x="826058" y="851535"/>
                  </a:lnTo>
                  <a:lnTo>
                    <a:pt x="827773" y="843026"/>
                  </a:lnTo>
                  <a:lnTo>
                    <a:pt x="1019683" y="843026"/>
                  </a:lnTo>
                  <a:lnTo>
                    <a:pt x="1019683" y="830326"/>
                  </a:lnTo>
                  <a:close/>
                </a:path>
                <a:path w="1026795" h="875030">
                  <a:moveTo>
                    <a:pt x="1026287" y="31750"/>
                  </a:moveTo>
                  <a:lnTo>
                    <a:pt x="74917" y="31750"/>
                  </a:lnTo>
                  <a:lnTo>
                    <a:pt x="73202" y="23253"/>
                  </a:lnTo>
                  <a:lnTo>
                    <a:pt x="65049" y="11150"/>
                  </a:lnTo>
                  <a:lnTo>
                    <a:pt x="52946" y="2997"/>
                  </a:lnTo>
                  <a:lnTo>
                    <a:pt x="38100" y="0"/>
                  </a:lnTo>
                  <a:lnTo>
                    <a:pt x="23241" y="2997"/>
                  </a:lnTo>
                  <a:lnTo>
                    <a:pt x="11137" y="11150"/>
                  </a:lnTo>
                  <a:lnTo>
                    <a:pt x="2984" y="23253"/>
                  </a:lnTo>
                  <a:lnTo>
                    <a:pt x="0" y="38100"/>
                  </a:lnTo>
                  <a:lnTo>
                    <a:pt x="2984" y="52959"/>
                  </a:lnTo>
                  <a:lnTo>
                    <a:pt x="11137" y="65062"/>
                  </a:lnTo>
                  <a:lnTo>
                    <a:pt x="23241" y="73215"/>
                  </a:lnTo>
                  <a:lnTo>
                    <a:pt x="38100" y="76200"/>
                  </a:lnTo>
                  <a:lnTo>
                    <a:pt x="52946" y="73215"/>
                  </a:lnTo>
                  <a:lnTo>
                    <a:pt x="65049" y="65062"/>
                  </a:lnTo>
                  <a:lnTo>
                    <a:pt x="73202" y="52959"/>
                  </a:lnTo>
                  <a:lnTo>
                    <a:pt x="74917" y="44450"/>
                  </a:lnTo>
                  <a:lnTo>
                    <a:pt x="1026287" y="44450"/>
                  </a:lnTo>
                  <a:lnTo>
                    <a:pt x="1026287" y="31750"/>
                  </a:lnTo>
                  <a:close/>
                </a:path>
              </a:pathLst>
            </a:custGeom>
            <a:solidFill>
              <a:srgbClr val="00B0AF"/>
            </a:solidFill>
          </p:spPr>
          <p:txBody>
            <a:bodyPr wrap="square" lIns="0" tIns="0" rIns="0" bIns="0" rtlCol="0"/>
            <a:lstStyle/>
            <a:p>
              <a:endParaRPr sz="2571" dirty="0"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396240" y="5190307"/>
            <a:ext cx="3427186" cy="1045029"/>
            <a:chOff x="277368" y="3633215"/>
            <a:chExt cx="2399030" cy="731520"/>
          </a:xfrm>
        </p:grpSpPr>
        <p:sp>
          <p:nvSpPr>
            <p:cNvPr id="39" name="object 39"/>
            <p:cNvSpPr/>
            <p:nvPr/>
          </p:nvSpPr>
          <p:spPr>
            <a:xfrm>
              <a:off x="277368" y="3633215"/>
              <a:ext cx="1590040" cy="731520"/>
            </a:xfrm>
            <a:custGeom>
              <a:avLst/>
              <a:gdLst/>
              <a:ahLst/>
              <a:cxnLst/>
              <a:rect l="l" t="t" r="r" b="b"/>
              <a:pathLst>
                <a:path w="1590039" h="731520">
                  <a:moveTo>
                    <a:pt x="1589532" y="0"/>
                  </a:moveTo>
                  <a:lnTo>
                    <a:pt x="0" y="0"/>
                  </a:lnTo>
                  <a:lnTo>
                    <a:pt x="0" y="731520"/>
                  </a:lnTo>
                  <a:lnTo>
                    <a:pt x="1589532" y="731520"/>
                  </a:lnTo>
                  <a:lnTo>
                    <a:pt x="1589532" y="0"/>
                  </a:lnTo>
                  <a:close/>
                </a:path>
              </a:pathLst>
            </a:custGeom>
            <a:solidFill>
              <a:srgbClr val="E4F5F5"/>
            </a:solidFill>
          </p:spPr>
          <p:txBody>
            <a:bodyPr wrap="square" lIns="0" tIns="0" rIns="0" bIns="0" rtlCol="0"/>
            <a:lstStyle/>
            <a:p>
              <a:endParaRPr sz="2571" dirty="0"/>
            </a:p>
          </p:txBody>
        </p:sp>
        <p:sp>
          <p:nvSpPr>
            <p:cNvPr id="40" name="object 40"/>
            <p:cNvSpPr/>
            <p:nvPr/>
          </p:nvSpPr>
          <p:spPr>
            <a:xfrm>
              <a:off x="1866900" y="3633215"/>
              <a:ext cx="809625" cy="731520"/>
            </a:xfrm>
            <a:custGeom>
              <a:avLst/>
              <a:gdLst/>
              <a:ahLst/>
              <a:cxnLst/>
              <a:rect l="l" t="t" r="r" b="b"/>
              <a:pathLst>
                <a:path w="809625" h="731520">
                  <a:moveTo>
                    <a:pt x="809244" y="0"/>
                  </a:moveTo>
                  <a:lnTo>
                    <a:pt x="0" y="0"/>
                  </a:lnTo>
                  <a:lnTo>
                    <a:pt x="0" y="731520"/>
                  </a:lnTo>
                  <a:lnTo>
                    <a:pt x="809244" y="731520"/>
                  </a:lnTo>
                  <a:lnTo>
                    <a:pt x="809244" y="0"/>
                  </a:lnTo>
                  <a:close/>
                </a:path>
              </a:pathLst>
            </a:custGeom>
            <a:solidFill>
              <a:srgbClr val="00355F"/>
            </a:solidFill>
          </p:spPr>
          <p:txBody>
            <a:bodyPr wrap="square" lIns="0" tIns="0" rIns="0" bIns="0" rtlCol="0"/>
            <a:lstStyle/>
            <a:p>
              <a:endParaRPr sz="2571" dirty="0"/>
            </a:p>
          </p:txBody>
        </p:sp>
        <p:sp>
          <p:nvSpPr>
            <p:cNvPr id="41" name="object 41"/>
            <p:cNvSpPr/>
            <p:nvPr/>
          </p:nvSpPr>
          <p:spPr>
            <a:xfrm>
              <a:off x="1866900" y="3921251"/>
              <a:ext cx="83820" cy="157480"/>
            </a:xfrm>
            <a:custGeom>
              <a:avLst/>
              <a:gdLst/>
              <a:ahLst/>
              <a:cxnLst/>
              <a:rect l="l" t="t" r="r" b="b"/>
              <a:pathLst>
                <a:path w="83819" h="157479">
                  <a:moveTo>
                    <a:pt x="0" y="0"/>
                  </a:moveTo>
                  <a:lnTo>
                    <a:pt x="0" y="156972"/>
                  </a:lnTo>
                  <a:lnTo>
                    <a:pt x="83819" y="784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F5F5"/>
            </a:solidFill>
          </p:spPr>
          <p:txBody>
            <a:bodyPr wrap="square" lIns="0" tIns="0" rIns="0" bIns="0" rtlCol="0"/>
            <a:lstStyle/>
            <a:p>
              <a:endParaRPr sz="2571" dirty="0"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396240" y="5190308"/>
            <a:ext cx="2271486" cy="6374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71" dirty="0">
              <a:latin typeface="Times New Roman"/>
              <a:cs typeface="Times New Roman"/>
            </a:endParaRPr>
          </a:p>
          <a:p>
            <a:pPr>
              <a:spcBef>
                <a:spcPts val="43"/>
              </a:spcBef>
            </a:pPr>
            <a:endParaRPr sz="1286" dirty="0">
              <a:latin typeface="Times New Roman"/>
              <a:cs typeface="Times New Roman"/>
            </a:endParaRPr>
          </a:p>
          <a:p>
            <a:pPr marL="740242"/>
            <a:r>
              <a:rPr sz="1286" spc="-14" dirty="0">
                <a:solidFill>
                  <a:srgbClr val="333D47"/>
                </a:solidFill>
                <a:latin typeface="Verdana"/>
                <a:cs typeface="Verdana"/>
              </a:rPr>
              <a:t>Stress/Anxiety</a:t>
            </a:r>
            <a:endParaRPr sz="1286" dirty="0">
              <a:latin typeface="Verdana"/>
              <a:cs typeface="Verdan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667001" y="5190307"/>
            <a:ext cx="1156607" cy="734625"/>
          </a:xfrm>
          <a:prstGeom prst="rect">
            <a:avLst/>
          </a:prstGeom>
        </p:spPr>
        <p:txBody>
          <a:bodyPr vert="horz" wrap="square" lIns="0" tIns="292100" rIns="0" bIns="0" rtlCol="0">
            <a:spAutoFit/>
          </a:bodyPr>
          <a:lstStyle/>
          <a:p>
            <a:pPr marL="291199">
              <a:spcBef>
                <a:spcPts val="2300"/>
              </a:spcBef>
            </a:pPr>
            <a:r>
              <a:rPr sz="2857" spc="-36" dirty="0">
                <a:solidFill>
                  <a:srgbClr val="FFFFFF"/>
                </a:solidFill>
                <a:latin typeface="Rockwell"/>
                <a:cs typeface="Rockwell"/>
              </a:rPr>
              <a:t>87%</a:t>
            </a:r>
            <a:endParaRPr sz="2857" dirty="0">
              <a:latin typeface="Rockwell"/>
              <a:cs typeface="Rockwell"/>
            </a:endParaRPr>
          </a:p>
        </p:txBody>
      </p:sp>
      <p:pic>
        <p:nvPicPr>
          <p:cNvPr id="44" name="object 4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4691" y="5503816"/>
            <a:ext cx="391886" cy="420189"/>
          </a:xfrm>
          <a:prstGeom prst="rect">
            <a:avLst/>
          </a:prstGeom>
        </p:spPr>
      </p:pic>
      <p:grpSp>
        <p:nvGrpSpPr>
          <p:cNvPr id="45" name="object 45"/>
          <p:cNvGrpSpPr/>
          <p:nvPr/>
        </p:nvGrpSpPr>
        <p:grpSpPr>
          <a:xfrm>
            <a:off x="396240" y="3831770"/>
            <a:ext cx="3427186" cy="1045029"/>
            <a:chOff x="277368" y="2682239"/>
            <a:chExt cx="2399030" cy="731520"/>
          </a:xfrm>
        </p:grpSpPr>
        <p:sp>
          <p:nvSpPr>
            <p:cNvPr id="46" name="object 46"/>
            <p:cNvSpPr/>
            <p:nvPr/>
          </p:nvSpPr>
          <p:spPr>
            <a:xfrm>
              <a:off x="277368" y="2682239"/>
              <a:ext cx="1590040" cy="731520"/>
            </a:xfrm>
            <a:custGeom>
              <a:avLst/>
              <a:gdLst/>
              <a:ahLst/>
              <a:cxnLst/>
              <a:rect l="l" t="t" r="r" b="b"/>
              <a:pathLst>
                <a:path w="1590039" h="731520">
                  <a:moveTo>
                    <a:pt x="1589532" y="0"/>
                  </a:moveTo>
                  <a:lnTo>
                    <a:pt x="0" y="0"/>
                  </a:lnTo>
                  <a:lnTo>
                    <a:pt x="0" y="731520"/>
                  </a:lnTo>
                  <a:lnTo>
                    <a:pt x="1589532" y="731520"/>
                  </a:lnTo>
                  <a:lnTo>
                    <a:pt x="1589532" y="0"/>
                  </a:lnTo>
                  <a:close/>
                </a:path>
              </a:pathLst>
            </a:custGeom>
            <a:solidFill>
              <a:srgbClr val="E4F5F5"/>
            </a:solidFill>
          </p:spPr>
          <p:txBody>
            <a:bodyPr wrap="square" lIns="0" tIns="0" rIns="0" bIns="0" rtlCol="0"/>
            <a:lstStyle/>
            <a:p>
              <a:endParaRPr sz="2571" dirty="0"/>
            </a:p>
          </p:txBody>
        </p:sp>
        <p:sp>
          <p:nvSpPr>
            <p:cNvPr id="47" name="object 47"/>
            <p:cNvSpPr/>
            <p:nvPr/>
          </p:nvSpPr>
          <p:spPr>
            <a:xfrm>
              <a:off x="1866900" y="2682239"/>
              <a:ext cx="809625" cy="731520"/>
            </a:xfrm>
            <a:custGeom>
              <a:avLst/>
              <a:gdLst/>
              <a:ahLst/>
              <a:cxnLst/>
              <a:rect l="l" t="t" r="r" b="b"/>
              <a:pathLst>
                <a:path w="809625" h="731520">
                  <a:moveTo>
                    <a:pt x="809244" y="0"/>
                  </a:moveTo>
                  <a:lnTo>
                    <a:pt x="0" y="0"/>
                  </a:lnTo>
                  <a:lnTo>
                    <a:pt x="0" y="731520"/>
                  </a:lnTo>
                  <a:lnTo>
                    <a:pt x="809244" y="731520"/>
                  </a:lnTo>
                  <a:lnTo>
                    <a:pt x="809244" y="0"/>
                  </a:lnTo>
                  <a:close/>
                </a:path>
              </a:pathLst>
            </a:custGeom>
            <a:solidFill>
              <a:srgbClr val="00355F"/>
            </a:solidFill>
          </p:spPr>
          <p:txBody>
            <a:bodyPr wrap="square" lIns="0" tIns="0" rIns="0" bIns="0" rtlCol="0"/>
            <a:lstStyle/>
            <a:p>
              <a:endParaRPr sz="2571" dirty="0"/>
            </a:p>
          </p:txBody>
        </p:sp>
        <p:sp>
          <p:nvSpPr>
            <p:cNvPr id="48" name="object 48"/>
            <p:cNvSpPr/>
            <p:nvPr/>
          </p:nvSpPr>
          <p:spPr>
            <a:xfrm>
              <a:off x="1866900" y="2970275"/>
              <a:ext cx="83820" cy="157480"/>
            </a:xfrm>
            <a:custGeom>
              <a:avLst/>
              <a:gdLst/>
              <a:ahLst/>
              <a:cxnLst/>
              <a:rect l="l" t="t" r="r" b="b"/>
              <a:pathLst>
                <a:path w="83819" h="157480">
                  <a:moveTo>
                    <a:pt x="0" y="0"/>
                  </a:moveTo>
                  <a:lnTo>
                    <a:pt x="0" y="156972"/>
                  </a:lnTo>
                  <a:lnTo>
                    <a:pt x="83819" y="784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F5F5"/>
            </a:solidFill>
          </p:spPr>
          <p:txBody>
            <a:bodyPr wrap="square" lIns="0" tIns="0" rIns="0" bIns="0" rtlCol="0"/>
            <a:lstStyle/>
            <a:p>
              <a:endParaRPr sz="2571" dirty="0"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396240" y="3831771"/>
            <a:ext cx="2271486" cy="6503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71" dirty="0">
              <a:latin typeface="Times New Roman"/>
              <a:cs typeface="Times New Roman"/>
            </a:endParaRPr>
          </a:p>
          <a:p>
            <a:pPr>
              <a:spcBef>
                <a:spcPts val="50"/>
              </a:spcBef>
            </a:pPr>
            <a:endParaRPr sz="1286" dirty="0">
              <a:latin typeface="Times New Roman"/>
              <a:cs typeface="Times New Roman"/>
            </a:endParaRPr>
          </a:p>
          <a:p>
            <a:pPr marL="688535"/>
            <a:r>
              <a:rPr sz="1286" spc="-14" dirty="0">
                <a:solidFill>
                  <a:srgbClr val="333D47"/>
                </a:solidFill>
                <a:latin typeface="Verdana"/>
                <a:cs typeface="Verdana"/>
              </a:rPr>
              <a:t>Lonely/Isolated</a:t>
            </a:r>
            <a:endParaRPr sz="1286" dirty="0">
              <a:latin typeface="Verdana"/>
              <a:cs typeface="Verdan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667001" y="3831770"/>
            <a:ext cx="1156607" cy="734625"/>
          </a:xfrm>
          <a:prstGeom prst="rect">
            <a:avLst/>
          </a:prstGeom>
        </p:spPr>
        <p:txBody>
          <a:bodyPr vert="horz" wrap="square" lIns="0" tIns="292100" rIns="0" bIns="0" rtlCol="0">
            <a:spAutoFit/>
          </a:bodyPr>
          <a:lstStyle/>
          <a:p>
            <a:pPr marL="296642">
              <a:spcBef>
                <a:spcPts val="2300"/>
              </a:spcBef>
            </a:pPr>
            <a:r>
              <a:rPr sz="2857" spc="-36" dirty="0">
                <a:solidFill>
                  <a:srgbClr val="FFFFFF"/>
                </a:solidFill>
                <a:latin typeface="Rockwell"/>
                <a:cs typeface="Rockwell"/>
              </a:rPr>
              <a:t>77%</a:t>
            </a:r>
            <a:endParaRPr sz="2857" dirty="0">
              <a:latin typeface="Rockwell"/>
              <a:cs typeface="Rockwell"/>
            </a:endParaRPr>
          </a:p>
        </p:txBody>
      </p:sp>
      <p:pic>
        <p:nvPicPr>
          <p:cNvPr id="51" name="object 5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0412" y="4191000"/>
            <a:ext cx="261257" cy="328749"/>
          </a:xfrm>
          <a:prstGeom prst="rect">
            <a:avLst/>
          </a:prstGeom>
        </p:spPr>
      </p:pic>
      <p:grpSp>
        <p:nvGrpSpPr>
          <p:cNvPr id="52" name="object 52"/>
          <p:cNvGrpSpPr/>
          <p:nvPr/>
        </p:nvGrpSpPr>
        <p:grpSpPr>
          <a:xfrm>
            <a:off x="396240" y="2475411"/>
            <a:ext cx="3427186" cy="1045029"/>
            <a:chOff x="277368" y="1732788"/>
            <a:chExt cx="2399030" cy="731520"/>
          </a:xfrm>
        </p:grpSpPr>
        <p:sp>
          <p:nvSpPr>
            <p:cNvPr id="53" name="object 53"/>
            <p:cNvSpPr/>
            <p:nvPr/>
          </p:nvSpPr>
          <p:spPr>
            <a:xfrm>
              <a:off x="277368" y="1732788"/>
              <a:ext cx="1590040" cy="731520"/>
            </a:xfrm>
            <a:custGeom>
              <a:avLst/>
              <a:gdLst/>
              <a:ahLst/>
              <a:cxnLst/>
              <a:rect l="l" t="t" r="r" b="b"/>
              <a:pathLst>
                <a:path w="1590039" h="731519">
                  <a:moveTo>
                    <a:pt x="1589532" y="0"/>
                  </a:moveTo>
                  <a:lnTo>
                    <a:pt x="0" y="0"/>
                  </a:lnTo>
                  <a:lnTo>
                    <a:pt x="0" y="731519"/>
                  </a:lnTo>
                  <a:lnTo>
                    <a:pt x="1589532" y="731519"/>
                  </a:lnTo>
                  <a:lnTo>
                    <a:pt x="1589532" y="0"/>
                  </a:lnTo>
                  <a:close/>
                </a:path>
              </a:pathLst>
            </a:custGeom>
            <a:solidFill>
              <a:srgbClr val="E4F5F5"/>
            </a:solidFill>
          </p:spPr>
          <p:txBody>
            <a:bodyPr wrap="square" lIns="0" tIns="0" rIns="0" bIns="0" rtlCol="0"/>
            <a:lstStyle/>
            <a:p>
              <a:endParaRPr sz="2571" dirty="0"/>
            </a:p>
          </p:txBody>
        </p:sp>
        <p:sp>
          <p:nvSpPr>
            <p:cNvPr id="54" name="object 54"/>
            <p:cNvSpPr/>
            <p:nvPr/>
          </p:nvSpPr>
          <p:spPr>
            <a:xfrm>
              <a:off x="1866900" y="1732788"/>
              <a:ext cx="809625" cy="731520"/>
            </a:xfrm>
            <a:custGeom>
              <a:avLst/>
              <a:gdLst/>
              <a:ahLst/>
              <a:cxnLst/>
              <a:rect l="l" t="t" r="r" b="b"/>
              <a:pathLst>
                <a:path w="809625" h="731519">
                  <a:moveTo>
                    <a:pt x="809244" y="0"/>
                  </a:moveTo>
                  <a:lnTo>
                    <a:pt x="0" y="0"/>
                  </a:lnTo>
                  <a:lnTo>
                    <a:pt x="0" y="731519"/>
                  </a:lnTo>
                  <a:lnTo>
                    <a:pt x="809244" y="731519"/>
                  </a:lnTo>
                  <a:lnTo>
                    <a:pt x="809244" y="0"/>
                  </a:lnTo>
                  <a:close/>
                </a:path>
              </a:pathLst>
            </a:custGeom>
            <a:solidFill>
              <a:srgbClr val="00355F"/>
            </a:solidFill>
          </p:spPr>
          <p:txBody>
            <a:bodyPr wrap="square" lIns="0" tIns="0" rIns="0" bIns="0" rtlCol="0"/>
            <a:lstStyle/>
            <a:p>
              <a:endParaRPr sz="2571" dirty="0"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396240" y="2475412"/>
            <a:ext cx="2271486" cy="734679"/>
          </a:xfrm>
          <a:prstGeom prst="rect">
            <a:avLst/>
          </a:prstGeom>
        </p:spPr>
        <p:txBody>
          <a:bodyPr vert="horz" wrap="square" lIns="0" tIns="9071" rIns="0" bIns="0" rtlCol="0">
            <a:spAutoFit/>
          </a:bodyPr>
          <a:lstStyle/>
          <a:p>
            <a:pPr>
              <a:spcBef>
                <a:spcPts val="71"/>
              </a:spcBef>
            </a:pPr>
            <a:endParaRPr sz="2143" dirty="0">
              <a:latin typeface="Times New Roman"/>
              <a:cs typeface="Times New Roman"/>
            </a:endParaRPr>
          </a:p>
          <a:p>
            <a:pPr marL="726635" marR="162380"/>
            <a:r>
              <a:rPr sz="1286" spc="-14" dirty="0">
                <a:solidFill>
                  <a:srgbClr val="333D47"/>
                </a:solidFill>
                <a:latin typeface="Verdana"/>
                <a:cs typeface="Verdana"/>
              </a:rPr>
              <a:t>Disappointment/ Sadness</a:t>
            </a:r>
            <a:endParaRPr sz="1286" dirty="0">
              <a:latin typeface="Verdana"/>
              <a:cs typeface="Verdan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667001" y="2475411"/>
            <a:ext cx="1156607" cy="732793"/>
          </a:xfrm>
          <a:prstGeom prst="rect">
            <a:avLst/>
          </a:prstGeom>
        </p:spPr>
        <p:txBody>
          <a:bodyPr vert="horz" wrap="square" lIns="0" tIns="290286" rIns="0" bIns="0" rtlCol="0">
            <a:spAutoFit/>
          </a:bodyPr>
          <a:lstStyle/>
          <a:p>
            <a:pPr marL="244026">
              <a:spcBef>
                <a:spcPts val="2286"/>
              </a:spcBef>
            </a:pPr>
            <a:r>
              <a:rPr sz="2857" spc="-36" dirty="0">
                <a:solidFill>
                  <a:srgbClr val="FFFFFF"/>
                </a:solidFill>
                <a:latin typeface="Rockwell"/>
                <a:cs typeface="Rockwell"/>
              </a:rPr>
              <a:t>78%</a:t>
            </a:r>
            <a:endParaRPr sz="2857" dirty="0">
              <a:latin typeface="Rockwell"/>
              <a:cs typeface="Rockwell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550818" y="2801983"/>
            <a:ext cx="2234293" cy="391886"/>
            <a:chOff x="385572" y="1961388"/>
            <a:chExt cx="1564005" cy="274320"/>
          </a:xfrm>
        </p:grpSpPr>
        <p:sp>
          <p:nvSpPr>
            <p:cNvPr id="58" name="object 58"/>
            <p:cNvSpPr/>
            <p:nvPr/>
          </p:nvSpPr>
          <p:spPr>
            <a:xfrm>
              <a:off x="1863852" y="2019300"/>
              <a:ext cx="85725" cy="157480"/>
            </a:xfrm>
            <a:custGeom>
              <a:avLst/>
              <a:gdLst/>
              <a:ahLst/>
              <a:cxnLst/>
              <a:rect l="l" t="t" r="r" b="b"/>
              <a:pathLst>
                <a:path w="85725" h="157480">
                  <a:moveTo>
                    <a:pt x="0" y="0"/>
                  </a:moveTo>
                  <a:lnTo>
                    <a:pt x="0" y="156972"/>
                  </a:lnTo>
                  <a:lnTo>
                    <a:pt x="85343" y="784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F5F5"/>
            </a:solidFill>
          </p:spPr>
          <p:txBody>
            <a:bodyPr wrap="square" lIns="0" tIns="0" rIns="0" bIns="0" rtlCol="0"/>
            <a:lstStyle/>
            <a:p>
              <a:endParaRPr sz="2571" dirty="0"/>
            </a:p>
          </p:txBody>
        </p:sp>
        <p:pic>
          <p:nvPicPr>
            <p:cNvPr id="59" name="object 5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5572" y="1961388"/>
              <a:ext cx="251459" cy="274319"/>
            </a:xfrm>
            <a:prstGeom prst="rect">
              <a:avLst/>
            </a:prstGeom>
          </p:spPr>
        </p:pic>
      </p:grpSp>
      <p:sp>
        <p:nvSpPr>
          <p:cNvPr id="60" name="object 60"/>
          <p:cNvSpPr txBox="1"/>
          <p:nvPr/>
        </p:nvSpPr>
        <p:spPr>
          <a:xfrm>
            <a:off x="378968" y="1429294"/>
            <a:ext cx="3458936" cy="942786"/>
          </a:xfrm>
          <a:prstGeom prst="rect">
            <a:avLst/>
          </a:prstGeom>
        </p:spPr>
        <p:txBody>
          <a:bodyPr vert="horz" wrap="square" lIns="0" tIns="17236" rIns="0" bIns="0" rtlCol="0">
            <a:spAutoFit/>
          </a:bodyPr>
          <a:lstStyle/>
          <a:p>
            <a:pPr marL="18143" marR="414573">
              <a:spcBef>
                <a:spcPts val="136"/>
              </a:spcBef>
            </a:pPr>
            <a:r>
              <a:rPr sz="1429" b="1" dirty="0">
                <a:solidFill>
                  <a:srgbClr val="333D47"/>
                </a:solidFill>
                <a:latin typeface="Verdana"/>
                <a:cs typeface="Verdana"/>
              </a:rPr>
              <a:t>No</a:t>
            </a:r>
            <a:r>
              <a:rPr sz="1429" b="1" spc="-43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429" b="1" dirty="0">
                <a:solidFill>
                  <a:srgbClr val="333D47"/>
                </a:solidFill>
                <a:latin typeface="Verdana"/>
                <a:cs typeface="Verdana"/>
              </a:rPr>
              <a:t>One</a:t>
            </a:r>
            <a:r>
              <a:rPr sz="1429" b="1" spc="-43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429" b="1" dirty="0">
                <a:solidFill>
                  <a:srgbClr val="333D47"/>
                </a:solidFill>
                <a:latin typeface="Verdana"/>
                <a:cs typeface="Verdana"/>
              </a:rPr>
              <a:t>Immune</a:t>
            </a:r>
            <a:r>
              <a:rPr sz="1429" b="1" spc="-21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429" b="1" dirty="0">
                <a:solidFill>
                  <a:srgbClr val="333D47"/>
                </a:solidFill>
                <a:latin typeface="Verdana"/>
                <a:cs typeface="Verdana"/>
              </a:rPr>
              <a:t>to</a:t>
            </a:r>
            <a:r>
              <a:rPr sz="1429" b="1" spc="-50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429" b="1" spc="-14" dirty="0">
                <a:solidFill>
                  <a:srgbClr val="333D47"/>
                </a:solidFill>
                <a:latin typeface="Verdana"/>
                <a:cs typeface="Verdana"/>
              </a:rPr>
              <a:t>Emotional </a:t>
            </a:r>
            <a:r>
              <a:rPr sz="1429" b="1" dirty="0">
                <a:solidFill>
                  <a:srgbClr val="333D47"/>
                </a:solidFill>
                <a:latin typeface="Verdana"/>
                <a:cs typeface="Verdana"/>
              </a:rPr>
              <a:t>Impacts</a:t>
            </a:r>
            <a:r>
              <a:rPr sz="1429" b="1" spc="-64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429" b="1" dirty="0">
                <a:solidFill>
                  <a:srgbClr val="333D47"/>
                </a:solidFill>
                <a:latin typeface="Verdana"/>
                <a:cs typeface="Verdana"/>
              </a:rPr>
              <a:t>of</a:t>
            </a:r>
            <a:r>
              <a:rPr sz="1429" b="1" spc="-50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429" b="1" spc="-14" dirty="0">
                <a:solidFill>
                  <a:srgbClr val="333D47"/>
                </a:solidFill>
                <a:latin typeface="Verdana"/>
                <a:cs typeface="Verdana"/>
              </a:rPr>
              <a:t>COVID</a:t>
            </a:r>
            <a:endParaRPr sz="1429" dirty="0">
              <a:latin typeface="Verdana"/>
              <a:cs typeface="Verdana"/>
            </a:endParaRPr>
          </a:p>
          <a:p>
            <a:pPr marL="18143">
              <a:spcBef>
                <a:spcPts val="707"/>
              </a:spcBef>
            </a:pPr>
            <a:r>
              <a:rPr sz="1286" i="1" dirty="0">
                <a:solidFill>
                  <a:srgbClr val="333D47"/>
                </a:solidFill>
                <a:latin typeface="Verdana"/>
                <a:cs typeface="Verdana"/>
              </a:rPr>
              <a:t>Share</a:t>
            </a:r>
            <a:r>
              <a:rPr sz="1286" i="1" spc="-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286" i="1" dirty="0">
                <a:solidFill>
                  <a:srgbClr val="333D47"/>
                </a:solidFill>
                <a:latin typeface="Verdana"/>
                <a:cs typeface="Verdana"/>
              </a:rPr>
              <a:t>of</a:t>
            </a:r>
            <a:r>
              <a:rPr sz="1286" i="1" spc="-36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286" i="1" dirty="0">
                <a:solidFill>
                  <a:srgbClr val="333D47"/>
                </a:solidFill>
                <a:latin typeface="Verdana"/>
                <a:cs typeface="Verdana"/>
              </a:rPr>
              <a:t>students</a:t>
            </a:r>
            <a:r>
              <a:rPr sz="1286" i="1" spc="-14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286" i="1" dirty="0">
                <a:solidFill>
                  <a:srgbClr val="333D47"/>
                </a:solidFill>
                <a:latin typeface="Verdana"/>
                <a:cs typeface="Verdana"/>
              </a:rPr>
              <a:t>surveyed</a:t>
            </a:r>
            <a:r>
              <a:rPr sz="1286" i="1" spc="21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286" i="1" dirty="0">
                <a:solidFill>
                  <a:srgbClr val="333D47"/>
                </a:solidFill>
                <a:latin typeface="Verdana"/>
                <a:cs typeface="Verdana"/>
              </a:rPr>
              <a:t>who </a:t>
            </a:r>
            <a:r>
              <a:rPr sz="1286" i="1" spc="-14" dirty="0">
                <a:solidFill>
                  <a:srgbClr val="333D47"/>
                </a:solidFill>
                <a:latin typeface="Verdana"/>
                <a:cs typeface="Verdana"/>
              </a:rPr>
              <a:t>reported</a:t>
            </a:r>
            <a:endParaRPr sz="1286" dirty="0">
              <a:latin typeface="Verdana"/>
              <a:cs typeface="Verdana"/>
            </a:endParaRPr>
          </a:p>
          <a:p>
            <a:pPr marL="18143"/>
            <a:r>
              <a:rPr sz="1286" i="1" spc="-14" dirty="0">
                <a:solidFill>
                  <a:srgbClr val="333D47"/>
                </a:solidFill>
                <a:latin typeface="Verdana"/>
                <a:cs typeface="Verdana"/>
              </a:rPr>
              <a:t>feeling…</a:t>
            </a:r>
            <a:endParaRPr sz="1286" dirty="0">
              <a:latin typeface="Verdana"/>
              <a:cs typeface="Verdana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411074" y="1553390"/>
            <a:ext cx="3453493" cy="414070"/>
          </a:xfrm>
          <a:prstGeom prst="rect">
            <a:avLst/>
          </a:prstGeom>
        </p:spPr>
        <p:txBody>
          <a:bodyPr vert="horz" wrap="square" lIns="0" tIns="18143" rIns="0" bIns="0" rtlCol="0">
            <a:spAutoFit/>
          </a:bodyPr>
          <a:lstStyle/>
          <a:p>
            <a:pPr marL="18143">
              <a:spcBef>
                <a:spcPts val="143"/>
              </a:spcBef>
            </a:pPr>
            <a:r>
              <a:rPr sz="1286" i="1" dirty="0">
                <a:solidFill>
                  <a:srgbClr val="333D47"/>
                </a:solidFill>
                <a:latin typeface="Verdana"/>
                <a:cs typeface="Verdana"/>
              </a:rPr>
              <a:t>Since</a:t>
            </a:r>
            <a:r>
              <a:rPr sz="1286" i="1" spc="-14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286" i="1" dirty="0">
                <a:solidFill>
                  <a:srgbClr val="333D47"/>
                </a:solidFill>
                <a:latin typeface="Verdana"/>
                <a:cs typeface="Verdana"/>
              </a:rPr>
              <a:t>the</a:t>
            </a:r>
            <a:r>
              <a:rPr sz="1286" i="1" spc="-21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286" i="1" dirty="0">
                <a:solidFill>
                  <a:srgbClr val="333D47"/>
                </a:solidFill>
                <a:latin typeface="Verdana"/>
                <a:cs typeface="Verdana"/>
              </a:rPr>
              <a:t>beginning</a:t>
            </a:r>
            <a:r>
              <a:rPr sz="1286" i="1" spc="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286" i="1" dirty="0">
                <a:solidFill>
                  <a:srgbClr val="333D47"/>
                </a:solidFill>
                <a:latin typeface="Verdana"/>
                <a:cs typeface="Verdana"/>
              </a:rPr>
              <a:t>of</a:t>
            </a:r>
            <a:r>
              <a:rPr sz="1286" i="1" spc="-36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286" i="1" dirty="0">
                <a:solidFill>
                  <a:srgbClr val="333D47"/>
                </a:solidFill>
                <a:latin typeface="Verdana"/>
                <a:cs typeface="Verdana"/>
              </a:rPr>
              <a:t>the</a:t>
            </a:r>
            <a:r>
              <a:rPr sz="1286" i="1" spc="-21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286" i="1" dirty="0">
                <a:solidFill>
                  <a:srgbClr val="333D47"/>
                </a:solidFill>
                <a:latin typeface="Verdana"/>
                <a:cs typeface="Verdana"/>
              </a:rPr>
              <a:t>pandemic,</a:t>
            </a:r>
            <a:r>
              <a:rPr sz="1286" i="1" spc="-14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286" i="1" spc="-36" dirty="0">
                <a:solidFill>
                  <a:srgbClr val="333D47"/>
                </a:solidFill>
                <a:latin typeface="Verdana"/>
                <a:cs typeface="Verdana"/>
              </a:rPr>
              <a:t>has</a:t>
            </a:r>
            <a:endParaRPr sz="1286" dirty="0">
              <a:latin typeface="Verdana"/>
              <a:cs typeface="Verdana"/>
            </a:endParaRPr>
          </a:p>
          <a:p>
            <a:pPr marL="18143"/>
            <a:r>
              <a:rPr sz="1286" i="1" dirty="0">
                <a:solidFill>
                  <a:srgbClr val="333D47"/>
                </a:solidFill>
                <a:latin typeface="Verdana"/>
                <a:cs typeface="Verdana"/>
              </a:rPr>
              <a:t>your mental</a:t>
            </a:r>
            <a:r>
              <a:rPr sz="1286" i="1" spc="-36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286" i="1" spc="-14" dirty="0">
                <a:solidFill>
                  <a:srgbClr val="333D47"/>
                </a:solidFill>
                <a:latin typeface="Verdana"/>
                <a:cs typeface="Verdana"/>
              </a:rPr>
              <a:t>health…</a:t>
            </a:r>
            <a:endParaRPr sz="1286" dirty="0">
              <a:latin typeface="Verdana"/>
              <a:cs typeface="Verdana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442165" y="4554582"/>
            <a:ext cx="2419350" cy="1305330"/>
          </a:xfrm>
          <a:prstGeom prst="rect">
            <a:avLst/>
          </a:prstGeom>
          <a:solidFill>
            <a:srgbClr val="F3F4F4"/>
          </a:solidFill>
          <a:ln w="12700">
            <a:solidFill>
              <a:srgbClr val="666C71"/>
            </a:solidFill>
          </a:ln>
        </p:spPr>
        <p:txBody>
          <a:bodyPr vert="horz" wrap="square" lIns="0" tIns="58964" rIns="0" bIns="0" rtlCol="0">
            <a:spAutoFit/>
          </a:bodyPr>
          <a:lstStyle/>
          <a:p>
            <a:pPr marL="155125">
              <a:spcBef>
                <a:spcPts val="464"/>
              </a:spcBef>
            </a:pPr>
            <a:r>
              <a:rPr sz="2857" spc="-36" dirty="0">
                <a:solidFill>
                  <a:srgbClr val="333D47"/>
                </a:solidFill>
                <a:latin typeface="Rockwell"/>
                <a:cs typeface="Rockwell"/>
              </a:rPr>
              <a:t>75%</a:t>
            </a:r>
            <a:endParaRPr sz="2857" dirty="0">
              <a:latin typeface="Rockwell"/>
              <a:cs typeface="Rockwell"/>
            </a:endParaRPr>
          </a:p>
          <a:p>
            <a:pPr marL="155125" marR="140610">
              <a:spcBef>
                <a:spcPts val="807"/>
              </a:spcBef>
            </a:pPr>
            <a:r>
              <a:rPr sz="1143" dirty="0">
                <a:solidFill>
                  <a:srgbClr val="333D47"/>
                </a:solidFill>
                <a:latin typeface="Verdana"/>
                <a:cs typeface="Verdana"/>
              </a:rPr>
              <a:t>Of</a:t>
            </a:r>
            <a:r>
              <a:rPr sz="1143" spc="-36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143" dirty="0">
                <a:solidFill>
                  <a:srgbClr val="333D47"/>
                </a:solidFill>
                <a:latin typeface="Verdana"/>
                <a:cs typeface="Verdana"/>
              </a:rPr>
              <a:t>college</a:t>
            </a:r>
            <a:r>
              <a:rPr sz="1143" spc="-21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143" dirty="0">
                <a:solidFill>
                  <a:srgbClr val="333D47"/>
                </a:solidFill>
                <a:latin typeface="Verdana"/>
                <a:cs typeface="Verdana"/>
              </a:rPr>
              <a:t>students</a:t>
            </a:r>
            <a:r>
              <a:rPr sz="1143" spc="-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143" spc="-29" dirty="0">
                <a:solidFill>
                  <a:srgbClr val="333D47"/>
                </a:solidFill>
                <a:latin typeface="Verdana"/>
                <a:cs typeface="Verdana"/>
              </a:rPr>
              <a:t>said</a:t>
            </a:r>
            <a:r>
              <a:rPr sz="1143" spc="714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143" dirty="0">
                <a:solidFill>
                  <a:srgbClr val="333D47"/>
                </a:solidFill>
                <a:latin typeface="Verdana"/>
                <a:cs typeface="Verdana"/>
              </a:rPr>
              <a:t>their</a:t>
            </a:r>
            <a:r>
              <a:rPr sz="1143" spc="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143" b="1" dirty="0">
                <a:solidFill>
                  <a:srgbClr val="00B0AF"/>
                </a:solidFill>
                <a:latin typeface="Verdana"/>
                <a:cs typeface="Verdana"/>
              </a:rPr>
              <a:t>mental</a:t>
            </a:r>
            <a:r>
              <a:rPr sz="1143" b="1" spc="-14" dirty="0">
                <a:solidFill>
                  <a:srgbClr val="00B0AF"/>
                </a:solidFill>
                <a:latin typeface="Verdana"/>
                <a:cs typeface="Verdana"/>
              </a:rPr>
              <a:t> </a:t>
            </a:r>
            <a:r>
              <a:rPr sz="1143" b="1" dirty="0">
                <a:solidFill>
                  <a:srgbClr val="00B0AF"/>
                </a:solidFill>
                <a:latin typeface="Verdana"/>
                <a:cs typeface="Verdana"/>
              </a:rPr>
              <a:t>health</a:t>
            </a:r>
            <a:r>
              <a:rPr sz="1143" b="1" spc="-29" dirty="0">
                <a:solidFill>
                  <a:srgbClr val="00B0AF"/>
                </a:solidFill>
                <a:latin typeface="Verdana"/>
                <a:cs typeface="Verdana"/>
              </a:rPr>
              <a:t> </a:t>
            </a:r>
            <a:r>
              <a:rPr sz="1143" b="1" spc="-36" dirty="0">
                <a:solidFill>
                  <a:srgbClr val="00B0AF"/>
                </a:solidFill>
                <a:latin typeface="Verdana"/>
                <a:cs typeface="Verdana"/>
              </a:rPr>
              <a:t>had </a:t>
            </a:r>
            <a:r>
              <a:rPr sz="1143" b="1" dirty="0">
                <a:solidFill>
                  <a:srgbClr val="00B0AF"/>
                </a:solidFill>
                <a:latin typeface="Verdana"/>
                <a:cs typeface="Verdana"/>
              </a:rPr>
              <a:t>been negatively</a:t>
            </a:r>
            <a:r>
              <a:rPr sz="1143" b="1" spc="-14" dirty="0">
                <a:solidFill>
                  <a:srgbClr val="00B0AF"/>
                </a:solidFill>
                <a:latin typeface="Verdana"/>
                <a:cs typeface="Verdana"/>
              </a:rPr>
              <a:t> impacted </a:t>
            </a:r>
            <a:r>
              <a:rPr sz="1143" dirty="0">
                <a:solidFill>
                  <a:srgbClr val="333D47"/>
                </a:solidFill>
                <a:latin typeface="Verdana"/>
                <a:cs typeface="Verdana"/>
              </a:rPr>
              <a:t>by</a:t>
            </a:r>
            <a:r>
              <a:rPr sz="1143" spc="-14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143" dirty="0">
                <a:solidFill>
                  <a:srgbClr val="333D47"/>
                </a:solidFill>
                <a:latin typeface="Verdana"/>
                <a:cs typeface="Verdana"/>
              </a:rPr>
              <a:t>the </a:t>
            </a:r>
            <a:r>
              <a:rPr sz="1143" spc="-14" dirty="0">
                <a:solidFill>
                  <a:srgbClr val="333D47"/>
                </a:solidFill>
                <a:latin typeface="Verdana"/>
                <a:cs typeface="Verdana"/>
              </a:rPr>
              <a:t>pandemic</a:t>
            </a:r>
            <a:endParaRPr sz="1143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296" y="6665684"/>
            <a:ext cx="2156279" cy="128222"/>
          </a:xfrm>
          <a:prstGeom prst="rect">
            <a:avLst/>
          </a:prstGeom>
        </p:spPr>
        <p:txBody>
          <a:bodyPr vert="horz" wrap="square" lIns="0" tIns="18143" rIns="0" bIns="0" rtlCol="0">
            <a:spAutoFit/>
          </a:bodyPr>
          <a:lstStyle/>
          <a:p>
            <a:pPr marL="18143">
              <a:spcBef>
                <a:spcPts val="143"/>
              </a:spcBef>
            </a:pPr>
            <a:r>
              <a:rPr sz="714" dirty="0">
                <a:solidFill>
                  <a:srgbClr val="9DA1A7"/>
                </a:solidFill>
                <a:latin typeface="Verdana"/>
                <a:cs typeface="Verdana"/>
                <a:hlinkClick r:id="rId2"/>
              </a:rPr>
              <a:t>©2021</a:t>
            </a:r>
            <a:r>
              <a:rPr sz="714" spc="-79" dirty="0">
                <a:solidFill>
                  <a:srgbClr val="9DA1A7"/>
                </a:solidFill>
                <a:latin typeface="Verdana"/>
                <a:cs typeface="Verdana"/>
                <a:hlinkClick r:id="rId2"/>
              </a:rPr>
              <a:t> </a:t>
            </a:r>
            <a:r>
              <a:rPr sz="714" dirty="0">
                <a:solidFill>
                  <a:srgbClr val="9DA1A7"/>
                </a:solidFill>
                <a:latin typeface="Verdana"/>
                <a:cs typeface="Verdana"/>
                <a:hlinkClick r:id="rId2"/>
              </a:rPr>
              <a:t>by</a:t>
            </a:r>
            <a:r>
              <a:rPr sz="714" spc="-7" dirty="0">
                <a:solidFill>
                  <a:srgbClr val="9DA1A7"/>
                </a:solidFill>
                <a:latin typeface="Verdana"/>
                <a:cs typeface="Verdana"/>
                <a:hlinkClick r:id="rId2"/>
              </a:rPr>
              <a:t> </a:t>
            </a:r>
            <a:r>
              <a:rPr sz="714" dirty="0">
                <a:solidFill>
                  <a:srgbClr val="9DA1A7"/>
                </a:solidFill>
                <a:latin typeface="Verdana"/>
                <a:cs typeface="Verdana"/>
                <a:hlinkClick r:id="rId2"/>
              </a:rPr>
              <a:t>EAB.</a:t>
            </a:r>
            <a:r>
              <a:rPr sz="714" spc="-29" dirty="0">
                <a:solidFill>
                  <a:srgbClr val="9DA1A7"/>
                </a:solidFill>
                <a:latin typeface="Verdana"/>
                <a:cs typeface="Verdana"/>
                <a:hlinkClick r:id="rId2"/>
              </a:rPr>
              <a:t> </a:t>
            </a:r>
            <a:r>
              <a:rPr sz="714" dirty="0">
                <a:solidFill>
                  <a:srgbClr val="9DA1A7"/>
                </a:solidFill>
                <a:latin typeface="Verdana"/>
                <a:cs typeface="Verdana"/>
                <a:hlinkClick r:id="rId2"/>
              </a:rPr>
              <a:t>All</a:t>
            </a:r>
            <a:r>
              <a:rPr sz="714" spc="-50" dirty="0">
                <a:solidFill>
                  <a:srgbClr val="9DA1A7"/>
                </a:solidFill>
                <a:latin typeface="Verdana"/>
                <a:cs typeface="Verdana"/>
                <a:hlinkClick r:id="rId2"/>
              </a:rPr>
              <a:t> </a:t>
            </a:r>
            <a:r>
              <a:rPr sz="714" dirty="0">
                <a:solidFill>
                  <a:srgbClr val="9DA1A7"/>
                </a:solidFill>
                <a:latin typeface="Verdana"/>
                <a:cs typeface="Verdana"/>
                <a:hlinkClick r:id="rId2"/>
              </a:rPr>
              <a:t>Rights</a:t>
            </a:r>
            <a:r>
              <a:rPr sz="714" spc="-29" dirty="0">
                <a:solidFill>
                  <a:srgbClr val="9DA1A7"/>
                </a:solidFill>
                <a:latin typeface="Verdana"/>
                <a:cs typeface="Verdana"/>
                <a:hlinkClick r:id="rId2"/>
              </a:rPr>
              <a:t> </a:t>
            </a:r>
            <a:r>
              <a:rPr sz="714" dirty="0">
                <a:solidFill>
                  <a:srgbClr val="9DA1A7"/>
                </a:solidFill>
                <a:latin typeface="Verdana"/>
                <a:cs typeface="Verdana"/>
                <a:hlinkClick r:id="rId2"/>
              </a:rPr>
              <a:t>Reserved.</a:t>
            </a:r>
            <a:r>
              <a:rPr sz="714" spc="7" dirty="0">
                <a:solidFill>
                  <a:srgbClr val="9DA1A7"/>
                </a:solidFill>
                <a:latin typeface="Verdana"/>
                <a:cs typeface="Verdana"/>
                <a:hlinkClick r:id="rId2"/>
              </a:rPr>
              <a:t> </a:t>
            </a:r>
            <a:r>
              <a:rPr sz="714" b="1" spc="-14" dirty="0">
                <a:solidFill>
                  <a:srgbClr val="9DA1A7"/>
                </a:solidFill>
                <a:latin typeface="Verdana"/>
                <a:cs typeface="Verdana"/>
                <a:hlinkClick r:id="rId2"/>
              </a:rPr>
              <a:t>eab.com</a:t>
            </a:r>
            <a:endParaRPr sz="714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"/>
            <a:ext cx="9145814" cy="898979"/>
            <a:chOff x="0" y="0"/>
            <a:chExt cx="6402070" cy="6292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6400800" cy="600710"/>
            </a:xfrm>
            <a:custGeom>
              <a:avLst/>
              <a:gdLst/>
              <a:ahLst/>
              <a:cxnLst/>
              <a:rect l="l" t="t" r="r" b="b"/>
              <a:pathLst>
                <a:path w="6400800" h="600710">
                  <a:moveTo>
                    <a:pt x="6400800" y="0"/>
                  </a:moveTo>
                  <a:lnTo>
                    <a:pt x="0" y="0"/>
                  </a:lnTo>
                  <a:lnTo>
                    <a:pt x="0" y="600455"/>
                  </a:lnTo>
                  <a:lnTo>
                    <a:pt x="6400800" y="600455"/>
                  </a:lnTo>
                  <a:lnTo>
                    <a:pt x="6400800" y="0"/>
                  </a:lnTo>
                  <a:close/>
                </a:path>
              </a:pathLst>
            </a:custGeom>
            <a:solidFill>
              <a:srgbClr val="00355F"/>
            </a:solidFill>
          </p:spPr>
          <p:txBody>
            <a:bodyPr wrap="square" lIns="0" tIns="0" rIns="0" bIns="0" rtlCol="0"/>
            <a:lstStyle/>
            <a:p>
              <a:endParaRPr sz="2571"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5596128" y="0"/>
              <a:ext cx="751840" cy="600710"/>
            </a:xfrm>
            <a:custGeom>
              <a:avLst/>
              <a:gdLst/>
              <a:ahLst/>
              <a:cxnLst/>
              <a:rect l="l" t="t" r="r" b="b"/>
              <a:pathLst>
                <a:path w="751839" h="600710">
                  <a:moveTo>
                    <a:pt x="202692" y="600456"/>
                  </a:moveTo>
                  <a:lnTo>
                    <a:pt x="148170" y="547128"/>
                  </a:lnTo>
                  <a:lnTo>
                    <a:pt x="119303" y="508431"/>
                  </a:lnTo>
                  <a:lnTo>
                    <a:pt x="94869" y="467715"/>
                  </a:lnTo>
                  <a:lnTo>
                    <a:pt x="74891" y="425297"/>
                  </a:lnTo>
                  <a:lnTo>
                    <a:pt x="59347" y="381533"/>
                  </a:lnTo>
                  <a:lnTo>
                    <a:pt x="48234" y="336753"/>
                  </a:lnTo>
                  <a:lnTo>
                    <a:pt x="41579" y="291287"/>
                  </a:lnTo>
                  <a:lnTo>
                    <a:pt x="39357" y="245478"/>
                  </a:lnTo>
                  <a:lnTo>
                    <a:pt x="41579" y="199682"/>
                  </a:lnTo>
                  <a:lnTo>
                    <a:pt x="48247" y="154216"/>
                  </a:lnTo>
                  <a:lnTo>
                    <a:pt x="59359" y="109435"/>
                  </a:lnTo>
                  <a:lnTo>
                    <a:pt x="74930" y="65659"/>
                  </a:lnTo>
                  <a:lnTo>
                    <a:pt x="109982" y="0"/>
                  </a:lnTo>
                  <a:lnTo>
                    <a:pt x="65913" y="0"/>
                  </a:lnTo>
                  <a:lnTo>
                    <a:pt x="41275" y="44577"/>
                  </a:lnTo>
                  <a:lnTo>
                    <a:pt x="23622" y="92049"/>
                  </a:lnTo>
                  <a:lnTo>
                    <a:pt x="10680" y="141516"/>
                  </a:lnTo>
                  <a:lnTo>
                    <a:pt x="2705" y="192747"/>
                  </a:lnTo>
                  <a:lnTo>
                    <a:pt x="0" y="245491"/>
                  </a:lnTo>
                  <a:lnTo>
                    <a:pt x="2705" y="298234"/>
                  </a:lnTo>
                  <a:lnTo>
                    <a:pt x="10680" y="349465"/>
                  </a:lnTo>
                  <a:lnTo>
                    <a:pt x="23634" y="398932"/>
                  </a:lnTo>
                  <a:lnTo>
                    <a:pt x="41287" y="446379"/>
                  </a:lnTo>
                  <a:lnTo>
                    <a:pt x="63385" y="491540"/>
                  </a:lnTo>
                  <a:lnTo>
                    <a:pt x="89662" y="534162"/>
                  </a:lnTo>
                  <a:lnTo>
                    <a:pt x="145288" y="600456"/>
                  </a:lnTo>
                  <a:lnTo>
                    <a:pt x="202692" y="600456"/>
                  </a:lnTo>
                  <a:close/>
                </a:path>
                <a:path w="751839" h="600710">
                  <a:moveTo>
                    <a:pt x="339852" y="246888"/>
                  </a:moveTo>
                  <a:lnTo>
                    <a:pt x="292608" y="246888"/>
                  </a:lnTo>
                  <a:lnTo>
                    <a:pt x="292608" y="419100"/>
                  </a:lnTo>
                  <a:lnTo>
                    <a:pt x="339852" y="419100"/>
                  </a:lnTo>
                  <a:lnTo>
                    <a:pt x="339852" y="246888"/>
                  </a:lnTo>
                  <a:close/>
                </a:path>
                <a:path w="751839" h="600710">
                  <a:moveTo>
                    <a:pt x="468376" y="0"/>
                  </a:moveTo>
                  <a:lnTo>
                    <a:pt x="378587" y="0"/>
                  </a:lnTo>
                  <a:lnTo>
                    <a:pt x="358521" y="16256"/>
                  </a:lnTo>
                  <a:lnTo>
                    <a:pt x="337820" y="37084"/>
                  </a:lnTo>
                  <a:lnTo>
                    <a:pt x="319278" y="60833"/>
                  </a:lnTo>
                  <a:lnTo>
                    <a:pt x="303784" y="86106"/>
                  </a:lnTo>
                  <a:lnTo>
                    <a:pt x="292608" y="112776"/>
                  </a:lnTo>
                  <a:lnTo>
                    <a:pt x="348869" y="88265"/>
                  </a:lnTo>
                  <a:lnTo>
                    <a:pt x="364490" y="66802"/>
                  </a:lnTo>
                  <a:lnTo>
                    <a:pt x="381508" y="48895"/>
                  </a:lnTo>
                  <a:lnTo>
                    <a:pt x="401574" y="31877"/>
                  </a:lnTo>
                  <a:lnTo>
                    <a:pt x="423799" y="18415"/>
                  </a:lnTo>
                  <a:lnTo>
                    <a:pt x="446786" y="6604"/>
                  </a:lnTo>
                  <a:lnTo>
                    <a:pt x="468376" y="0"/>
                  </a:lnTo>
                  <a:close/>
                </a:path>
                <a:path w="751839" h="600710">
                  <a:moveTo>
                    <a:pt x="475488" y="246888"/>
                  </a:moveTo>
                  <a:lnTo>
                    <a:pt x="431292" y="246888"/>
                  </a:lnTo>
                  <a:lnTo>
                    <a:pt x="431292" y="419100"/>
                  </a:lnTo>
                  <a:lnTo>
                    <a:pt x="475488" y="419100"/>
                  </a:lnTo>
                  <a:lnTo>
                    <a:pt x="475488" y="246888"/>
                  </a:lnTo>
                  <a:close/>
                </a:path>
                <a:path w="751839" h="600710">
                  <a:moveTo>
                    <a:pt x="566928" y="469392"/>
                  </a:moveTo>
                  <a:lnTo>
                    <a:pt x="292608" y="469392"/>
                  </a:lnTo>
                  <a:lnTo>
                    <a:pt x="292608" y="507492"/>
                  </a:lnTo>
                  <a:lnTo>
                    <a:pt x="566928" y="507492"/>
                  </a:lnTo>
                  <a:lnTo>
                    <a:pt x="566928" y="469392"/>
                  </a:lnTo>
                  <a:close/>
                </a:path>
                <a:path w="751839" h="600710">
                  <a:moveTo>
                    <a:pt x="614172" y="246888"/>
                  </a:moveTo>
                  <a:lnTo>
                    <a:pt x="566928" y="246888"/>
                  </a:lnTo>
                  <a:lnTo>
                    <a:pt x="566928" y="419100"/>
                  </a:lnTo>
                  <a:lnTo>
                    <a:pt x="614172" y="419100"/>
                  </a:lnTo>
                  <a:lnTo>
                    <a:pt x="614172" y="246888"/>
                  </a:lnTo>
                  <a:close/>
                </a:path>
                <a:path w="751839" h="600710">
                  <a:moveTo>
                    <a:pt x="751319" y="246888"/>
                  </a:moveTo>
                  <a:lnTo>
                    <a:pt x="702564" y="246888"/>
                  </a:lnTo>
                  <a:lnTo>
                    <a:pt x="702564" y="419100"/>
                  </a:lnTo>
                  <a:lnTo>
                    <a:pt x="751319" y="419100"/>
                  </a:lnTo>
                  <a:lnTo>
                    <a:pt x="751319" y="246888"/>
                  </a:lnTo>
                  <a:close/>
                </a:path>
                <a:path w="751839" h="600710">
                  <a:moveTo>
                    <a:pt x="751332" y="164465"/>
                  </a:moveTo>
                  <a:lnTo>
                    <a:pt x="521589" y="64008"/>
                  </a:lnTo>
                  <a:lnTo>
                    <a:pt x="292608" y="164465"/>
                  </a:lnTo>
                  <a:lnTo>
                    <a:pt x="292608" y="205740"/>
                  </a:lnTo>
                  <a:lnTo>
                    <a:pt x="521589" y="105410"/>
                  </a:lnTo>
                  <a:lnTo>
                    <a:pt x="751332" y="205740"/>
                  </a:lnTo>
                  <a:lnTo>
                    <a:pt x="751332" y="164465"/>
                  </a:lnTo>
                  <a:close/>
                </a:path>
                <a:path w="751839" h="600710">
                  <a:moveTo>
                    <a:pt x="751332" y="114300"/>
                  </a:moveTo>
                  <a:lnTo>
                    <a:pt x="724662" y="61595"/>
                  </a:lnTo>
                  <a:lnTo>
                    <a:pt x="686181" y="17018"/>
                  </a:lnTo>
                  <a:lnTo>
                    <a:pt x="665099" y="0"/>
                  </a:lnTo>
                  <a:lnTo>
                    <a:pt x="576199" y="0"/>
                  </a:lnTo>
                  <a:lnTo>
                    <a:pt x="596392" y="6604"/>
                  </a:lnTo>
                  <a:lnTo>
                    <a:pt x="617982" y="16256"/>
                  </a:lnTo>
                  <a:lnTo>
                    <a:pt x="654939" y="43688"/>
                  </a:lnTo>
                  <a:lnTo>
                    <a:pt x="683895" y="74168"/>
                  </a:lnTo>
                  <a:lnTo>
                    <a:pt x="695706" y="89789"/>
                  </a:lnTo>
                  <a:lnTo>
                    <a:pt x="751332" y="114300"/>
                  </a:lnTo>
                  <a:close/>
                </a:path>
              </a:pathLst>
            </a:custGeom>
            <a:solidFill>
              <a:srgbClr val="004A86"/>
            </a:solidFill>
          </p:spPr>
          <p:txBody>
            <a:bodyPr wrap="square" lIns="0" tIns="0" rIns="0" bIns="0" rtlCol="0"/>
            <a:lstStyle/>
            <a:p>
              <a:endParaRPr sz="2571"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761" y="600646"/>
              <a:ext cx="6400800" cy="28575"/>
            </a:xfrm>
            <a:custGeom>
              <a:avLst/>
              <a:gdLst/>
              <a:ahLst/>
              <a:cxnLst/>
              <a:rect l="l" t="t" r="r" b="b"/>
              <a:pathLst>
                <a:path w="6400800" h="28575">
                  <a:moveTo>
                    <a:pt x="0" y="28575"/>
                  </a:moveTo>
                  <a:lnTo>
                    <a:pt x="6400800" y="28575"/>
                  </a:lnTo>
                  <a:lnTo>
                    <a:pt x="6400800" y="0"/>
                  </a:lnTo>
                  <a:lnTo>
                    <a:pt x="0" y="0"/>
                  </a:lnTo>
                  <a:lnTo>
                    <a:pt x="0" y="28575"/>
                  </a:lnTo>
                  <a:close/>
                </a:path>
              </a:pathLst>
            </a:custGeom>
            <a:solidFill>
              <a:srgbClr val="7ECFCF"/>
            </a:solidFill>
          </p:spPr>
          <p:txBody>
            <a:bodyPr wrap="square" lIns="0" tIns="0" rIns="0" bIns="0" rtlCol="0"/>
            <a:lstStyle/>
            <a:p>
              <a:endParaRPr sz="2571" dirty="0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934630" y="612322"/>
            <a:ext cx="163286" cy="160392"/>
          </a:xfrm>
          <a:prstGeom prst="rect">
            <a:avLst/>
          </a:prstGeom>
        </p:spPr>
        <p:txBody>
          <a:bodyPr vert="horz" wrap="square" lIns="0" tIns="17236" rIns="0" bIns="0" rtlCol="0">
            <a:spAutoFit/>
          </a:bodyPr>
          <a:lstStyle/>
          <a:p>
            <a:pPr marL="18143">
              <a:spcBef>
                <a:spcPts val="136"/>
              </a:spcBef>
            </a:pPr>
            <a:r>
              <a:rPr sz="929" spc="-36" dirty="0">
                <a:solidFill>
                  <a:srgbClr val="FFFFFF"/>
                </a:solidFill>
                <a:latin typeface="Rockwell"/>
                <a:cs typeface="Rockwell"/>
              </a:rPr>
              <a:t>11</a:t>
            </a:r>
            <a:endParaRPr sz="929" dirty="0">
              <a:latin typeface="Rockwell"/>
              <a:cs typeface="Rockwel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2450" y="387640"/>
            <a:ext cx="5953577" cy="413941"/>
          </a:xfrm>
          <a:prstGeom prst="rect">
            <a:avLst/>
          </a:prstGeom>
        </p:spPr>
        <p:txBody>
          <a:bodyPr vert="horz" wrap="square" lIns="0" tIns="18143" rIns="0" bIns="0" rtlCol="0">
            <a:spAutoFit/>
          </a:bodyPr>
          <a:lstStyle/>
          <a:p>
            <a:pPr marL="18143">
              <a:spcBef>
                <a:spcPts val="143"/>
              </a:spcBef>
            </a:pPr>
            <a:r>
              <a:rPr sz="2571" dirty="0">
                <a:solidFill>
                  <a:srgbClr val="FFFFFF"/>
                </a:solidFill>
                <a:latin typeface="Rockwell"/>
                <a:cs typeface="Rockwell"/>
              </a:rPr>
              <a:t>Improving</a:t>
            </a:r>
            <a:r>
              <a:rPr sz="2571" spc="479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2571" dirty="0">
                <a:solidFill>
                  <a:srgbClr val="FFFFFF"/>
                </a:solidFill>
                <a:latin typeface="Rockwell"/>
                <a:cs typeface="Rockwell"/>
              </a:rPr>
              <a:t>Student</a:t>
            </a:r>
            <a:r>
              <a:rPr sz="2571" spc="479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2571" dirty="0">
                <a:solidFill>
                  <a:srgbClr val="FFFFFF"/>
                </a:solidFill>
                <a:latin typeface="Rockwell"/>
                <a:cs typeface="Rockwell"/>
              </a:rPr>
              <a:t>Success</a:t>
            </a:r>
            <a:r>
              <a:rPr sz="2571" spc="479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2571" spc="-14" dirty="0">
                <a:solidFill>
                  <a:srgbClr val="FFFFFF"/>
                </a:solidFill>
                <a:latin typeface="Rockwell"/>
                <a:cs typeface="Rockwell"/>
              </a:rPr>
              <a:t>Outcomes</a:t>
            </a:r>
            <a:endParaRPr sz="2571" dirty="0">
              <a:latin typeface="Rockwell"/>
              <a:cs typeface="Rockwel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2450" y="919843"/>
            <a:ext cx="6275614" cy="282110"/>
          </a:xfrm>
          <a:prstGeom prst="rect">
            <a:avLst/>
          </a:prstGeom>
        </p:spPr>
        <p:txBody>
          <a:bodyPr vert="horz" wrap="square" lIns="0" tIns="18143" rIns="0" bIns="0" rtlCol="0">
            <a:spAutoFit/>
          </a:bodyPr>
          <a:lstStyle/>
          <a:p>
            <a:pPr marL="18143">
              <a:spcBef>
                <a:spcPts val="143"/>
              </a:spcBef>
            </a:pPr>
            <a:r>
              <a:rPr sz="1714" dirty="0">
                <a:solidFill>
                  <a:srgbClr val="333D47"/>
                </a:solidFill>
                <a:latin typeface="Verdana"/>
                <a:cs typeface="Verdana"/>
              </a:rPr>
              <a:t>Helping</a:t>
            </a:r>
            <a:r>
              <a:rPr sz="1714" spc="-36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714" dirty="0">
                <a:solidFill>
                  <a:srgbClr val="333D47"/>
                </a:solidFill>
                <a:latin typeface="Verdana"/>
                <a:cs typeface="Verdana"/>
              </a:rPr>
              <a:t>Students</a:t>
            </a:r>
            <a:r>
              <a:rPr sz="1714" spc="36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714" dirty="0">
                <a:solidFill>
                  <a:srgbClr val="333D47"/>
                </a:solidFill>
                <a:latin typeface="Verdana"/>
                <a:cs typeface="Verdana"/>
              </a:rPr>
              <a:t>Maintain</a:t>
            </a:r>
            <a:r>
              <a:rPr sz="1714" spc="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714" dirty="0">
                <a:solidFill>
                  <a:srgbClr val="333D47"/>
                </a:solidFill>
                <a:latin typeface="Verdana"/>
                <a:cs typeface="Verdana"/>
              </a:rPr>
              <a:t>and Enhance</a:t>
            </a:r>
            <a:r>
              <a:rPr sz="1714" spc="29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714" dirty="0">
                <a:solidFill>
                  <a:srgbClr val="333D47"/>
                </a:solidFill>
                <a:latin typeface="Verdana"/>
                <a:cs typeface="Verdana"/>
              </a:rPr>
              <a:t>Their</a:t>
            </a:r>
            <a:r>
              <a:rPr sz="1714" spc="-43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714" spc="-29" dirty="0">
                <a:solidFill>
                  <a:srgbClr val="333D47"/>
                </a:solidFill>
                <a:latin typeface="Verdana"/>
                <a:cs typeface="Verdana"/>
              </a:rPr>
              <a:t>Well-</a:t>
            </a:r>
            <a:r>
              <a:rPr sz="1714" spc="-14" dirty="0">
                <a:solidFill>
                  <a:srgbClr val="333D47"/>
                </a:solidFill>
                <a:latin typeface="Verdana"/>
                <a:cs typeface="Verdana"/>
              </a:rPr>
              <a:t>Being</a:t>
            </a:r>
            <a:endParaRPr sz="1714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1175" y="1696177"/>
            <a:ext cx="3819979" cy="457268"/>
          </a:xfrm>
          <a:prstGeom prst="rect">
            <a:avLst/>
          </a:prstGeom>
        </p:spPr>
        <p:txBody>
          <a:bodyPr vert="horz" wrap="square" lIns="0" tIns="17236" rIns="0" bIns="0" rtlCol="0">
            <a:spAutoFit/>
          </a:bodyPr>
          <a:lstStyle/>
          <a:p>
            <a:pPr marL="18143" marR="7257">
              <a:spcBef>
                <a:spcPts val="136"/>
              </a:spcBef>
            </a:pPr>
            <a:r>
              <a:rPr sz="1429" b="1" dirty="0">
                <a:solidFill>
                  <a:srgbClr val="333D47"/>
                </a:solidFill>
                <a:latin typeface="Verdana"/>
                <a:cs typeface="Verdana"/>
              </a:rPr>
              <a:t>A</a:t>
            </a:r>
            <a:r>
              <a:rPr sz="1429" b="1" spc="-43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429" b="1" spc="-14" dirty="0">
                <a:solidFill>
                  <a:srgbClr val="333D47"/>
                </a:solidFill>
                <a:latin typeface="Verdana"/>
                <a:cs typeface="Verdana"/>
              </a:rPr>
              <a:t>Demonstrated</a:t>
            </a:r>
            <a:r>
              <a:rPr sz="1429" b="1" spc="-29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429" b="1" dirty="0">
                <a:solidFill>
                  <a:srgbClr val="333D47"/>
                </a:solidFill>
                <a:latin typeface="Verdana"/>
                <a:cs typeface="Verdana"/>
              </a:rPr>
              <a:t>Impact</a:t>
            </a:r>
            <a:r>
              <a:rPr sz="1429" b="1" spc="-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429" b="1" dirty="0">
                <a:solidFill>
                  <a:srgbClr val="333D47"/>
                </a:solidFill>
                <a:latin typeface="Verdana"/>
                <a:cs typeface="Verdana"/>
              </a:rPr>
              <a:t>on</a:t>
            </a:r>
            <a:r>
              <a:rPr sz="1429" b="1" spc="-36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429" b="1" spc="-14" dirty="0">
                <a:solidFill>
                  <a:srgbClr val="333D47"/>
                </a:solidFill>
                <a:latin typeface="Verdana"/>
                <a:cs typeface="Verdana"/>
              </a:rPr>
              <a:t>Academic Performance</a:t>
            </a:r>
            <a:endParaRPr sz="1429" dirty="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78968" y="2355414"/>
            <a:ext cx="585107" cy="567107"/>
          </a:xfrm>
          <a:prstGeom prst="rect">
            <a:avLst/>
          </a:prstGeom>
        </p:spPr>
        <p:txBody>
          <a:bodyPr vert="horz" wrap="square" lIns="0" tIns="17236" rIns="0" bIns="0" rtlCol="0">
            <a:spAutoFit/>
          </a:bodyPr>
          <a:lstStyle/>
          <a:p>
            <a:pPr marL="18143">
              <a:spcBef>
                <a:spcPts val="136"/>
              </a:spcBef>
            </a:pPr>
            <a:r>
              <a:rPr sz="3572" spc="-36" dirty="0">
                <a:solidFill>
                  <a:srgbClr val="EC8A00"/>
                </a:solidFill>
                <a:latin typeface="Rockwell"/>
                <a:cs typeface="Rockwell"/>
              </a:rPr>
              <a:t>#2</a:t>
            </a:r>
            <a:endParaRPr sz="3572" dirty="0">
              <a:latin typeface="Rockwell"/>
              <a:cs typeface="Rockwel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31074" y="3320143"/>
            <a:ext cx="4180114" cy="54429"/>
          </a:xfrm>
          <a:custGeom>
            <a:avLst/>
            <a:gdLst/>
            <a:ahLst/>
            <a:cxnLst/>
            <a:rect l="l" t="t" r="r" b="b"/>
            <a:pathLst>
              <a:path w="2926080" h="38100">
                <a:moveTo>
                  <a:pt x="0" y="38100"/>
                </a:moveTo>
                <a:lnTo>
                  <a:pt x="2926080" y="38100"/>
                </a:lnTo>
              </a:path>
              <a:path w="2926080" h="38100">
                <a:moveTo>
                  <a:pt x="0" y="0"/>
                </a:moveTo>
                <a:lnTo>
                  <a:pt x="2926080" y="0"/>
                </a:lnTo>
              </a:path>
            </a:pathLst>
          </a:custGeom>
          <a:ln w="12700">
            <a:solidFill>
              <a:srgbClr val="00355F"/>
            </a:solidFill>
          </a:ln>
        </p:spPr>
        <p:txBody>
          <a:bodyPr wrap="square" lIns="0" tIns="0" rIns="0" bIns="0" rtlCol="0"/>
          <a:lstStyle/>
          <a:p>
            <a:endParaRPr sz="2571" dirty="0"/>
          </a:p>
        </p:txBody>
      </p:sp>
      <p:sp>
        <p:nvSpPr>
          <p:cNvPr id="15" name="object 15"/>
          <p:cNvSpPr txBox="1"/>
          <p:nvPr/>
        </p:nvSpPr>
        <p:spPr>
          <a:xfrm>
            <a:off x="412061" y="3665582"/>
            <a:ext cx="822779" cy="567107"/>
          </a:xfrm>
          <a:prstGeom prst="rect">
            <a:avLst/>
          </a:prstGeom>
        </p:spPr>
        <p:txBody>
          <a:bodyPr vert="horz" wrap="square" lIns="0" tIns="17236" rIns="0" bIns="0" rtlCol="0">
            <a:spAutoFit/>
          </a:bodyPr>
          <a:lstStyle/>
          <a:p>
            <a:pPr marL="18143">
              <a:spcBef>
                <a:spcPts val="136"/>
              </a:spcBef>
            </a:pPr>
            <a:r>
              <a:rPr sz="3572" spc="-14" dirty="0">
                <a:solidFill>
                  <a:srgbClr val="EC8A00"/>
                </a:solidFill>
                <a:latin typeface="Rockwell"/>
                <a:cs typeface="Rockwell"/>
              </a:rPr>
              <a:t>-</a:t>
            </a:r>
            <a:r>
              <a:rPr sz="3572" spc="-36" dirty="0">
                <a:solidFill>
                  <a:srgbClr val="EC8A00"/>
                </a:solidFill>
                <a:latin typeface="Rockwell"/>
                <a:cs typeface="Rockwell"/>
              </a:rPr>
              <a:t>0.4</a:t>
            </a:r>
            <a:endParaRPr sz="3572" dirty="0">
              <a:latin typeface="Rockwell"/>
              <a:cs typeface="Rockwel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62898" y="2347141"/>
            <a:ext cx="2934607" cy="611944"/>
          </a:xfrm>
          <a:prstGeom prst="rect">
            <a:avLst/>
          </a:prstGeom>
        </p:spPr>
        <p:txBody>
          <a:bodyPr vert="horz" wrap="square" lIns="0" tIns="18143" rIns="0" bIns="0" rtlCol="0">
            <a:spAutoFit/>
          </a:bodyPr>
          <a:lstStyle/>
          <a:p>
            <a:pPr marL="18143" marR="7257">
              <a:spcBef>
                <a:spcPts val="143"/>
              </a:spcBef>
            </a:pPr>
            <a:r>
              <a:rPr sz="1286" dirty="0">
                <a:solidFill>
                  <a:srgbClr val="333D47"/>
                </a:solidFill>
                <a:latin typeface="Verdana"/>
                <a:cs typeface="Verdana"/>
              </a:rPr>
              <a:t>Mental</a:t>
            </a:r>
            <a:r>
              <a:rPr sz="1286" spc="-21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286" dirty="0">
                <a:solidFill>
                  <a:srgbClr val="333D47"/>
                </a:solidFill>
                <a:latin typeface="Verdana"/>
                <a:cs typeface="Verdana"/>
              </a:rPr>
              <a:t>illness</a:t>
            </a:r>
            <a:r>
              <a:rPr sz="1286" spc="-14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286" dirty="0">
                <a:solidFill>
                  <a:srgbClr val="333D47"/>
                </a:solidFill>
                <a:latin typeface="Verdana"/>
                <a:cs typeface="Verdana"/>
              </a:rPr>
              <a:t>is the</a:t>
            </a:r>
            <a:r>
              <a:rPr sz="1286" spc="-21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286" dirty="0">
                <a:solidFill>
                  <a:srgbClr val="333D47"/>
                </a:solidFill>
                <a:latin typeface="Verdana"/>
                <a:cs typeface="Verdana"/>
              </a:rPr>
              <a:t>second</a:t>
            </a:r>
            <a:r>
              <a:rPr sz="1286" spc="21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286" spc="-29" dirty="0">
                <a:solidFill>
                  <a:srgbClr val="333D47"/>
                </a:solidFill>
                <a:latin typeface="Verdana"/>
                <a:cs typeface="Verdana"/>
              </a:rPr>
              <a:t>most </a:t>
            </a:r>
            <a:r>
              <a:rPr sz="1286" dirty="0">
                <a:solidFill>
                  <a:srgbClr val="333D47"/>
                </a:solidFill>
                <a:latin typeface="Verdana"/>
                <a:cs typeface="Verdana"/>
              </a:rPr>
              <a:t>common</a:t>
            </a:r>
            <a:r>
              <a:rPr sz="1286" spc="-14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286" dirty="0">
                <a:solidFill>
                  <a:srgbClr val="333D47"/>
                </a:solidFill>
                <a:latin typeface="Verdana"/>
                <a:cs typeface="Verdana"/>
              </a:rPr>
              <a:t>reason</a:t>
            </a:r>
            <a:r>
              <a:rPr sz="1286" spc="-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286" dirty="0">
                <a:solidFill>
                  <a:srgbClr val="333D47"/>
                </a:solidFill>
                <a:latin typeface="Verdana"/>
                <a:cs typeface="Verdana"/>
              </a:rPr>
              <a:t>that</a:t>
            </a:r>
            <a:r>
              <a:rPr sz="1286" spc="-29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286" dirty="0">
                <a:solidFill>
                  <a:srgbClr val="333D47"/>
                </a:solidFill>
                <a:latin typeface="Verdana"/>
                <a:cs typeface="Verdana"/>
              </a:rPr>
              <a:t>students </a:t>
            </a:r>
            <a:r>
              <a:rPr sz="1286" spc="-29" dirty="0">
                <a:solidFill>
                  <a:srgbClr val="333D47"/>
                </a:solidFill>
                <a:latin typeface="Verdana"/>
                <a:cs typeface="Verdana"/>
              </a:rPr>
              <a:t>drop </a:t>
            </a:r>
            <a:r>
              <a:rPr sz="1286" dirty="0">
                <a:solidFill>
                  <a:srgbClr val="333D47"/>
                </a:solidFill>
                <a:latin typeface="Verdana"/>
                <a:cs typeface="Verdana"/>
              </a:rPr>
              <a:t>out</a:t>
            </a:r>
            <a:r>
              <a:rPr sz="1286" spc="-14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286" dirty="0">
                <a:solidFill>
                  <a:srgbClr val="333D47"/>
                </a:solidFill>
                <a:latin typeface="Verdana"/>
                <a:cs typeface="Verdana"/>
              </a:rPr>
              <a:t>of</a:t>
            </a:r>
            <a:r>
              <a:rPr sz="1286" spc="-14" dirty="0">
                <a:solidFill>
                  <a:srgbClr val="333D47"/>
                </a:solidFill>
                <a:latin typeface="Verdana"/>
                <a:cs typeface="Verdana"/>
              </a:rPr>
              <a:t> school</a:t>
            </a:r>
            <a:endParaRPr sz="1286" dirty="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62897" y="3656511"/>
            <a:ext cx="2784929" cy="611944"/>
          </a:xfrm>
          <a:prstGeom prst="rect">
            <a:avLst/>
          </a:prstGeom>
        </p:spPr>
        <p:txBody>
          <a:bodyPr vert="horz" wrap="square" lIns="0" tIns="18143" rIns="0" bIns="0" rtlCol="0">
            <a:spAutoFit/>
          </a:bodyPr>
          <a:lstStyle/>
          <a:p>
            <a:pPr marL="18143" marR="7257">
              <a:spcBef>
                <a:spcPts val="143"/>
              </a:spcBef>
            </a:pPr>
            <a:r>
              <a:rPr sz="1286" dirty="0">
                <a:solidFill>
                  <a:srgbClr val="333D47"/>
                </a:solidFill>
                <a:latin typeface="Verdana"/>
                <a:cs typeface="Verdana"/>
              </a:rPr>
              <a:t>Average</a:t>
            </a:r>
            <a:r>
              <a:rPr sz="1286" spc="-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286" dirty="0">
                <a:solidFill>
                  <a:srgbClr val="333D47"/>
                </a:solidFill>
                <a:latin typeface="Verdana"/>
                <a:cs typeface="Verdana"/>
              </a:rPr>
              <a:t>drop</a:t>
            </a:r>
            <a:r>
              <a:rPr sz="1286" spc="-14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286" dirty="0">
                <a:solidFill>
                  <a:srgbClr val="333D47"/>
                </a:solidFill>
                <a:latin typeface="Verdana"/>
                <a:cs typeface="Verdana"/>
              </a:rPr>
              <a:t>in</a:t>
            </a:r>
            <a:r>
              <a:rPr sz="1286" spc="-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286" dirty="0">
                <a:solidFill>
                  <a:srgbClr val="333D47"/>
                </a:solidFill>
                <a:latin typeface="Verdana"/>
                <a:cs typeface="Verdana"/>
              </a:rPr>
              <a:t>GPA</a:t>
            </a:r>
            <a:r>
              <a:rPr sz="1286" spc="-21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286" dirty="0">
                <a:solidFill>
                  <a:srgbClr val="333D47"/>
                </a:solidFill>
                <a:latin typeface="Verdana"/>
                <a:cs typeface="Verdana"/>
              </a:rPr>
              <a:t>for </a:t>
            </a:r>
            <a:r>
              <a:rPr sz="1286" spc="-14" dirty="0">
                <a:solidFill>
                  <a:srgbClr val="333D47"/>
                </a:solidFill>
                <a:latin typeface="Verdana"/>
                <a:cs typeface="Verdana"/>
              </a:rPr>
              <a:t>students </a:t>
            </a:r>
            <a:r>
              <a:rPr sz="1286" dirty="0">
                <a:solidFill>
                  <a:srgbClr val="333D47"/>
                </a:solidFill>
                <a:latin typeface="Verdana"/>
                <a:cs typeface="Verdana"/>
              </a:rPr>
              <a:t>with</a:t>
            </a:r>
            <a:r>
              <a:rPr sz="1286" spc="-29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286" dirty="0">
                <a:solidFill>
                  <a:srgbClr val="333D47"/>
                </a:solidFill>
                <a:latin typeface="Verdana"/>
                <a:cs typeface="Verdana"/>
              </a:rPr>
              <a:t>anxiety</a:t>
            </a:r>
            <a:r>
              <a:rPr sz="1286" spc="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286" dirty="0">
                <a:solidFill>
                  <a:srgbClr val="333D47"/>
                </a:solidFill>
                <a:latin typeface="Verdana"/>
                <a:cs typeface="Verdana"/>
              </a:rPr>
              <a:t>and</a:t>
            </a:r>
            <a:r>
              <a:rPr sz="1286" spc="-14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286" dirty="0">
                <a:solidFill>
                  <a:srgbClr val="333D47"/>
                </a:solidFill>
                <a:latin typeface="Verdana"/>
                <a:cs typeface="Verdana"/>
              </a:rPr>
              <a:t>mild</a:t>
            </a:r>
            <a:r>
              <a:rPr sz="1286" spc="-14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286" dirty="0">
                <a:solidFill>
                  <a:srgbClr val="333D47"/>
                </a:solidFill>
                <a:latin typeface="Verdana"/>
                <a:cs typeface="Verdana"/>
              </a:rPr>
              <a:t>to</a:t>
            </a:r>
            <a:r>
              <a:rPr sz="1286" spc="-29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286" spc="-14" dirty="0">
                <a:solidFill>
                  <a:srgbClr val="333D47"/>
                </a:solidFill>
                <a:latin typeface="Verdana"/>
                <a:cs typeface="Verdana"/>
              </a:rPr>
              <a:t>severe depression</a:t>
            </a:r>
            <a:endParaRPr sz="1286" dirty="0">
              <a:latin typeface="Verdana"/>
              <a:cs typeface="Verdan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306129" y="6672942"/>
            <a:ext cx="41727" cy="4536"/>
          </a:xfrm>
          <a:custGeom>
            <a:avLst/>
            <a:gdLst/>
            <a:ahLst/>
            <a:cxnLst/>
            <a:rect l="l" t="t" r="r" b="b"/>
            <a:pathLst>
              <a:path w="29210" h="3175">
                <a:moveTo>
                  <a:pt x="28955" y="0"/>
                </a:moveTo>
                <a:lnTo>
                  <a:pt x="0" y="0"/>
                </a:lnTo>
                <a:lnTo>
                  <a:pt x="0" y="3048"/>
                </a:lnTo>
                <a:lnTo>
                  <a:pt x="28955" y="3048"/>
                </a:lnTo>
                <a:lnTo>
                  <a:pt x="28955" y="0"/>
                </a:lnTo>
                <a:close/>
              </a:path>
            </a:pathLst>
          </a:custGeom>
          <a:solidFill>
            <a:srgbClr val="333D47"/>
          </a:solidFill>
        </p:spPr>
        <p:txBody>
          <a:bodyPr wrap="square" lIns="0" tIns="0" rIns="0" bIns="0" rtlCol="0"/>
          <a:lstStyle/>
          <a:p>
            <a:endParaRPr sz="2571" dirty="0"/>
          </a:p>
        </p:txBody>
      </p:sp>
      <p:sp>
        <p:nvSpPr>
          <p:cNvPr id="21" name="object 21"/>
          <p:cNvSpPr txBox="1"/>
          <p:nvPr/>
        </p:nvSpPr>
        <p:spPr>
          <a:xfrm>
            <a:off x="3552734" y="6447536"/>
            <a:ext cx="5518149" cy="348026"/>
          </a:xfrm>
          <a:prstGeom prst="rect">
            <a:avLst/>
          </a:prstGeom>
        </p:spPr>
        <p:txBody>
          <a:bodyPr vert="horz" wrap="square" lIns="0" tIns="18143" rIns="0" bIns="0" rtlCol="0">
            <a:spAutoFit/>
          </a:bodyPr>
          <a:lstStyle/>
          <a:p>
            <a:pPr marL="18143" marR="7257" indent="6350" algn="r">
              <a:spcBef>
                <a:spcPts val="143"/>
              </a:spcBef>
            </a:pPr>
            <a:r>
              <a:rPr sz="714" spc="-14" dirty="0">
                <a:solidFill>
                  <a:srgbClr val="333D47"/>
                </a:solidFill>
                <a:latin typeface="Verdana"/>
                <a:cs typeface="Verdana"/>
              </a:rPr>
              <a:t>Source:</a:t>
            </a:r>
            <a:r>
              <a:rPr sz="714" spc="-50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714" dirty="0">
                <a:solidFill>
                  <a:srgbClr val="333D47"/>
                </a:solidFill>
                <a:latin typeface="Verdana"/>
                <a:cs typeface="Verdana"/>
              </a:rPr>
              <a:t>Eisenberg</a:t>
            </a:r>
            <a:r>
              <a:rPr sz="714" spc="-36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714" dirty="0">
                <a:solidFill>
                  <a:srgbClr val="333D47"/>
                </a:solidFill>
                <a:latin typeface="Verdana"/>
                <a:cs typeface="Verdana"/>
              </a:rPr>
              <a:t>D</a:t>
            </a:r>
            <a:r>
              <a:rPr sz="714" spc="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714" dirty="0">
                <a:solidFill>
                  <a:srgbClr val="333D47"/>
                </a:solidFill>
                <a:latin typeface="Verdana"/>
                <a:cs typeface="Verdana"/>
              </a:rPr>
              <a:t>and</a:t>
            </a:r>
            <a:r>
              <a:rPr sz="714" spc="-21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714" dirty="0">
                <a:solidFill>
                  <a:srgbClr val="333D47"/>
                </a:solidFill>
                <a:latin typeface="Verdana"/>
                <a:cs typeface="Verdana"/>
              </a:rPr>
              <a:t>Lipson S,</a:t>
            </a:r>
            <a:r>
              <a:rPr sz="714" spc="14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714" dirty="0">
                <a:solidFill>
                  <a:srgbClr val="333D47"/>
                </a:solidFill>
                <a:latin typeface="Verdana"/>
                <a:cs typeface="Verdana"/>
              </a:rPr>
              <a:t>“The</a:t>
            </a:r>
            <a:r>
              <a:rPr sz="714" spc="-14" dirty="0">
                <a:solidFill>
                  <a:srgbClr val="333D47"/>
                </a:solidFill>
                <a:latin typeface="Verdana"/>
                <a:cs typeface="Verdana"/>
              </a:rPr>
              <a:t> Economic</a:t>
            </a:r>
            <a:r>
              <a:rPr sz="714" spc="-36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714" dirty="0">
                <a:solidFill>
                  <a:srgbClr val="333D47"/>
                </a:solidFill>
                <a:latin typeface="Verdana"/>
                <a:cs typeface="Verdana"/>
              </a:rPr>
              <a:t>Case</a:t>
            </a:r>
            <a:r>
              <a:rPr sz="714" spc="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714" dirty="0">
                <a:solidFill>
                  <a:srgbClr val="333D47"/>
                </a:solidFill>
                <a:latin typeface="Verdana"/>
                <a:cs typeface="Verdana"/>
              </a:rPr>
              <a:t>for Mental Health</a:t>
            </a:r>
            <a:r>
              <a:rPr sz="714" spc="-29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714" dirty="0">
                <a:solidFill>
                  <a:srgbClr val="333D47"/>
                </a:solidFill>
                <a:latin typeface="Verdana"/>
                <a:cs typeface="Verdana"/>
              </a:rPr>
              <a:t>Services</a:t>
            </a:r>
            <a:r>
              <a:rPr sz="714" spc="-14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714" dirty="0">
                <a:solidFill>
                  <a:srgbClr val="333D47"/>
                </a:solidFill>
                <a:latin typeface="Verdana"/>
                <a:cs typeface="Verdana"/>
              </a:rPr>
              <a:t>in</a:t>
            </a:r>
            <a:r>
              <a:rPr sz="714" spc="-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714" dirty="0">
                <a:solidFill>
                  <a:srgbClr val="333D47"/>
                </a:solidFill>
                <a:latin typeface="Verdana"/>
                <a:cs typeface="Verdana"/>
              </a:rPr>
              <a:t>Higher</a:t>
            </a:r>
            <a:r>
              <a:rPr sz="714" spc="-36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714" spc="-14" dirty="0">
                <a:solidFill>
                  <a:srgbClr val="333D47"/>
                </a:solidFill>
                <a:latin typeface="Verdana"/>
                <a:cs typeface="Verdana"/>
              </a:rPr>
              <a:t>Education,”;</a:t>
            </a:r>
            <a:r>
              <a:rPr sz="714" spc="-36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714" dirty="0">
                <a:solidFill>
                  <a:srgbClr val="333D47"/>
                </a:solidFill>
                <a:latin typeface="Verdana"/>
                <a:cs typeface="Verdana"/>
              </a:rPr>
              <a:t>Calettstout</a:t>
            </a:r>
            <a:r>
              <a:rPr sz="714" spc="-21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714" spc="-36" dirty="0">
                <a:solidFill>
                  <a:srgbClr val="333D47"/>
                </a:solidFill>
                <a:latin typeface="Verdana"/>
                <a:cs typeface="Verdana"/>
              </a:rPr>
              <a:t>D,</a:t>
            </a:r>
            <a:r>
              <a:rPr sz="714" spc="714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714" dirty="0">
                <a:solidFill>
                  <a:srgbClr val="333D47"/>
                </a:solidFill>
                <a:latin typeface="Verdana"/>
                <a:cs typeface="Verdana"/>
              </a:rPr>
              <a:t>“Mental</a:t>
            </a:r>
            <a:r>
              <a:rPr sz="714" spc="-21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714" dirty="0">
                <a:solidFill>
                  <a:srgbClr val="333D47"/>
                </a:solidFill>
                <a:latin typeface="Verdana"/>
                <a:cs typeface="Verdana"/>
              </a:rPr>
              <a:t>Health</a:t>
            </a:r>
            <a:r>
              <a:rPr sz="714" spc="-43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714" dirty="0">
                <a:solidFill>
                  <a:srgbClr val="333D47"/>
                </a:solidFill>
                <a:latin typeface="Verdana"/>
                <a:cs typeface="Verdana"/>
              </a:rPr>
              <a:t>Laws</a:t>
            </a:r>
            <a:r>
              <a:rPr sz="714" spc="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714" dirty="0">
                <a:solidFill>
                  <a:srgbClr val="333D47"/>
                </a:solidFill>
                <a:latin typeface="Verdana"/>
                <a:cs typeface="Verdana"/>
              </a:rPr>
              <a:t>for</a:t>
            </a:r>
            <a:r>
              <a:rPr sz="714" spc="-14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714" dirty="0">
                <a:solidFill>
                  <a:srgbClr val="333D47"/>
                </a:solidFill>
                <a:latin typeface="Verdana"/>
                <a:cs typeface="Verdana"/>
              </a:rPr>
              <a:t>Students</a:t>
            </a:r>
            <a:r>
              <a:rPr sz="714" spc="-50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714" spc="-14" dirty="0">
                <a:solidFill>
                  <a:srgbClr val="333D47"/>
                </a:solidFill>
                <a:latin typeface="Verdana"/>
                <a:cs typeface="Verdana"/>
              </a:rPr>
              <a:t>Should</a:t>
            </a:r>
            <a:r>
              <a:rPr sz="714" spc="-50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714" dirty="0">
                <a:solidFill>
                  <a:srgbClr val="333D47"/>
                </a:solidFill>
                <a:latin typeface="Verdana"/>
                <a:cs typeface="Verdana"/>
              </a:rPr>
              <a:t>Involve</a:t>
            </a:r>
            <a:r>
              <a:rPr sz="714" spc="-29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714" dirty="0">
                <a:solidFill>
                  <a:srgbClr val="333D47"/>
                </a:solidFill>
                <a:latin typeface="Verdana"/>
                <a:cs typeface="Verdana"/>
              </a:rPr>
              <a:t>Students,”</a:t>
            </a:r>
            <a:r>
              <a:rPr sz="714" spc="-29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714" i="1" dirty="0">
                <a:solidFill>
                  <a:srgbClr val="333D47"/>
                </a:solidFill>
                <a:latin typeface="Verdana"/>
                <a:cs typeface="Verdana"/>
              </a:rPr>
              <a:t>The</a:t>
            </a:r>
            <a:r>
              <a:rPr sz="714" i="1" spc="-14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714" i="1" dirty="0">
                <a:solidFill>
                  <a:srgbClr val="333D47"/>
                </a:solidFill>
                <a:latin typeface="Verdana"/>
                <a:cs typeface="Verdana"/>
              </a:rPr>
              <a:t>Cougar,</a:t>
            </a:r>
            <a:r>
              <a:rPr sz="714" i="1" spc="-14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714" spc="-14" dirty="0">
                <a:solidFill>
                  <a:srgbClr val="333D47"/>
                </a:solidFill>
                <a:latin typeface="Verdana"/>
                <a:cs typeface="Verdana"/>
              </a:rPr>
              <a:t>2017;</a:t>
            </a:r>
            <a:r>
              <a:rPr sz="714" spc="-64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714" dirty="0">
                <a:solidFill>
                  <a:srgbClr val="333D47"/>
                </a:solidFill>
                <a:latin typeface="Verdana"/>
                <a:cs typeface="Verdana"/>
              </a:rPr>
              <a:t>Field</a:t>
            </a:r>
            <a:r>
              <a:rPr sz="714" spc="-14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714" dirty="0">
                <a:solidFill>
                  <a:srgbClr val="333D47"/>
                </a:solidFill>
                <a:latin typeface="Verdana"/>
                <a:cs typeface="Verdana"/>
              </a:rPr>
              <a:t>K,</a:t>
            </a:r>
            <a:r>
              <a:rPr sz="714" spc="-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714" dirty="0">
                <a:solidFill>
                  <a:srgbClr val="333D47"/>
                </a:solidFill>
                <a:latin typeface="Verdana"/>
                <a:cs typeface="Verdana"/>
              </a:rPr>
              <a:t>“Stretched</a:t>
            </a:r>
            <a:r>
              <a:rPr sz="714" spc="-50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714" dirty="0">
                <a:solidFill>
                  <a:srgbClr val="333D47"/>
                </a:solidFill>
                <a:latin typeface="Verdana"/>
                <a:cs typeface="Verdana"/>
              </a:rPr>
              <a:t>to</a:t>
            </a:r>
            <a:r>
              <a:rPr sz="714" spc="-21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714" dirty="0">
                <a:solidFill>
                  <a:srgbClr val="333D47"/>
                </a:solidFill>
                <a:latin typeface="Verdana"/>
                <a:cs typeface="Verdana"/>
              </a:rPr>
              <a:t>Capacity,”</a:t>
            </a:r>
            <a:r>
              <a:rPr sz="714" spc="-14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714" spc="-36" dirty="0">
                <a:solidFill>
                  <a:srgbClr val="333D47"/>
                </a:solidFill>
                <a:latin typeface="Verdana"/>
                <a:cs typeface="Verdana"/>
              </a:rPr>
              <a:t>The</a:t>
            </a:r>
            <a:r>
              <a:rPr sz="714" spc="714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714" dirty="0">
                <a:solidFill>
                  <a:srgbClr val="333D47"/>
                </a:solidFill>
                <a:latin typeface="Verdana"/>
                <a:cs typeface="Verdana"/>
              </a:rPr>
              <a:t>Chronicle,</a:t>
            </a:r>
            <a:r>
              <a:rPr sz="714" spc="-5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714" spc="-14" dirty="0">
                <a:solidFill>
                  <a:srgbClr val="333D47"/>
                </a:solidFill>
                <a:latin typeface="Verdana"/>
                <a:cs typeface="Verdana"/>
              </a:rPr>
              <a:t>2016;</a:t>
            </a:r>
            <a:r>
              <a:rPr sz="714" spc="-50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714" dirty="0">
                <a:solidFill>
                  <a:srgbClr val="333D47"/>
                </a:solidFill>
                <a:latin typeface="Verdana"/>
                <a:cs typeface="Verdana"/>
              </a:rPr>
              <a:t>Sky factor, "Academic</a:t>
            </a:r>
            <a:r>
              <a:rPr sz="714" spc="-14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714" dirty="0">
                <a:solidFill>
                  <a:srgbClr val="333D47"/>
                </a:solidFill>
                <a:latin typeface="Verdana"/>
                <a:cs typeface="Verdana"/>
              </a:rPr>
              <a:t>Resiliency</a:t>
            </a:r>
            <a:r>
              <a:rPr sz="714" spc="-43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714" dirty="0">
                <a:solidFill>
                  <a:srgbClr val="333D47"/>
                </a:solidFill>
                <a:latin typeface="Verdana"/>
                <a:cs typeface="Verdana"/>
              </a:rPr>
              <a:t>And</a:t>
            </a:r>
            <a:r>
              <a:rPr sz="714" spc="-21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714" dirty="0">
                <a:solidFill>
                  <a:srgbClr val="333D47"/>
                </a:solidFill>
                <a:latin typeface="Verdana"/>
                <a:cs typeface="Verdana"/>
              </a:rPr>
              <a:t>First-Year</a:t>
            </a:r>
            <a:r>
              <a:rPr sz="714" spc="-14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714" dirty="0">
                <a:solidFill>
                  <a:srgbClr val="333D47"/>
                </a:solidFill>
                <a:latin typeface="Verdana"/>
                <a:cs typeface="Verdana"/>
              </a:rPr>
              <a:t>College</a:t>
            </a:r>
            <a:r>
              <a:rPr sz="714" spc="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714" spc="-14" dirty="0">
                <a:solidFill>
                  <a:srgbClr val="333D47"/>
                </a:solidFill>
                <a:latin typeface="Verdana"/>
                <a:cs typeface="Verdana"/>
              </a:rPr>
              <a:t>Students,"</a:t>
            </a:r>
            <a:r>
              <a:rPr sz="714" spc="-43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714" spc="-14" dirty="0">
                <a:solidFill>
                  <a:srgbClr val="333D47"/>
                </a:solidFill>
                <a:latin typeface="Verdana"/>
                <a:cs typeface="Verdana"/>
              </a:rPr>
              <a:t>2017;</a:t>
            </a:r>
            <a:r>
              <a:rPr sz="714" spc="-29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714" dirty="0">
                <a:solidFill>
                  <a:srgbClr val="333D47"/>
                </a:solidFill>
                <a:latin typeface="Verdana"/>
                <a:cs typeface="Verdana"/>
              </a:rPr>
              <a:t>EAB</a:t>
            </a:r>
            <a:r>
              <a:rPr sz="714" spc="-29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714" dirty="0">
                <a:solidFill>
                  <a:srgbClr val="333D47"/>
                </a:solidFill>
                <a:latin typeface="Verdana"/>
                <a:cs typeface="Verdana"/>
              </a:rPr>
              <a:t>interviews</a:t>
            </a:r>
            <a:r>
              <a:rPr sz="714" spc="-36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714" dirty="0">
                <a:solidFill>
                  <a:srgbClr val="333D47"/>
                </a:solidFill>
                <a:latin typeface="Verdana"/>
                <a:cs typeface="Verdana"/>
              </a:rPr>
              <a:t>and</a:t>
            </a:r>
            <a:r>
              <a:rPr sz="714" spc="-14" dirty="0">
                <a:solidFill>
                  <a:srgbClr val="333D47"/>
                </a:solidFill>
                <a:latin typeface="Verdana"/>
                <a:cs typeface="Verdana"/>
              </a:rPr>
              <a:t> analysis.</a:t>
            </a:r>
            <a:endParaRPr sz="714" dirty="0">
              <a:latin typeface="Verdana"/>
              <a:cs typeface="Verdana"/>
            </a:endParaRPr>
          </a:p>
        </p:txBody>
      </p:sp>
      <p:pic>
        <p:nvPicPr>
          <p:cNvPr id="1026" name="Picture 2" descr="Image result for googlecollege students">
            <a:extLst>
              <a:ext uri="{FF2B5EF4-FFF2-40B4-BE49-F238E27FC236}">
                <a16:creationId xmlns:a16="http://schemas.microsoft.com/office/drawing/2014/main" id="{2C7A02AF-94B9-473C-9E15-03BD2469C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934" y="2404628"/>
            <a:ext cx="2934606" cy="234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296" y="6665684"/>
            <a:ext cx="2156279" cy="128222"/>
          </a:xfrm>
          <a:prstGeom prst="rect">
            <a:avLst/>
          </a:prstGeom>
        </p:spPr>
        <p:txBody>
          <a:bodyPr vert="horz" wrap="square" lIns="0" tIns="18143" rIns="0" bIns="0" rtlCol="0">
            <a:spAutoFit/>
          </a:bodyPr>
          <a:lstStyle/>
          <a:p>
            <a:pPr marL="18143">
              <a:spcBef>
                <a:spcPts val="143"/>
              </a:spcBef>
            </a:pPr>
            <a:r>
              <a:rPr sz="714" dirty="0">
                <a:solidFill>
                  <a:srgbClr val="9DA1A7"/>
                </a:solidFill>
                <a:latin typeface="Verdana"/>
                <a:cs typeface="Verdana"/>
                <a:hlinkClick r:id="rId2"/>
              </a:rPr>
              <a:t>©2021</a:t>
            </a:r>
            <a:r>
              <a:rPr sz="714" spc="-79" dirty="0">
                <a:solidFill>
                  <a:srgbClr val="9DA1A7"/>
                </a:solidFill>
                <a:latin typeface="Verdana"/>
                <a:cs typeface="Verdana"/>
                <a:hlinkClick r:id="rId2"/>
              </a:rPr>
              <a:t> </a:t>
            </a:r>
            <a:r>
              <a:rPr sz="714" dirty="0">
                <a:solidFill>
                  <a:srgbClr val="9DA1A7"/>
                </a:solidFill>
                <a:latin typeface="Verdana"/>
                <a:cs typeface="Verdana"/>
                <a:hlinkClick r:id="rId2"/>
              </a:rPr>
              <a:t>by</a:t>
            </a:r>
            <a:r>
              <a:rPr sz="714" spc="-7" dirty="0">
                <a:solidFill>
                  <a:srgbClr val="9DA1A7"/>
                </a:solidFill>
                <a:latin typeface="Verdana"/>
                <a:cs typeface="Verdana"/>
                <a:hlinkClick r:id="rId2"/>
              </a:rPr>
              <a:t> </a:t>
            </a:r>
            <a:r>
              <a:rPr sz="714" dirty="0">
                <a:solidFill>
                  <a:srgbClr val="9DA1A7"/>
                </a:solidFill>
                <a:latin typeface="Verdana"/>
                <a:cs typeface="Verdana"/>
                <a:hlinkClick r:id="rId2"/>
              </a:rPr>
              <a:t>EAB.</a:t>
            </a:r>
            <a:r>
              <a:rPr sz="714" spc="-29" dirty="0">
                <a:solidFill>
                  <a:srgbClr val="9DA1A7"/>
                </a:solidFill>
                <a:latin typeface="Verdana"/>
                <a:cs typeface="Verdana"/>
                <a:hlinkClick r:id="rId2"/>
              </a:rPr>
              <a:t> </a:t>
            </a:r>
            <a:r>
              <a:rPr sz="714" dirty="0">
                <a:solidFill>
                  <a:srgbClr val="9DA1A7"/>
                </a:solidFill>
                <a:latin typeface="Verdana"/>
                <a:cs typeface="Verdana"/>
                <a:hlinkClick r:id="rId2"/>
              </a:rPr>
              <a:t>All</a:t>
            </a:r>
            <a:r>
              <a:rPr sz="714" spc="-50" dirty="0">
                <a:solidFill>
                  <a:srgbClr val="9DA1A7"/>
                </a:solidFill>
                <a:latin typeface="Verdana"/>
                <a:cs typeface="Verdana"/>
                <a:hlinkClick r:id="rId2"/>
              </a:rPr>
              <a:t> </a:t>
            </a:r>
            <a:r>
              <a:rPr sz="714" dirty="0">
                <a:solidFill>
                  <a:srgbClr val="9DA1A7"/>
                </a:solidFill>
                <a:latin typeface="Verdana"/>
                <a:cs typeface="Verdana"/>
                <a:hlinkClick r:id="rId2"/>
              </a:rPr>
              <a:t>Rights</a:t>
            </a:r>
            <a:r>
              <a:rPr sz="714" spc="-29" dirty="0">
                <a:solidFill>
                  <a:srgbClr val="9DA1A7"/>
                </a:solidFill>
                <a:latin typeface="Verdana"/>
                <a:cs typeface="Verdana"/>
                <a:hlinkClick r:id="rId2"/>
              </a:rPr>
              <a:t> </a:t>
            </a:r>
            <a:r>
              <a:rPr sz="714" dirty="0">
                <a:solidFill>
                  <a:srgbClr val="9DA1A7"/>
                </a:solidFill>
                <a:latin typeface="Verdana"/>
                <a:cs typeface="Verdana"/>
                <a:hlinkClick r:id="rId2"/>
              </a:rPr>
              <a:t>Reserved.</a:t>
            </a:r>
            <a:r>
              <a:rPr sz="714" spc="7" dirty="0">
                <a:solidFill>
                  <a:srgbClr val="9DA1A7"/>
                </a:solidFill>
                <a:latin typeface="Verdana"/>
                <a:cs typeface="Verdana"/>
                <a:hlinkClick r:id="rId2"/>
              </a:rPr>
              <a:t> </a:t>
            </a:r>
            <a:r>
              <a:rPr sz="714" b="1" spc="-14" dirty="0">
                <a:solidFill>
                  <a:srgbClr val="9DA1A7"/>
                </a:solidFill>
                <a:latin typeface="Verdana"/>
                <a:cs typeface="Verdana"/>
                <a:hlinkClick r:id="rId2"/>
              </a:rPr>
              <a:t>eab.com</a:t>
            </a:r>
            <a:endParaRPr sz="714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"/>
            <a:ext cx="9145814" cy="898979"/>
            <a:chOff x="0" y="0"/>
            <a:chExt cx="6402070" cy="6292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6400800" cy="600710"/>
            </a:xfrm>
            <a:custGeom>
              <a:avLst/>
              <a:gdLst/>
              <a:ahLst/>
              <a:cxnLst/>
              <a:rect l="l" t="t" r="r" b="b"/>
              <a:pathLst>
                <a:path w="6400800" h="600710">
                  <a:moveTo>
                    <a:pt x="6400800" y="0"/>
                  </a:moveTo>
                  <a:lnTo>
                    <a:pt x="0" y="0"/>
                  </a:lnTo>
                  <a:lnTo>
                    <a:pt x="0" y="600455"/>
                  </a:lnTo>
                  <a:lnTo>
                    <a:pt x="6400800" y="600455"/>
                  </a:lnTo>
                  <a:lnTo>
                    <a:pt x="6400800" y="0"/>
                  </a:lnTo>
                  <a:close/>
                </a:path>
              </a:pathLst>
            </a:custGeom>
            <a:solidFill>
              <a:srgbClr val="00355F"/>
            </a:solidFill>
          </p:spPr>
          <p:txBody>
            <a:bodyPr wrap="square" lIns="0" tIns="0" rIns="0" bIns="0" rtlCol="0"/>
            <a:lstStyle/>
            <a:p>
              <a:endParaRPr sz="2571"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5596128" y="0"/>
              <a:ext cx="751840" cy="600710"/>
            </a:xfrm>
            <a:custGeom>
              <a:avLst/>
              <a:gdLst/>
              <a:ahLst/>
              <a:cxnLst/>
              <a:rect l="l" t="t" r="r" b="b"/>
              <a:pathLst>
                <a:path w="751839" h="600710">
                  <a:moveTo>
                    <a:pt x="202692" y="600456"/>
                  </a:moveTo>
                  <a:lnTo>
                    <a:pt x="148170" y="547128"/>
                  </a:lnTo>
                  <a:lnTo>
                    <a:pt x="119303" y="508431"/>
                  </a:lnTo>
                  <a:lnTo>
                    <a:pt x="94869" y="467715"/>
                  </a:lnTo>
                  <a:lnTo>
                    <a:pt x="74891" y="425297"/>
                  </a:lnTo>
                  <a:lnTo>
                    <a:pt x="59347" y="381533"/>
                  </a:lnTo>
                  <a:lnTo>
                    <a:pt x="48234" y="336753"/>
                  </a:lnTo>
                  <a:lnTo>
                    <a:pt x="41579" y="291287"/>
                  </a:lnTo>
                  <a:lnTo>
                    <a:pt x="39357" y="245478"/>
                  </a:lnTo>
                  <a:lnTo>
                    <a:pt x="41579" y="199682"/>
                  </a:lnTo>
                  <a:lnTo>
                    <a:pt x="48247" y="154216"/>
                  </a:lnTo>
                  <a:lnTo>
                    <a:pt x="59359" y="109435"/>
                  </a:lnTo>
                  <a:lnTo>
                    <a:pt x="74930" y="65659"/>
                  </a:lnTo>
                  <a:lnTo>
                    <a:pt x="109982" y="0"/>
                  </a:lnTo>
                  <a:lnTo>
                    <a:pt x="65913" y="0"/>
                  </a:lnTo>
                  <a:lnTo>
                    <a:pt x="41275" y="44577"/>
                  </a:lnTo>
                  <a:lnTo>
                    <a:pt x="23622" y="92049"/>
                  </a:lnTo>
                  <a:lnTo>
                    <a:pt x="10680" y="141516"/>
                  </a:lnTo>
                  <a:lnTo>
                    <a:pt x="2705" y="192747"/>
                  </a:lnTo>
                  <a:lnTo>
                    <a:pt x="0" y="245491"/>
                  </a:lnTo>
                  <a:lnTo>
                    <a:pt x="2705" y="298234"/>
                  </a:lnTo>
                  <a:lnTo>
                    <a:pt x="10680" y="349465"/>
                  </a:lnTo>
                  <a:lnTo>
                    <a:pt x="23634" y="398932"/>
                  </a:lnTo>
                  <a:lnTo>
                    <a:pt x="41287" y="446379"/>
                  </a:lnTo>
                  <a:lnTo>
                    <a:pt x="63385" y="491540"/>
                  </a:lnTo>
                  <a:lnTo>
                    <a:pt x="89662" y="534162"/>
                  </a:lnTo>
                  <a:lnTo>
                    <a:pt x="145288" y="600456"/>
                  </a:lnTo>
                  <a:lnTo>
                    <a:pt x="202692" y="600456"/>
                  </a:lnTo>
                  <a:close/>
                </a:path>
                <a:path w="751839" h="600710">
                  <a:moveTo>
                    <a:pt x="339852" y="246888"/>
                  </a:moveTo>
                  <a:lnTo>
                    <a:pt x="292608" y="246888"/>
                  </a:lnTo>
                  <a:lnTo>
                    <a:pt x="292608" y="419100"/>
                  </a:lnTo>
                  <a:lnTo>
                    <a:pt x="339852" y="419100"/>
                  </a:lnTo>
                  <a:lnTo>
                    <a:pt x="339852" y="246888"/>
                  </a:lnTo>
                  <a:close/>
                </a:path>
                <a:path w="751839" h="600710">
                  <a:moveTo>
                    <a:pt x="468376" y="0"/>
                  </a:moveTo>
                  <a:lnTo>
                    <a:pt x="378587" y="0"/>
                  </a:lnTo>
                  <a:lnTo>
                    <a:pt x="358521" y="16256"/>
                  </a:lnTo>
                  <a:lnTo>
                    <a:pt x="337820" y="37084"/>
                  </a:lnTo>
                  <a:lnTo>
                    <a:pt x="319278" y="60833"/>
                  </a:lnTo>
                  <a:lnTo>
                    <a:pt x="303784" y="86106"/>
                  </a:lnTo>
                  <a:lnTo>
                    <a:pt x="292608" y="112776"/>
                  </a:lnTo>
                  <a:lnTo>
                    <a:pt x="348869" y="88265"/>
                  </a:lnTo>
                  <a:lnTo>
                    <a:pt x="364490" y="66802"/>
                  </a:lnTo>
                  <a:lnTo>
                    <a:pt x="381508" y="48895"/>
                  </a:lnTo>
                  <a:lnTo>
                    <a:pt x="401574" y="31877"/>
                  </a:lnTo>
                  <a:lnTo>
                    <a:pt x="423799" y="18415"/>
                  </a:lnTo>
                  <a:lnTo>
                    <a:pt x="446786" y="6604"/>
                  </a:lnTo>
                  <a:lnTo>
                    <a:pt x="468376" y="0"/>
                  </a:lnTo>
                  <a:close/>
                </a:path>
                <a:path w="751839" h="600710">
                  <a:moveTo>
                    <a:pt x="475488" y="246888"/>
                  </a:moveTo>
                  <a:lnTo>
                    <a:pt x="431292" y="246888"/>
                  </a:lnTo>
                  <a:lnTo>
                    <a:pt x="431292" y="419100"/>
                  </a:lnTo>
                  <a:lnTo>
                    <a:pt x="475488" y="419100"/>
                  </a:lnTo>
                  <a:lnTo>
                    <a:pt x="475488" y="246888"/>
                  </a:lnTo>
                  <a:close/>
                </a:path>
                <a:path w="751839" h="600710">
                  <a:moveTo>
                    <a:pt x="566928" y="469392"/>
                  </a:moveTo>
                  <a:lnTo>
                    <a:pt x="292608" y="469392"/>
                  </a:lnTo>
                  <a:lnTo>
                    <a:pt x="292608" y="507492"/>
                  </a:lnTo>
                  <a:lnTo>
                    <a:pt x="566928" y="507492"/>
                  </a:lnTo>
                  <a:lnTo>
                    <a:pt x="566928" y="469392"/>
                  </a:lnTo>
                  <a:close/>
                </a:path>
                <a:path w="751839" h="600710">
                  <a:moveTo>
                    <a:pt x="614172" y="246888"/>
                  </a:moveTo>
                  <a:lnTo>
                    <a:pt x="566928" y="246888"/>
                  </a:lnTo>
                  <a:lnTo>
                    <a:pt x="566928" y="419100"/>
                  </a:lnTo>
                  <a:lnTo>
                    <a:pt x="614172" y="419100"/>
                  </a:lnTo>
                  <a:lnTo>
                    <a:pt x="614172" y="246888"/>
                  </a:lnTo>
                  <a:close/>
                </a:path>
                <a:path w="751839" h="600710">
                  <a:moveTo>
                    <a:pt x="751319" y="246888"/>
                  </a:moveTo>
                  <a:lnTo>
                    <a:pt x="702564" y="246888"/>
                  </a:lnTo>
                  <a:lnTo>
                    <a:pt x="702564" y="419100"/>
                  </a:lnTo>
                  <a:lnTo>
                    <a:pt x="751319" y="419100"/>
                  </a:lnTo>
                  <a:lnTo>
                    <a:pt x="751319" y="246888"/>
                  </a:lnTo>
                  <a:close/>
                </a:path>
                <a:path w="751839" h="600710">
                  <a:moveTo>
                    <a:pt x="751332" y="164465"/>
                  </a:moveTo>
                  <a:lnTo>
                    <a:pt x="521589" y="64008"/>
                  </a:lnTo>
                  <a:lnTo>
                    <a:pt x="292608" y="164465"/>
                  </a:lnTo>
                  <a:lnTo>
                    <a:pt x="292608" y="205740"/>
                  </a:lnTo>
                  <a:lnTo>
                    <a:pt x="521589" y="105410"/>
                  </a:lnTo>
                  <a:lnTo>
                    <a:pt x="751332" y="205740"/>
                  </a:lnTo>
                  <a:lnTo>
                    <a:pt x="751332" y="164465"/>
                  </a:lnTo>
                  <a:close/>
                </a:path>
                <a:path w="751839" h="600710">
                  <a:moveTo>
                    <a:pt x="751332" y="114300"/>
                  </a:moveTo>
                  <a:lnTo>
                    <a:pt x="724662" y="61595"/>
                  </a:lnTo>
                  <a:lnTo>
                    <a:pt x="686181" y="17018"/>
                  </a:lnTo>
                  <a:lnTo>
                    <a:pt x="665099" y="0"/>
                  </a:lnTo>
                  <a:lnTo>
                    <a:pt x="576199" y="0"/>
                  </a:lnTo>
                  <a:lnTo>
                    <a:pt x="596392" y="6604"/>
                  </a:lnTo>
                  <a:lnTo>
                    <a:pt x="617982" y="16256"/>
                  </a:lnTo>
                  <a:lnTo>
                    <a:pt x="654939" y="43688"/>
                  </a:lnTo>
                  <a:lnTo>
                    <a:pt x="683895" y="74168"/>
                  </a:lnTo>
                  <a:lnTo>
                    <a:pt x="695706" y="89789"/>
                  </a:lnTo>
                  <a:lnTo>
                    <a:pt x="751332" y="114300"/>
                  </a:lnTo>
                  <a:close/>
                </a:path>
              </a:pathLst>
            </a:custGeom>
            <a:solidFill>
              <a:srgbClr val="004A86"/>
            </a:solidFill>
          </p:spPr>
          <p:txBody>
            <a:bodyPr wrap="square" lIns="0" tIns="0" rIns="0" bIns="0" rtlCol="0"/>
            <a:lstStyle/>
            <a:p>
              <a:endParaRPr sz="2571"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761" y="600646"/>
              <a:ext cx="6400800" cy="28575"/>
            </a:xfrm>
            <a:custGeom>
              <a:avLst/>
              <a:gdLst/>
              <a:ahLst/>
              <a:cxnLst/>
              <a:rect l="l" t="t" r="r" b="b"/>
              <a:pathLst>
                <a:path w="6400800" h="28575">
                  <a:moveTo>
                    <a:pt x="0" y="28575"/>
                  </a:moveTo>
                  <a:lnTo>
                    <a:pt x="6400800" y="28575"/>
                  </a:lnTo>
                  <a:lnTo>
                    <a:pt x="6400800" y="0"/>
                  </a:lnTo>
                  <a:lnTo>
                    <a:pt x="0" y="0"/>
                  </a:lnTo>
                  <a:lnTo>
                    <a:pt x="0" y="28575"/>
                  </a:lnTo>
                  <a:close/>
                </a:path>
              </a:pathLst>
            </a:custGeom>
            <a:solidFill>
              <a:srgbClr val="7ECFCF"/>
            </a:solidFill>
          </p:spPr>
          <p:txBody>
            <a:bodyPr wrap="square" lIns="0" tIns="0" rIns="0" bIns="0" rtlCol="0"/>
            <a:lstStyle/>
            <a:p>
              <a:endParaRPr sz="2571" dirty="0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934630" y="612322"/>
            <a:ext cx="163286" cy="160392"/>
          </a:xfrm>
          <a:prstGeom prst="rect">
            <a:avLst/>
          </a:prstGeom>
        </p:spPr>
        <p:txBody>
          <a:bodyPr vert="horz" wrap="square" lIns="0" tIns="17236" rIns="0" bIns="0" rtlCol="0">
            <a:spAutoFit/>
          </a:bodyPr>
          <a:lstStyle/>
          <a:p>
            <a:pPr marL="18143">
              <a:spcBef>
                <a:spcPts val="136"/>
              </a:spcBef>
            </a:pPr>
            <a:r>
              <a:rPr sz="929" spc="-36" dirty="0">
                <a:solidFill>
                  <a:srgbClr val="FFFFFF"/>
                </a:solidFill>
                <a:latin typeface="Rockwell"/>
                <a:cs typeface="Rockwell"/>
              </a:rPr>
              <a:t>15</a:t>
            </a:r>
            <a:endParaRPr sz="929" dirty="0">
              <a:latin typeface="Rockwell"/>
              <a:cs typeface="Rockwel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2451" y="387640"/>
            <a:ext cx="6180364" cy="413941"/>
          </a:xfrm>
          <a:prstGeom prst="rect">
            <a:avLst/>
          </a:prstGeom>
        </p:spPr>
        <p:txBody>
          <a:bodyPr vert="horz" wrap="square" lIns="0" tIns="18143" rIns="0" bIns="0" rtlCol="0">
            <a:spAutoFit/>
          </a:bodyPr>
          <a:lstStyle/>
          <a:p>
            <a:pPr marL="18143">
              <a:spcBef>
                <a:spcPts val="143"/>
              </a:spcBef>
            </a:pPr>
            <a:r>
              <a:rPr sz="2571" dirty="0">
                <a:solidFill>
                  <a:srgbClr val="FFFFFF"/>
                </a:solidFill>
                <a:latin typeface="Rockwell"/>
                <a:cs typeface="Rockwell"/>
              </a:rPr>
              <a:t>Students</a:t>
            </a:r>
            <a:r>
              <a:rPr sz="2571" spc="457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2571" dirty="0">
                <a:solidFill>
                  <a:srgbClr val="FFFFFF"/>
                </a:solidFill>
                <a:latin typeface="Rockwell"/>
                <a:cs typeface="Rockwell"/>
              </a:rPr>
              <a:t>Increasingly</a:t>
            </a:r>
            <a:r>
              <a:rPr sz="2571" spc="30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2571" dirty="0">
                <a:solidFill>
                  <a:srgbClr val="FFFFFF"/>
                </a:solidFill>
                <a:latin typeface="Rockwell"/>
                <a:cs typeface="Rockwell"/>
              </a:rPr>
              <a:t>Turn</a:t>
            </a:r>
            <a:r>
              <a:rPr sz="2571" spc="493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2571" dirty="0">
                <a:solidFill>
                  <a:srgbClr val="FFFFFF"/>
                </a:solidFill>
                <a:latin typeface="Rockwell"/>
                <a:cs typeface="Rockwell"/>
              </a:rPr>
              <a:t>to</a:t>
            </a:r>
            <a:r>
              <a:rPr sz="2571" spc="45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2571" spc="-14" dirty="0">
                <a:solidFill>
                  <a:srgbClr val="FFFFFF"/>
                </a:solidFill>
                <a:latin typeface="Rockwell"/>
                <a:cs typeface="Rockwell"/>
              </a:rPr>
              <a:t>Faculty…</a:t>
            </a:r>
            <a:endParaRPr sz="2571" dirty="0">
              <a:latin typeface="Rockwell"/>
              <a:cs typeface="Rockwel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2451" y="919843"/>
            <a:ext cx="7414079" cy="282110"/>
          </a:xfrm>
          <a:prstGeom prst="rect">
            <a:avLst/>
          </a:prstGeom>
        </p:spPr>
        <p:txBody>
          <a:bodyPr vert="horz" wrap="square" lIns="0" tIns="18143" rIns="0" bIns="0" rtlCol="0">
            <a:spAutoFit/>
          </a:bodyPr>
          <a:lstStyle/>
          <a:p>
            <a:pPr marL="18143">
              <a:spcBef>
                <a:spcPts val="143"/>
              </a:spcBef>
            </a:pPr>
            <a:r>
              <a:rPr sz="1714" dirty="0">
                <a:solidFill>
                  <a:srgbClr val="333D47"/>
                </a:solidFill>
                <a:latin typeface="Verdana"/>
                <a:cs typeface="Verdana"/>
              </a:rPr>
              <a:t>…Who</a:t>
            </a:r>
            <a:r>
              <a:rPr sz="1714" spc="-29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714" dirty="0">
                <a:solidFill>
                  <a:srgbClr val="333D47"/>
                </a:solidFill>
                <a:latin typeface="Verdana"/>
                <a:cs typeface="Verdana"/>
              </a:rPr>
              <a:t>Are</a:t>
            </a:r>
            <a:r>
              <a:rPr sz="1714" spc="-14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714" dirty="0">
                <a:solidFill>
                  <a:srgbClr val="333D47"/>
                </a:solidFill>
                <a:latin typeface="Verdana"/>
                <a:cs typeface="Verdana"/>
              </a:rPr>
              <a:t>Asking</a:t>
            </a:r>
            <a:r>
              <a:rPr sz="1714" spc="14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714" dirty="0">
                <a:solidFill>
                  <a:srgbClr val="333D47"/>
                </a:solidFill>
                <a:latin typeface="Verdana"/>
                <a:cs typeface="Verdana"/>
              </a:rPr>
              <a:t>for</a:t>
            </a:r>
            <a:r>
              <a:rPr sz="1714" spc="-21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714" dirty="0">
                <a:solidFill>
                  <a:srgbClr val="333D47"/>
                </a:solidFill>
                <a:latin typeface="Verdana"/>
                <a:cs typeface="Verdana"/>
              </a:rPr>
              <a:t>Additional</a:t>
            </a:r>
            <a:r>
              <a:rPr sz="1714" spc="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714" dirty="0">
                <a:solidFill>
                  <a:srgbClr val="333D47"/>
                </a:solidFill>
                <a:latin typeface="Verdana"/>
                <a:cs typeface="Verdana"/>
              </a:rPr>
              <a:t>Guidance</a:t>
            </a:r>
            <a:r>
              <a:rPr sz="1714" spc="-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714" dirty="0">
                <a:solidFill>
                  <a:srgbClr val="333D47"/>
                </a:solidFill>
                <a:latin typeface="Verdana"/>
                <a:cs typeface="Verdana"/>
              </a:rPr>
              <a:t>on</a:t>
            </a:r>
            <a:r>
              <a:rPr sz="1714" spc="-29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714" dirty="0">
                <a:solidFill>
                  <a:srgbClr val="333D47"/>
                </a:solidFill>
                <a:latin typeface="Verdana"/>
                <a:cs typeface="Verdana"/>
              </a:rPr>
              <a:t>How</a:t>
            </a:r>
            <a:r>
              <a:rPr sz="1714" spc="-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714" dirty="0">
                <a:solidFill>
                  <a:srgbClr val="333D47"/>
                </a:solidFill>
                <a:latin typeface="Verdana"/>
                <a:cs typeface="Verdana"/>
              </a:rPr>
              <a:t>to</a:t>
            </a:r>
            <a:r>
              <a:rPr sz="1714" spc="-21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714" dirty="0">
                <a:solidFill>
                  <a:srgbClr val="333D47"/>
                </a:solidFill>
                <a:latin typeface="Verdana"/>
                <a:cs typeface="Verdana"/>
              </a:rPr>
              <a:t>Support</a:t>
            </a:r>
            <a:r>
              <a:rPr sz="1714" spc="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714" spc="-29" dirty="0">
                <a:solidFill>
                  <a:srgbClr val="333D47"/>
                </a:solidFill>
                <a:latin typeface="Verdana"/>
                <a:cs typeface="Verdana"/>
              </a:rPr>
              <a:t>Them</a:t>
            </a:r>
            <a:endParaRPr sz="1714" dirty="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87242" y="6665684"/>
            <a:ext cx="3354614" cy="128222"/>
          </a:xfrm>
          <a:prstGeom prst="rect">
            <a:avLst/>
          </a:prstGeom>
        </p:spPr>
        <p:txBody>
          <a:bodyPr vert="horz" wrap="square" lIns="0" tIns="18143" rIns="0" bIns="0" rtlCol="0">
            <a:spAutoFit/>
          </a:bodyPr>
          <a:lstStyle/>
          <a:p>
            <a:pPr marL="18143">
              <a:spcBef>
                <a:spcPts val="143"/>
              </a:spcBef>
            </a:pPr>
            <a:r>
              <a:rPr sz="714" spc="-14" dirty="0">
                <a:solidFill>
                  <a:srgbClr val="333D47"/>
                </a:solidFill>
                <a:latin typeface="Verdana"/>
                <a:cs typeface="Verdana"/>
              </a:rPr>
              <a:t>Source:</a:t>
            </a:r>
            <a:r>
              <a:rPr sz="714" spc="-21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714" u="sng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3"/>
              </a:rPr>
              <a:t>The</a:t>
            </a:r>
            <a:r>
              <a:rPr sz="714" u="sng" spc="29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sz="714" u="sng" spc="-14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3"/>
              </a:rPr>
              <a:t>Chronicle</a:t>
            </a:r>
            <a:r>
              <a:rPr sz="714" u="sng" spc="-21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sz="714" u="sng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3"/>
              </a:rPr>
              <a:t>of</a:t>
            </a:r>
            <a:r>
              <a:rPr sz="714" u="sng" spc="29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sz="714" u="sng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3"/>
              </a:rPr>
              <a:t>Higher</a:t>
            </a:r>
            <a:r>
              <a:rPr sz="714" u="sng" spc="-14" dirty="0">
                <a:solidFill>
                  <a:srgbClr val="0071CE"/>
                </a:solidFill>
                <a:uFill>
                  <a:solidFill>
                    <a:srgbClr val="0071CE"/>
                  </a:solidFill>
                </a:uFill>
                <a:latin typeface="Verdana"/>
                <a:cs typeface="Verdana"/>
                <a:hlinkClick r:id="rId3"/>
              </a:rPr>
              <a:t> Education</a:t>
            </a:r>
            <a:r>
              <a:rPr sz="714" spc="-14" dirty="0">
                <a:solidFill>
                  <a:srgbClr val="333D47"/>
                </a:solidFill>
                <a:latin typeface="Verdana"/>
                <a:cs typeface="Verdana"/>
              </a:rPr>
              <a:t>;</a:t>
            </a:r>
            <a:r>
              <a:rPr sz="714" spc="-21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714" dirty="0">
                <a:solidFill>
                  <a:srgbClr val="333D47"/>
                </a:solidFill>
                <a:latin typeface="Verdana"/>
                <a:cs typeface="Verdana"/>
              </a:rPr>
              <a:t>EAB</a:t>
            </a:r>
            <a:r>
              <a:rPr sz="714" spc="-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714" dirty="0">
                <a:solidFill>
                  <a:srgbClr val="333D47"/>
                </a:solidFill>
                <a:latin typeface="Verdana"/>
                <a:cs typeface="Verdana"/>
              </a:rPr>
              <a:t>interviews</a:t>
            </a:r>
            <a:r>
              <a:rPr sz="714" spc="-14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714" dirty="0">
                <a:solidFill>
                  <a:srgbClr val="333D47"/>
                </a:solidFill>
                <a:latin typeface="Verdana"/>
                <a:cs typeface="Verdana"/>
              </a:rPr>
              <a:t>and</a:t>
            </a:r>
            <a:r>
              <a:rPr sz="714" spc="29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714" spc="-14" dirty="0">
                <a:solidFill>
                  <a:srgbClr val="333D47"/>
                </a:solidFill>
                <a:latin typeface="Verdana"/>
                <a:cs typeface="Verdana"/>
              </a:rPr>
              <a:t>analysis.</a:t>
            </a:r>
            <a:endParaRPr sz="714" dirty="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390899" y="1731916"/>
            <a:ext cx="5186136" cy="1313543"/>
          </a:xfrm>
          <a:custGeom>
            <a:avLst/>
            <a:gdLst/>
            <a:ahLst/>
            <a:cxnLst/>
            <a:rect l="l" t="t" r="r" b="b"/>
            <a:pathLst>
              <a:path w="3630295" h="919480">
                <a:moveTo>
                  <a:pt x="0" y="918972"/>
                </a:moveTo>
                <a:lnTo>
                  <a:pt x="3630168" y="918972"/>
                </a:lnTo>
                <a:lnTo>
                  <a:pt x="3630168" y="0"/>
                </a:lnTo>
                <a:lnTo>
                  <a:pt x="0" y="0"/>
                </a:lnTo>
                <a:lnTo>
                  <a:pt x="0" y="918972"/>
                </a:lnTo>
                <a:close/>
              </a:path>
            </a:pathLst>
          </a:custGeom>
          <a:ln w="19050">
            <a:solidFill>
              <a:srgbClr val="00355F"/>
            </a:solidFill>
            <a:prstDash val="sysDot"/>
          </a:ln>
        </p:spPr>
        <p:txBody>
          <a:bodyPr wrap="square" lIns="0" tIns="0" rIns="0" bIns="0" rtlCol="0"/>
          <a:lstStyle/>
          <a:p>
            <a:endParaRPr sz="2571" dirty="0"/>
          </a:p>
        </p:txBody>
      </p:sp>
      <p:sp>
        <p:nvSpPr>
          <p:cNvPr id="13" name="object 13"/>
          <p:cNvSpPr txBox="1"/>
          <p:nvPr/>
        </p:nvSpPr>
        <p:spPr>
          <a:xfrm>
            <a:off x="3497943" y="1851116"/>
            <a:ext cx="4967514" cy="599908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8143">
              <a:spcBef>
                <a:spcPts val="150"/>
              </a:spcBef>
            </a:pPr>
            <a:r>
              <a:rPr sz="1571" b="1" dirty="0">
                <a:solidFill>
                  <a:srgbClr val="333D47"/>
                </a:solidFill>
                <a:latin typeface="Verdana"/>
                <a:cs typeface="Verdana"/>
              </a:rPr>
              <a:t>But</a:t>
            </a:r>
            <a:r>
              <a:rPr sz="1571" b="1" spc="-36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571" b="1" dirty="0">
                <a:solidFill>
                  <a:srgbClr val="333D47"/>
                </a:solidFill>
                <a:latin typeface="Verdana"/>
                <a:cs typeface="Verdana"/>
              </a:rPr>
              <a:t>Faculty</a:t>
            </a:r>
            <a:r>
              <a:rPr sz="1571" b="1" spc="-36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571" b="1" dirty="0">
                <a:solidFill>
                  <a:srgbClr val="333D47"/>
                </a:solidFill>
                <a:latin typeface="Verdana"/>
                <a:cs typeface="Verdana"/>
              </a:rPr>
              <a:t>Feel</a:t>
            </a:r>
            <a:r>
              <a:rPr sz="1571" b="1" spc="-36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571" b="1" spc="-14" dirty="0">
                <a:solidFill>
                  <a:srgbClr val="333D47"/>
                </a:solidFill>
                <a:latin typeface="Verdana"/>
                <a:cs typeface="Verdana"/>
              </a:rPr>
              <a:t>Ill-</a:t>
            </a:r>
            <a:r>
              <a:rPr sz="1571" b="1" dirty="0">
                <a:solidFill>
                  <a:srgbClr val="333D47"/>
                </a:solidFill>
                <a:latin typeface="Verdana"/>
                <a:cs typeface="Verdana"/>
              </a:rPr>
              <a:t>Equipped to</a:t>
            </a:r>
            <a:r>
              <a:rPr sz="1571" b="1" spc="-36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571" b="1" spc="-14" dirty="0">
                <a:solidFill>
                  <a:srgbClr val="333D47"/>
                </a:solidFill>
                <a:latin typeface="Verdana"/>
                <a:cs typeface="Verdana"/>
              </a:rPr>
              <a:t>Intervene…</a:t>
            </a:r>
            <a:endParaRPr sz="1571" dirty="0">
              <a:latin typeface="Verdana"/>
              <a:cs typeface="Verdana"/>
            </a:endParaRPr>
          </a:p>
          <a:p>
            <a:pPr marL="2794056">
              <a:spcBef>
                <a:spcPts val="1107"/>
              </a:spcBef>
            </a:pPr>
            <a:r>
              <a:rPr sz="1286" b="1" dirty="0">
                <a:solidFill>
                  <a:srgbClr val="333D47"/>
                </a:solidFill>
                <a:latin typeface="Verdana"/>
                <a:cs typeface="Verdana"/>
              </a:rPr>
              <a:t>Felt </a:t>
            </a:r>
            <a:r>
              <a:rPr sz="1286" b="1" spc="-14" dirty="0">
                <a:solidFill>
                  <a:srgbClr val="333D47"/>
                </a:solidFill>
                <a:latin typeface="Verdana"/>
                <a:cs typeface="Verdana"/>
              </a:rPr>
              <a:t>adequately</a:t>
            </a:r>
            <a:endParaRPr sz="1286" dirty="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73799" y="2428603"/>
            <a:ext cx="1994807" cy="414070"/>
          </a:xfrm>
          <a:prstGeom prst="rect">
            <a:avLst/>
          </a:prstGeom>
        </p:spPr>
        <p:txBody>
          <a:bodyPr vert="horz" wrap="square" lIns="0" tIns="18143" rIns="0" bIns="0" rtlCol="0">
            <a:spAutoFit/>
          </a:bodyPr>
          <a:lstStyle/>
          <a:p>
            <a:pPr marL="18143" marR="7257">
              <a:spcBef>
                <a:spcPts val="143"/>
              </a:spcBef>
            </a:pPr>
            <a:r>
              <a:rPr sz="1286" b="1" dirty="0">
                <a:solidFill>
                  <a:srgbClr val="333D47"/>
                </a:solidFill>
                <a:latin typeface="Verdana"/>
                <a:cs typeface="Verdana"/>
              </a:rPr>
              <a:t>trained </a:t>
            </a:r>
            <a:r>
              <a:rPr sz="1286" dirty="0">
                <a:solidFill>
                  <a:srgbClr val="333D47"/>
                </a:solidFill>
                <a:latin typeface="Verdana"/>
                <a:cs typeface="Verdana"/>
              </a:rPr>
              <a:t>to</a:t>
            </a:r>
            <a:r>
              <a:rPr sz="1286" spc="-36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286" dirty="0">
                <a:solidFill>
                  <a:srgbClr val="333D47"/>
                </a:solidFill>
                <a:latin typeface="Verdana"/>
                <a:cs typeface="Verdana"/>
              </a:rPr>
              <a:t>have</a:t>
            </a:r>
            <a:r>
              <a:rPr sz="1286" spc="14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286" spc="-14" dirty="0">
                <a:solidFill>
                  <a:srgbClr val="333D47"/>
                </a:solidFill>
                <a:latin typeface="Verdana"/>
                <a:cs typeface="Verdana"/>
              </a:rPr>
              <a:t>mental </a:t>
            </a:r>
            <a:r>
              <a:rPr sz="1286" dirty="0">
                <a:solidFill>
                  <a:srgbClr val="333D47"/>
                </a:solidFill>
                <a:latin typeface="Verdana"/>
                <a:cs typeface="Verdana"/>
              </a:rPr>
              <a:t>health</a:t>
            </a:r>
            <a:r>
              <a:rPr sz="1286" spc="-29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286" spc="-14" dirty="0">
                <a:solidFill>
                  <a:srgbClr val="333D47"/>
                </a:solidFill>
                <a:latin typeface="Verdana"/>
                <a:cs typeface="Verdana"/>
              </a:rPr>
              <a:t>conversations</a:t>
            </a:r>
            <a:endParaRPr sz="1286" dirty="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691707" y="2223950"/>
            <a:ext cx="2291443" cy="435083"/>
          </a:xfrm>
          <a:prstGeom prst="rect">
            <a:avLst/>
          </a:prstGeom>
        </p:spPr>
        <p:txBody>
          <a:bodyPr vert="horz" wrap="square" lIns="0" tIns="17236" rIns="0" bIns="0" rtlCol="0">
            <a:spAutoFit/>
          </a:bodyPr>
          <a:lstStyle/>
          <a:p>
            <a:pPr marL="18143">
              <a:spcBef>
                <a:spcPts val="136"/>
              </a:spcBef>
            </a:pPr>
            <a:r>
              <a:rPr sz="2714" dirty="0">
                <a:solidFill>
                  <a:srgbClr val="EC8A00"/>
                </a:solidFill>
                <a:latin typeface="Rockwell"/>
                <a:cs typeface="Rockwell"/>
              </a:rPr>
              <a:t>Less</a:t>
            </a:r>
            <a:r>
              <a:rPr sz="2714" spc="-50" dirty="0">
                <a:solidFill>
                  <a:srgbClr val="EC8A00"/>
                </a:solidFill>
                <a:latin typeface="Rockwell"/>
                <a:cs typeface="Rockwell"/>
              </a:rPr>
              <a:t> </a:t>
            </a:r>
            <a:r>
              <a:rPr sz="2714" dirty="0">
                <a:solidFill>
                  <a:srgbClr val="EC8A00"/>
                </a:solidFill>
                <a:latin typeface="Rockwell"/>
                <a:cs typeface="Rockwell"/>
              </a:rPr>
              <a:t>than</a:t>
            </a:r>
            <a:r>
              <a:rPr sz="2714" spc="-57" dirty="0">
                <a:solidFill>
                  <a:srgbClr val="EC8A00"/>
                </a:solidFill>
                <a:latin typeface="Rockwell"/>
                <a:cs typeface="Rockwell"/>
              </a:rPr>
              <a:t> </a:t>
            </a:r>
            <a:r>
              <a:rPr sz="2714" spc="-36" dirty="0">
                <a:solidFill>
                  <a:srgbClr val="EC8A00"/>
                </a:solidFill>
                <a:latin typeface="Rockwell"/>
                <a:cs typeface="Rockwell"/>
              </a:rPr>
              <a:t>30%</a:t>
            </a:r>
            <a:endParaRPr sz="2714" dirty="0">
              <a:latin typeface="Rockwell"/>
              <a:cs typeface="Rockwel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390899" y="3301637"/>
            <a:ext cx="5186136" cy="1310821"/>
          </a:xfrm>
          <a:custGeom>
            <a:avLst/>
            <a:gdLst/>
            <a:ahLst/>
            <a:cxnLst/>
            <a:rect l="l" t="t" r="r" b="b"/>
            <a:pathLst>
              <a:path w="3630295" h="917575">
                <a:moveTo>
                  <a:pt x="0" y="917447"/>
                </a:moveTo>
                <a:lnTo>
                  <a:pt x="3630168" y="917447"/>
                </a:lnTo>
                <a:lnTo>
                  <a:pt x="3630168" y="0"/>
                </a:lnTo>
                <a:lnTo>
                  <a:pt x="0" y="0"/>
                </a:lnTo>
                <a:lnTo>
                  <a:pt x="0" y="917447"/>
                </a:lnTo>
                <a:close/>
              </a:path>
            </a:pathLst>
          </a:custGeom>
          <a:ln w="19050">
            <a:solidFill>
              <a:srgbClr val="00355F"/>
            </a:solidFill>
            <a:prstDash val="sysDot"/>
          </a:ln>
        </p:spPr>
        <p:txBody>
          <a:bodyPr wrap="square" lIns="0" tIns="0" rIns="0" bIns="0" rtlCol="0"/>
          <a:lstStyle/>
          <a:p>
            <a:endParaRPr sz="2571" dirty="0"/>
          </a:p>
        </p:txBody>
      </p:sp>
      <p:sp>
        <p:nvSpPr>
          <p:cNvPr id="17" name="object 17"/>
          <p:cNvSpPr txBox="1"/>
          <p:nvPr/>
        </p:nvSpPr>
        <p:spPr>
          <a:xfrm>
            <a:off x="6274707" y="3912506"/>
            <a:ext cx="1895929" cy="611944"/>
          </a:xfrm>
          <a:prstGeom prst="rect">
            <a:avLst/>
          </a:prstGeom>
        </p:spPr>
        <p:txBody>
          <a:bodyPr vert="horz" wrap="square" lIns="0" tIns="18143" rIns="0" bIns="0" rtlCol="0">
            <a:spAutoFit/>
          </a:bodyPr>
          <a:lstStyle/>
          <a:p>
            <a:pPr marL="18143" marR="7257">
              <a:spcBef>
                <a:spcPts val="143"/>
              </a:spcBef>
            </a:pPr>
            <a:r>
              <a:rPr sz="1286" dirty="0">
                <a:solidFill>
                  <a:srgbClr val="333D47"/>
                </a:solidFill>
                <a:latin typeface="Verdana"/>
                <a:cs typeface="Verdana"/>
              </a:rPr>
              <a:t>Of</a:t>
            </a:r>
            <a:r>
              <a:rPr sz="1286" spc="-29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286" dirty="0">
                <a:solidFill>
                  <a:srgbClr val="333D47"/>
                </a:solidFill>
                <a:latin typeface="Verdana"/>
                <a:cs typeface="Verdana"/>
              </a:rPr>
              <a:t>professors</a:t>
            </a:r>
            <a:r>
              <a:rPr sz="1286" spc="14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286" b="1" dirty="0">
                <a:solidFill>
                  <a:srgbClr val="333D47"/>
                </a:solidFill>
                <a:latin typeface="Verdana"/>
                <a:cs typeface="Verdana"/>
              </a:rPr>
              <a:t>want</a:t>
            </a:r>
            <a:r>
              <a:rPr sz="1286" b="1" spc="21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286" b="1" spc="-36" dirty="0">
                <a:solidFill>
                  <a:srgbClr val="333D47"/>
                </a:solidFill>
                <a:latin typeface="Verdana"/>
                <a:cs typeface="Verdana"/>
              </a:rPr>
              <a:t>to </a:t>
            </a:r>
            <a:r>
              <a:rPr sz="1286" b="1" dirty="0">
                <a:solidFill>
                  <a:srgbClr val="333D47"/>
                </a:solidFill>
                <a:latin typeface="Verdana"/>
                <a:cs typeface="Verdana"/>
              </a:rPr>
              <a:t>better</a:t>
            </a:r>
            <a:r>
              <a:rPr sz="1286" b="1" spc="-29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286" b="1" spc="-14" dirty="0">
                <a:solidFill>
                  <a:srgbClr val="333D47"/>
                </a:solidFill>
                <a:latin typeface="Verdana"/>
                <a:cs typeface="Verdana"/>
              </a:rPr>
              <a:t>understand </a:t>
            </a:r>
            <a:r>
              <a:rPr sz="1286" b="1" dirty="0">
                <a:solidFill>
                  <a:srgbClr val="333D47"/>
                </a:solidFill>
                <a:latin typeface="Verdana"/>
                <a:cs typeface="Verdana"/>
              </a:rPr>
              <a:t>mental</a:t>
            </a:r>
            <a:r>
              <a:rPr sz="1286" b="1" spc="-21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286" b="1" spc="-14" dirty="0">
                <a:solidFill>
                  <a:srgbClr val="333D47"/>
                </a:solidFill>
                <a:latin typeface="Verdana"/>
                <a:cs typeface="Verdana"/>
              </a:rPr>
              <a:t>health</a:t>
            </a:r>
            <a:endParaRPr sz="1286" dirty="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497943" y="3549831"/>
            <a:ext cx="3035300" cy="260053"/>
          </a:xfrm>
          <a:prstGeom prst="rect">
            <a:avLst/>
          </a:prstGeom>
        </p:spPr>
        <p:txBody>
          <a:bodyPr vert="horz" wrap="square" lIns="0" tIns="18143" rIns="0" bIns="0" rtlCol="0">
            <a:spAutoFit/>
          </a:bodyPr>
          <a:lstStyle/>
          <a:p>
            <a:pPr marL="18143">
              <a:spcBef>
                <a:spcPts val="143"/>
              </a:spcBef>
            </a:pPr>
            <a:r>
              <a:rPr sz="1571" b="1" dirty="0">
                <a:solidFill>
                  <a:srgbClr val="333D47"/>
                </a:solidFill>
                <a:latin typeface="Verdana"/>
                <a:cs typeface="Verdana"/>
              </a:rPr>
              <a:t>…and</a:t>
            </a:r>
            <a:r>
              <a:rPr sz="1571" b="1" spc="-29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571" b="1" dirty="0">
                <a:solidFill>
                  <a:srgbClr val="333D47"/>
                </a:solidFill>
                <a:latin typeface="Verdana"/>
                <a:cs typeface="Verdana"/>
              </a:rPr>
              <a:t>Desire</a:t>
            </a:r>
            <a:r>
              <a:rPr sz="1571" b="1" spc="-36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571" b="1" dirty="0">
                <a:solidFill>
                  <a:srgbClr val="333D47"/>
                </a:solidFill>
                <a:latin typeface="Verdana"/>
                <a:cs typeface="Verdana"/>
              </a:rPr>
              <a:t>More</a:t>
            </a:r>
            <a:r>
              <a:rPr sz="1571" b="1" spc="-29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571" b="1" spc="-14" dirty="0">
                <a:solidFill>
                  <a:srgbClr val="333D47"/>
                </a:solidFill>
                <a:latin typeface="Verdana"/>
                <a:cs typeface="Verdana"/>
              </a:rPr>
              <a:t>Support</a:t>
            </a:r>
            <a:endParaRPr sz="1571" dirty="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692979" y="3903797"/>
            <a:ext cx="2420257" cy="435083"/>
          </a:xfrm>
          <a:prstGeom prst="rect">
            <a:avLst/>
          </a:prstGeom>
        </p:spPr>
        <p:txBody>
          <a:bodyPr vert="horz" wrap="square" lIns="0" tIns="17236" rIns="0" bIns="0" rtlCol="0">
            <a:spAutoFit/>
          </a:bodyPr>
          <a:lstStyle/>
          <a:p>
            <a:pPr marL="18143">
              <a:spcBef>
                <a:spcPts val="136"/>
              </a:spcBef>
            </a:pPr>
            <a:r>
              <a:rPr sz="2714" spc="-14" dirty="0">
                <a:solidFill>
                  <a:srgbClr val="00B0AF"/>
                </a:solidFill>
                <a:latin typeface="Rockwell"/>
                <a:cs typeface="Rockwell"/>
              </a:rPr>
              <a:t>More</a:t>
            </a:r>
            <a:r>
              <a:rPr sz="2714" spc="-107" dirty="0">
                <a:solidFill>
                  <a:srgbClr val="00B0AF"/>
                </a:solidFill>
                <a:latin typeface="Rockwell"/>
                <a:cs typeface="Rockwell"/>
              </a:rPr>
              <a:t> </a:t>
            </a:r>
            <a:r>
              <a:rPr sz="2714" dirty="0">
                <a:solidFill>
                  <a:srgbClr val="00B0AF"/>
                </a:solidFill>
                <a:latin typeface="Rockwell"/>
                <a:cs typeface="Rockwell"/>
              </a:rPr>
              <a:t>than</a:t>
            </a:r>
            <a:r>
              <a:rPr sz="2714" spc="-100" dirty="0">
                <a:solidFill>
                  <a:srgbClr val="00B0AF"/>
                </a:solidFill>
                <a:latin typeface="Rockwell"/>
                <a:cs typeface="Rockwell"/>
              </a:rPr>
              <a:t> </a:t>
            </a:r>
            <a:r>
              <a:rPr sz="2714" spc="-36" dirty="0">
                <a:solidFill>
                  <a:srgbClr val="00B0AF"/>
                </a:solidFill>
                <a:latin typeface="Rockwell"/>
                <a:cs typeface="Rockwell"/>
              </a:rPr>
              <a:t>70%</a:t>
            </a:r>
            <a:endParaRPr sz="2714" dirty="0">
              <a:latin typeface="Rockwell"/>
              <a:cs typeface="Rockwel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68240" y="2724054"/>
            <a:ext cx="2010229" cy="1558294"/>
          </a:xfrm>
          <a:prstGeom prst="rect">
            <a:avLst/>
          </a:prstGeom>
        </p:spPr>
        <p:txBody>
          <a:bodyPr vert="horz" wrap="square" lIns="0" tIns="164193" rIns="0" bIns="0" rtlCol="0">
            <a:spAutoFit/>
          </a:bodyPr>
          <a:lstStyle/>
          <a:p>
            <a:pPr marL="18143">
              <a:spcBef>
                <a:spcPts val="1293"/>
              </a:spcBef>
            </a:pPr>
            <a:r>
              <a:rPr sz="3572" dirty="0">
                <a:solidFill>
                  <a:srgbClr val="00B0AF"/>
                </a:solidFill>
                <a:latin typeface="Rockwell"/>
                <a:cs typeface="Rockwell"/>
              </a:rPr>
              <a:t>8</a:t>
            </a:r>
            <a:r>
              <a:rPr sz="3572" spc="-36" dirty="0">
                <a:solidFill>
                  <a:srgbClr val="00B0AF"/>
                </a:solidFill>
                <a:latin typeface="Rockwell"/>
                <a:cs typeface="Rockwell"/>
              </a:rPr>
              <a:t> </a:t>
            </a:r>
            <a:r>
              <a:rPr sz="3572" dirty="0">
                <a:solidFill>
                  <a:srgbClr val="00B0AF"/>
                </a:solidFill>
                <a:latin typeface="Rockwell"/>
                <a:cs typeface="Rockwell"/>
              </a:rPr>
              <a:t>in</a:t>
            </a:r>
            <a:r>
              <a:rPr sz="3572" spc="-36" dirty="0">
                <a:solidFill>
                  <a:srgbClr val="00B0AF"/>
                </a:solidFill>
                <a:latin typeface="Rockwell"/>
                <a:cs typeface="Rockwell"/>
              </a:rPr>
              <a:t> 10</a:t>
            </a:r>
            <a:endParaRPr sz="3572" dirty="0">
              <a:latin typeface="Rockwell"/>
              <a:cs typeface="Rockwell"/>
            </a:endParaRPr>
          </a:p>
          <a:p>
            <a:pPr marL="18143" marR="7257">
              <a:spcBef>
                <a:spcPts val="421"/>
              </a:spcBef>
            </a:pPr>
            <a:r>
              <a:rPr sz="1286" dirty="0">
                <a:solidFill>
                  <a:srgbClr val="333D47"/>
                </a:solidFill>
                <a:latin typeface="Verdana"/>
                <a:cs typeface="Verdana"/>
              </a:rPr>
              <a:t>Professors</a:t>
            </a:r>
            <a:r>
              <a:rPr sz="1286" spc="7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286" dirty="0">
                <a:solidFill>
                  <a:srgbClr val="333D47"/>
                </a:solidFill>
                <a:latin typeface="Verdana"/>
                <a:cs typeface="Verdana"/>
              </a:rPr>
              <a:t>had</a:t>
            </a:r>
            <a:r>
              <a:rPr sz="1286" spc="-14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286" dirty="0">
                <a:solidFill>
                  <a:srgbClr val="333D47"/>
                </a:solidFill>
                <a:latin typeface="Verdana"/>
                <a:cs typeface="Verdana"/>
              </a:rPr>
              <a:t>a</a:t>
            </a:r>
            <a:r>
              <a:rPr sz="1286" spc="-21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286" b="1" spc="-36" dirty="0">
                <a:solidFill>
                  <a:srgbClr val="333D47"/>
                </a:solidFill>
                <a:latin typeface="Verdana"/>
                <a:cs typeface="Verdana"/>
              </a:rPr>
              <a:t>1:1 </a:t>
            </a:r>
            <a:r>
              <a:rPr sz="1286" b="1" dirty="0">
                <a:solidFill>
                  <a:srgbClr val="333D47"/>
                </a:solidFill>
                <a:latin typeface="Verdana"/>
                <a:cs typeface="Verdana"/>
              </a:rPr>
              <a:t>conversation</a:t>
            </a:r>
            <a:r>
              <a:rPr sz="1286" b="1" spc="-29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286" b="1" dirty="0">
                <a:solidFill>
                  <a:srgbClr val="333D47"/>
                </a:solidFill>
                <a:latin typeface="Verdana"/>
                <a:cs typeface="Verdana"/>
              </a:rPr>
              <a:t>with</a:t>
            </a:r>
            <a:r>
              <a:rPr sz="1286" b="1" spc="-29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286" b="1" spc="-71" dirty="0">
                <a:solidFill>
                  <a:srgbClr val="333D47"/>
                </a:solidFill>
                <a:latin typeface="Verdana"/>
                <a:cs typeface="Verdana"/>
              </a:rPr>
              <a:t>a </a:t>
            </a:r>
            <a:r>
              <a:rPr sz="1286" b="1" dirty="0">
                <a:solidFill>
                  <a:srgbClr val="333D47"/>
                </a:solidFill>
                <a:latin typeface="Verdana"/>
                <a:cs typeface="Verdana"/>
              </a:rPr>
              <a:t>student</a:t>
            </a:r>
            <a:r>
              <a:rPr sz="1286" b="1" spc="-21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286" b="1" dirty="0">
                <a:solidFill>
                  <a:srgbClr val="333D47"/>
                </a:solidFill>
                <a:latin typeface="Verdana"/>
                <a:cs typeface="Verdana"/>
              </a:rPr>
              <a:t>about</a:t>
            </a:r>
            <a:r>
              <a:rPr sz="1286" b="1" spc="-21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286" b="1" spc="-14" dirty="0">
                <a:solidFill>
                  <a:srgbClr val="333D47"/>
                </a:solidFill>
                <a:latin typeface="Verdana"/>
                <a:cs typeface="Verdana"/>
              </a:rPr>
              <a:t>mental </a:t>
            </a:r>
            <a:r>
              <a:rPr sz="1286" b="1" dirty="0">
                <a:solidFill>
                  <a:srgbClr val="333D47"/>
                </a:solidFill>
                <a:latin typeface="Verdana"/>
                <a:cs typeface="Verdana"/>
              </a:rPr>
              <a:t>health</a:t>
            </a:r>
            <a:r>
              <a:rPr sz="1286" b="1" spc="-21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286" dirty="0">
                <a:solidFill>
                  <a:srgbClr val="333D47"/>
                </a:solidFill>
                <a:latin typeface="Verdana"/>
                <a:cs typeface="Verdana"/>
              </a:rPr>
              <a:t>in</a:t>
            </a:r>
            <a:r>
              <a:rPr sz="1286" spc="-21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286" dirty="0">
                <a:solidFill>
                  <a:srgbClr val="333D47"/>
                </a:solidFill>
                <a:latin typeface="Verdana"/>
                <a:cs typeface="Verdana"/>
              </a:rPr>
              <a:t>the</a:t>
            </a:r>
            <a:r>
              <a:rPr sz="1286" spc="-14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286" dirty="0">
                <a:solidFill>
                  <a:srgbClr val="333D47"/>
                </a:solidFill>
                <a:latin typeface="Verdana"/>
                <a:cs typeface="Verdana"/>
              </a:rPr>
              <a:t>last</a:t>
            </a:r>
            <a:r>
              <a:rPr sz="1286" spc="-14" dirty="0">
                <a:solidFill>
                  <a:srgbClr val="333D47"/>
                </a:solidFill>
                <a:latin typeface="Verdana"/>
                <a:cs typeface="Verdana"/>
              </a:rPr>
              <a:t> </a:t>
            </a:r>
            <a:r>
              <a:rPr sz="1286" spc="-29" dirty="0">
                <a:solidFill>
                  <a:srgbClr val="333D47"/>
                </a:solidFill>
                <a:latin typeface="Verdana"/>
                <a:cs typeface="Verdana"/>
              </a:rPr>
              <a:t>year</a:t>
            </a:r>
            <a:endParaRPr sz="1286" dirty="0">
              <a:latin typeface="Verdana"/>
              <a:cs typeface="Verdana"/>
            </a:endParaRPr>
          </a:p>
        </p:txBody>
      </p:sp>
      <p:pic>
        <p:nvPicPr>
          <p:cNvPr id="22" name="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0303" y="2057400"/>
            <a:ext cx="914400" cy="777240"/>
          </a:xfrm>
          <a:prstGeom prst="rect">
            <a:avLst/>
          </a:prstGeom>
        </p:spPr>
      </p:pic>
      <p:grpSp>
        <p:nvGrpSpPr>
          <p:cNvPr id="23" name="object 23"/>
          <p:cNvGrpSpPr/>
          <p:nvPr/>
        </p:nvGrpSpPr>
        <p:grpSpPr>
          <a:xfrm>
            <a:off x="548276" y="1983015"/>
            <a:ext cx="83456" cy="2274207"/>
            <a:chOff x="383793" y="1388110"/>
            <a:chExt cx="58419" cy="1591945"/>
          </a:xfrm>
        </p:grpSpPr>
        <p:sp>
          <p:nvSpPr>
            <p:cNvPr id="24" name="object 24"/>
            <p:cNvSpPr/>
            <p:nvPr/>
          </p:nvSpPr>
          <p:spPr>
            <a:xfrm>
              <a:off x="390143" y="1394460"/>
              <a:ext cx="45720" cy="1579245"/>
            </a:xfrm>
            <a:custGeom>
              <a:avLst/>
              <a:gdLst/>
              <a:ahLst/>
              <a:cxnLst/>
              <a:rect l="l" t="t" r="r" b="b"/>
              <a:pathLst>
                <a:path w="45720" h="1579245">
                  <a:moveTo>
                    <a:pt x="45720" y="0"/>
                  </a:moveTo>
                  <a:lnTo>
                    <a:pt x="0" y="0"/>
                  </a:lnTo>
                  <a:lnTo>
                    <a:pt x="0" y="1578864"/>
                  </a:lnTo>
                  <a:lnTo>
                    <a:pt x="45720" y="1578864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00355F"/>
            </a:solidFill>
          </p:spPr>
          <p:txBody>
            <a:bodyPr wrap="square" lIns="0" tIns="0" rIns="0" bIns="0" rtlCol="0"/>
            <a:lstStyle/>
            <a:p>
              <a:endParaRPr sz="2571" dirty="0"/>
            </a:p>
          </p:txBody>
        </p:sp>
        <p:sp>
          <p:nvSpPr>
            <p:cNvPr id="25" name="object 25"/>
            <p:cNvSpPr/>
            <p:nvPr/>
          </p:nvSpPr>
          <p:spPr>
            <a:xfrm>
              <a:off x="390143" y="1394460"/>
              <a:ext cx="45720" cy="1579245"/>
            </a:xfrm>
            <a:custGeom>
              <a:avLst/>
              <a:gdLst/>
              <a:ahLst/>
              <a:cxnLst/>
              <a:rect l="l" t="t" r="r" b="b"/>
              <a:pathLst>
                <a:path w="45720" h="1579245">
                  <a:moveTo>
                    <a:pt x="0" y="1578864"/>
                  </a:moveTo>
                  <a:lnTo>
                    <a:pt x="45720" y="1578864"/>
                  </a:lnTo>
                  <a:lnTo>
                    <a:pt x="45720" y="0"/>
                  </a:lnTo>
                  <a:lnTo>
                    <a:pt x="0" y="0"/>
                  </a:lnTo>
                  <a:lnTo>
                    <a:pt x="0" y="1578864"/>
                  </a:lnTo>
                  <a:close/>
                </a:path>
              </a:pathLst>
            </a:custGeom>
            <a:ln w="12700">
              <a:solidFill>
                <a:srgbClr val="00355F"/>
              </a:solidFill>
            </a:ln>
          </p:spPr>
          <p:txBody>
            <a:bodyPr wrap="square" lIns="0" tIns="0" rIns="0" bIns="0" rtlCol="0"/>
            <a:lstStyle/>
            <a:p>
              <a:endParaRPr sz="2571" dirty="0"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0" y="4928689"/>
            <a:ext cx="9144000" cy="58057"/>
            <a:chOff x="0" y="3450082"/>
            <a:chExt cx="6400800" cy="40640"/>
          </a:xfrm>
        </p:grpSpPr>
        <p:sp>
          <p:nvSpPr>
            <p:cNvPr id="27" name="object 27"/>
            <p:cNvSpPr/>
            <p:nvPr/>
          </p:nvSpPr>
          <p:spPr>
            <a:xfrm>
              <a:off x="0" y="3456432"/>
              <a:ext cx="6400800" cy="27940"/>
            </a:xfrm>
            <a:custGeom>
              <a:avLst/>
              <a:gdLst/>
              <a:ahLst/>
              <a:cxnLst/>
              <a:rect l="l" t="t" r="r" b="b"/>
              <a:pathLst>
                <a:path w="6400800" h="27939">
                  <a:moveTo>
                    <a:pt x="0" y="0"/>
                  </a:moveTo>
                  <a:lnTo>
                    <a:pt x="0" y="27432"/>
                  </a:lnTo>
                  <a:lnTo>
                    <a:pt x="6400799" y="27432"/>
                  </a:lnTo>
                  <a:lnTo>
                    <a:pt x="64007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55F"/>
            </a:solidFill>
          </p:spPr>
          <p:txBody>
            <a:bodyPr wrap="square" lIns="0" tIns="0" rIns="0" bIns="0" rtlCol="0"/>
            <a:lstStyle/>
            <a:p>
              <a:endParaRPr sz="2571" dirty="0"/>
            </a:p>
          </p:txBody>
        </p:sp>
        <p:sp>
          <p:nvSpPr>
            <p:cNvPr id="28" name="object 28"/>
            <p:cNvSpPr/>
            <p:nvPr/>
          </p:nvSpPr>
          <p:spPr>
            <a:xfrm>
              <a:off x="0" y="3450081"/>
              <a:ext cx="6400800" cy="40640"/>
            </a:xfrm>
            <a:custGeom>
              <a:avLst/>
              <a:gdLst/>
              <a:ahLst/>
              <a:cxnLst/>
              <a:rect l="l" t="t" r="r" b="b"/>
              <a:pathLst>
                <a:path w="6400800" h="40639">
                  <a:moveTo>
                    <a:pt x="6400800" y="27432"/>
                  </a:moveTo>
                  <a:lnTo>
                    <a:pt x="0" y="27432"/>
                  </a:lnTo>
                  <a:lnTo>
                    <a:pt x="0" y="40132"/>
                  </a:lnTo>
                  <a:lnTo>
                    <a:pt x="6400800" y="40132"/>
                  </a:lnTo>
                  <a:lnTo>
                    <a:pt x="6400800" y="27432"/>
                  </a:lnTo>
                  <a:close/>
                </a:path>
                <a:path w="6400800" h="40639">
                  <a:moveTo>
                    <a:pt x="640080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6400800" y="12700"/>
                  </a:lnTo>
                  <a:lnTo>
                    <a:pt x="6400800" y="0"/>
                  </a:lnTo>
                  <a:close/>
                </a:path>
              </a:pathLst>
            </a:custGeom>
            <a:solidFill>
              <a:srgbClr val="00355F"/>
            </a:solidFill>
          </p:spPr>
          <p:txBody>
            <a:bodyPr wrap="square" lIns="0" tIns="0" rIns="0" bIns="0" rtlCol="0"/>
            <a:lstStyle/>
            <a:p>
              <a:endParaRPr sz="2571" dirty="0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296" y="6665684"/>
            <a:ext cx="2156279" cy="128222"/>
          </a:xfrm>
          <a:prstGeom prst="rect">
            <a:avLst/>
          </a:prstGeom>
        </p:spPr>
        <p:txBody>
          <a:bodyPr vert="horz" wrap="square" lIns="0" tIns="18143" rIns="0" bIns="0" rtlCol="0">
            <a:spAutoFit/>
          </a:bodyPr>
          <a:lstStyle/>
          <a:p>
            <a:pPr marL="18143">
              <a:spcBef>
                <a:spcPts val="143"/>
              </a:spcBef>
            </a:pPr>
            <a:r>
              <a:rPr sz="714" dirty="0">
                <a:solidFill>
                  <a:srgbClr val="9DA1A7"/>
                </a:solidFill>
                <a:latin typeface="Verdana"/>
                <a:cs typeface="Verdana"/>
                <a:hlinkClick r:id="rId2"/>
              </a:rPr>
              <a:t>©2021</a:t>
            </a:r>
            <a:r>
              <a:rPr sz="714" spc="-79" dirty="0">
                <a:solidFill>
                  <a:srgbClr val="9DA1A7"/>
                </a:solidFill>
                <a:latin typeface="Verdana"/>
                <a:cs typeface="Verdana"/>
                <a:hlinkClick r:id="rId2"/>
              </a:rPr>
              <a:t> </a:t>
            </a:r>
            <a:r>
              <a:rPr sz="714" dirty="0">
                <a:solidFill>
                  <a:srgbClr val="9DA1A7"/>
                </a:solidFill>
                <a:latin typeface="Verdana"/>
                <a:cs typeface="Verdana"/>
                <a:hlinkClick r:id="rId2"/>
              </a:rPr>
              <a:t>by</a:t>
            </a:r>
            <a:r>
              <a:rPr sz="714" spc="-7" dirty="0">
                <a:solidFill>
                  <a:srgbClr val="9DA1A7"/>
                </a:solidFill>
                <a:latin typeface="Verdana"/>
                <a:cs typeface="Verdana"/>
                <a:hlinkClick r:id="rId2"/>
              </a:rPr>
              <a:t> </a:t>
            </a:r>
            <a:r>
              <a:rPr sz="714" dirty="0">
                <a:solidFill>
                  <a:srgbClr val="9DA1A7"/>
                </a:solidFill>
                <a:latin typeface="Verdana"/>
                <a:cs typeface="Verdana"/>
                <a:hlinkClick r:id="rId2"/>
              </a:rPr>
              <a:t>EAB.</a:t>
            </a:r>
            <a:r>
              <a:rPr sz="714" spc="-29" dirty="0">
                <a:solidFill>
                  <a:srgbClr val="9DA1A7"/>
                </a:solidFill>
                <a:latin typeface="Verdana"/>
                <a:cs typeface="Verdana"/>
                <a:hlinkClick r:id="rId2"/>
              </a:rPr>
              <a:t> </a:t>
            </a:r>
            <a:r>
              <a:rPr sz="714" dirty="0">
                <a:solidFill>
                  <a:srgbClr val="9DA1A7"/>
                </a:solidFill>
                <a:latin typeface="Verdana"/>
                <a:cs typeface="Verdana"/>
                <a:hlinkClick r:id="rId2"/>
              </a:rPr>
              <a:t>All</a:t>
            </a:r>
            <a:r>
              <a:rPr sz="714" spc="-50" dirty="0">
                <a:solidFill>
                  <a:srgbClr val="9DA1A7"/>
                </a:solidFill>
                <a:latin typeface="Verdana"/>
                <a:cs typeface="Verdana"/>
                <a:hlinkClick r:id="rId2"/>
              </a:rPr>
              <a:t> </a:t>
            </a:r>
            <a:r>
              <a:rPr sz="714" dirty="0">
                <a:solidFill>
                  <a:srgbClr val="9DA1A7"/>
                </a:solidFill>
                <a:latin typeface="Verdana"/>
                <a:cs typeface="Verdana"/>
                <a:hlinkClick r:id="rId2"/>
              </a:rPr>
              <a:t>Rights</a:t>
            </a:r>
            <a:r>
              <a:rPr sz="714" spc="-29" dirty="0">
                <a:solidFill>
                  <a:srgbClr val="9DA1A7"/>
                </a:solidFill>
                <a:latin typeface="Verdana"/>
                <a:cs typeface="Verdana"/>
                <a:hlinkClick r:id="rId2"/>
              </a:rPr>
              <a:t> </a:t>
            </a:r>
            <a:r>
              <a:rPr sz="714" dirty="0">
                <a:solidFill>
                  <a:srgbClr val="9DA1A7"/>
                </a:solidFill>
                <a:latin typeface="Verdana"/>
                <a:cs typeface="Verdana"/>
                <a:hlinkClick r:id="rId2"/>
              </a:rPr>
              <a:t>Reserved.</a:t>
            </a:r>
            <a:r>
              <a:rPr sz="714" spc="7" dirty="0">
                <a:solidFill>
                  <a:srgbClr val="9DA1A7"/>
                </a:solidFill>
                <a:latin typeface="Verdana"/>
                <a:cs typeface="Verdana"/>
                <a:hlinkClick r:id="rId2"/>
              </a:rPr>
              <a:t> </a:t>
            </a:r>
            <a:r>
              <a:rPr sz="714" b="1" spc="-14" dirty="0">
                <a:solidFill>
                  <a:srgbClr val="9DA1A7"/>
                </a:solidFill>
                <a:latin typeface="Verdana"/>
                <a:cs typeface="Verdana"/>
                <a:hlinkClick r:id="rId2"/>
              </a:rPr>
              <a:t>eab.com</a:t>
            </a:r>
            <a:endParaRPr sz="714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35538" y="29754"/>
            <a:ext cx="163286" cy="160392"/>
          </a:xfrm>
          <a:prstGeom prst="rect">
            <a:avLst/>
          </a:prstGeom>
        </p:spPr>
        <p:txBody>
          <a:bodyPr vert="horz" wrap="square" lIns="0" tIns="17236" rIns="0" bIns="0" rtlCol="0">
            <a:spAutoFit/>
          </a:bodyPr>
          <a:lstStyle/>
          <a:p>
            <a:pPr marL="18143">
              <a:spcBef>
                <a:spcPts val="136"/>
              </a:spcBef>
            </a:pPr>
            <a:r>
              <a:rPr sz="929" spc="-36" dirty="0">
                <a:solidFill>
                  <a:srgbClr val="FFFFFF"/>
                </a:solidFill>
                <a:latin typeface="Rockwell"/>
                <a:cs typeface="Rockwell"/>
              </a:rPr>
              <a:t>16</a:t>
            </a:r>
            <a:endParaRPr sz="929" dirty="0">
              <a:latin typeface="Rockwell"/>
              <a:cs typeface="Rockwel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66359" y="1206552"/>
            <a:ext cx="391886" cy="984387"/>
          </a:xfrm>
          <a:custGeom>
            <a:avLst/>
            <a:gdLst/>
            <a:ahLst/>
            <a:cxnLst/>
            <a:rect l="l" t="t" r="r" b="b"/>
            <a:pathLst>
              <a:path w="274319" h="856614">
                <a:moveTo>
                  <a:pt x="274320" y="718566"/>
                </a:moveTo>
                <a:lnTo>
                  <a:pt x="267322" y="674966"/>
                </a:lnTo>
                <a:lnTo>
                  <a:pt x="247853" y="637108"/>
                </a:lnTo>
                <a:lnTo>
                  <a:pt x="218160" y="607250"/>
                </a:lnTo>
                <a:lnTo>
                  <a:pt x="180505" y="587679"/>
                </a:lnTo>
                <a:lnTo>
                  <a:pt x="137160" y="580644"/>
                </a:lnTo>
                <a:lnTo>
                  <a:pt x="93802" y="587679"/>
                </a:lnTo>
                <a:lnTo>
                  <a:pt x="56146" y="607250"/>
                </a:lnTo>
                <a:lnTo>
                  <a:pt x="26454" y="637108"/>
                </a:lnTo>
                <a:lnTo>
                  <a:pt x="6985" y="674966"/>
                </a:lnTo>
                <a:lnTo>
                  <a:pt x="0" y="718566"/>
                </a:lnTo>
                <a:lnTo>
                  <a:pt x="6985" y="762177"/>
                </a:lnTo>
                <a:lnTo>
                  <a:pt x="26454" y="800036"/>
                </a:lnTo>
                <a:lnTo>
                  <a:pt x="56146" y="829894"/>
                </a:lnTo>
                <a:lnTo>
                  <a:pt x="93802" y="849464"/>
                </a:lnTo>
                <a:lnTo>
                  <a:pt x="137160" y="856488"/>
                </a:lnTo>
                <a:lnTo>
                  <a:pt x="180505" y="849464"/>
                </a:lnTo>
                <a:lnTo>
                  <a:pt x="218160" y="829894"/>
                </a:lnTo>
                <a:lnTo>
                  <a:pt x="247853" y="800036"/>
                </a:lnTo>
                <a:lnTo>
                  <a:pt x="267322" y="762177"/>
                </a:lnTo>
                <a:lnTo>
                  <a:pt x="274320" y="718566"/>
                </a:lnTo>
                <a:close/>
              </a:path>
              <a:path w="274319" h="856614">
                <a:moveTo>
                  <a:pt x="274320" y="137160"/>
                </a:moveTo>
                <a:lnTo>
                  <a:pt x="267322" y="93840"/>
                </a:lnTo>
                <a:lnTo>
                  <a:pt x="247853" y="56184"/>
                </a:lnTo>
                <a:lnTo>
                  <a:pt x="218160" y="26492"/>
                </a:lnTo>
                <a:lnTo>
                  <a:pt x="180505" y="7010"/>
                </a:lnTo>
                <a:lnTo>
                  <a:pt x="137160" y="0"/>
                </a:lnTo>
                <a:lnTo>
                  <a:pt x="93802" y="7010"/>
                </a:lnTo>
                <a:lnTo>
                  <a:pt x="56146" y="26492"/>
                </a:lnTo>
                <a:lnTo>
                  <a:pt x="26454" y="56184"/>
                </a:lnTo>
                <a:lnTo>
                  <a:pt x="6985" y="93840"/>
                </a:lnTo>
                <a:lnTo>
                  <a:pt x="0" y="137160"/>
                </a:lnTo>
                <a:lnTo>
                  <a:pt x="6985" y="180492"/>
                </a:lnTo>
                <a:lnTo>
                  <a:pt x="26454" y="218147"/>
                </a:lnTo>
                <a:lnTo>
                  <a:pt x="56146" y="247840"/>
                </a:lnTo>
                <a:lnTo>
                  <a:pt x="93802" y="267322"/>
                </a:lnTo>
                <a:lnTo>
                  <a:pt x="137160" y="274320"/>
                </a:lnTo>
                <a:lnTo>
                  <a:pt x="180505" y="267322"/>
                </a:lnTo>
                <a:lnTo>
                  <a:pt x="218160" y="247840"/>
                </a:lnTo>
                <a:lnTo>
                  <a:pt x="247853" y="218147"/>
                </a:lnTo>
                <a:lnTo>
                  <a:pt x="267322" y="180492"/>
                </a:lnTo>
                <a:lnTo>
                  <a:pt x="274320" y="137160"/>
                </a:lnTo>
                <a:close/>
              </a:path>
            </a:pathLst>
          </a:custGeom>
          <a:solidFill>
            <a:srgbClr val="00B0AF"/>
          </a:solidFill>
        </p:spPr>
        <p:txBody>
          <a:bodyPr wrap="square" lIns="0" tIns="0" rIns="0" bIns="0" rtlCol="0"/>
          <a:lstStyle/>
          <a:p>
            <a:endParaRPr sz="2571" dirty="0"/>
          </a:p>
        </p:txBody>
      </p:sp>
      <p:sp>
        <p:nvSpPr>
          <p:cNvPr id="7" name="object 7"/>
          <p:cNvSpPr txBox="1"/>
          <p:nvPr/>
        </p:nvSpPr>
        <p:spPr>
          <a:xfrm>
            <a:off x="1566354" y="1811533"/>
            <a:ext cx="214086" cy="413941"/>
          </a:xfrm>
          <a:prstGeom prst="rect">
            <a:avLst/>
          </a:prstGeom>
        </p:spPr>
        <p:txBody>
          <a:bodyPr vert="horz" wrap="square" lIns="0" tIns="18143" rIns="0" bIns="0" rtlCol="0">
            <a:spAutoFit/>
          </a:bodyPr>
          <a:lstStyle/>
          <a:p>
            <a:pPr marL="18143">
              <a:spcBef>
                <a:spcPts val="143"/>
              </a:spcBef>
            </a:pPr>
            <a:r>
              <a:rPr sz="2571" dirty="0">
                <a:solidFill>
                  <a:srgbClr val="FFFFFF"/>
                </a:solidFill>
                <a:latin typeface="Rockwell"/>
                <a:cs typeface="Rockwell"/>
              </a:rPr>
              <a:t>2</a:t>
            </a:r>
            <a:endParaRPr sz="2571" dirty="0">
              <a:latin typeface="Rockwell"/>
              <a:cs typeface="Rockwel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95181" y="1793642"/>
            <a:ext cx="5392057" cy="326097"/>
          </a:xfrm>
          <a:prstGeom prst="rect">
            <a:avLst/>
          </a:prstGeom>
        </p:spPr>
        <p:txBody>
          <a:bodyPr vert="horz" wrap="square" lIns="0" tIns="18143" rIns="0" bIns="0" rtlCol="0">
            <a:spAutoFit/>
          </a:bodyPr>
          <a:lstStyle/>
          <a:p>
            <a:pPr marL="18143">
              <a:spcBef>
                <a:spcPts val="143"/>
              </a:spcBef>
            </a:pP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Provide</a:t>
            </a:r>
            <a:r>
              <a:rPr sz="20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-2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Starting</a:t>
            </a:r>
            <a:r>
              <a:rPr sz="20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Point</a:t>
            </a:r>
            <a:r>
              <a:rPr sz="2000" spc="-36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sz="2000" spc="-2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4" dirty="0">
                <a:solidFill>
                  <a:srgbClr val="FFFFFF"/>
                </a:solidFill>
                <a:latin typeface="Verdana"/>
                <a:cs typeface="Verdana"/>
              </a:rPr>
              <a:t>Conversations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477454" y="2450966"/>
            <a:ext cx="391886" cy="396421"/>
          </a:xfrm>
          <a:custGeom>
            <a:avLst/>
            <a:gdLst/>
            <a:ahLst/>
            <a:cxnLst/>
            <a:rect l="l" t="t" r="r" b="b"/>
            <a:pathLst>
              <a:path w="274319" h="277494">
                <a:moveTo>
                  <a:pt x="137159" y="0"/>
                </a:moveTo>
                <a:lnTo>
                  <a:pt x="93805" y="7071"/>
                </a:lnTo>
                <a:lnTo>
                  <a:pt x="56153" y="26761"/>
                </a:lnTo>
                <a:lnTo>
                  <a:pt x="26462" y="56784"/>
                </a:lnTo>
                <a:lnTo>
                  <a:pt x="6992" y="94853"/>
                </a:lnTo>
                <a:lnTo>
                  <a:pt x="0" y="138684"/>
                </a:lnTo>
                <a:lnTo>
                  <a:pt x="6992" y="182514"/>
                </a:lnTo>
                <a:lnTo>
                  <a:pt x="26462" y="220583"/>
                </a:lnTo>
                <a:lnTo>
                  <a:pt x="56153" y="250606"/>
                </a:lnTo>
                <a:lnTo>
                  <a:pt x="93805" y="270296"/>
                </a:lnTo>
                <a:lnTo>
                  <a:pt x="137159" y="277368"/>
                </a:lnTo>
                <a:lnTo>
                  <a:pt x="180514" y="270296"/>
                </a:lnTo>
                <a:lnTo>
                  <a:pt x="218166" y="250606"/>
                </a:lnTo>
                <a:lnTo>
                  <a:pt x="247857" y="220583"/>
                </a:lnTo>
                <a:lnTo>
                  <a:pt x="267327" y="182514"/>
                </a:lnTo>
                <a:lnTo>
                  <a:pt x="274319" y="138684"/>
                </a:lnTo>
                <a:lnTo>
                  <a:pt x="267327" y="94853"/>
                </a:lnTo>
                <a:lnTo>
                  <a:pt x="247857" y="56784"/>
                </a:lnTo>
                <a:lnTo>
                  <a:pt x="218166" y="26761"/>
                </a:lnTo>
                <a:lnTo>
                  <a:pt x="180514" y="7071"/>
                </a:lnTo>
                <a:lnTo>
                  <a:pt x="137159" y="0"/>
                </a:lnTo>
                <a:close/>
              </a:path>
            </a:pathLst>
          </a:custGeom>
          <a:solidFill>
            <a:srgbClr val="00B0AF"/>
          </a:solidFill>
        </p:spPr>
        <p:txBody>
          <a:bodyPr wrap="square" lIns="0" tIns="0" rIns="0" bIns="0" rtlCol="0"/>
          <a:lstStyle/>
          <a:p>
            <a:endParaRPr sz="2571" dirty="0"/>
          </a:p>
        </p:txBody>
      </p:sp>
      <p:sp>
        <p:nvSpPr>
          <p:cNvPr id="10" name="object 10"/>
          <p:cNvSpPr txBox="1"/>
          <p:nvPr/>
        </p:nvSpPr>
        <p:spPr>
          <a:xfrm>
            <a:off x="1577727" y="2450966"/>
            <a:ext cx="214086" cy="413941"/>
          </a:xfrm>
          <a:prstGeom prst="rect">
            <a:avLst/>
          </a:prstGeom>
        </p:spPr>
        <p:txBody>
          <a:bodyPr vert="horz" wrap="square" lIns="0" tIns="18143" rIns="0" bIns="0" rtlCol="0">
            <a:spAutoFit/>
          </a:bodyPr>
          <a:lstStyle/>
          <a:p>
            <a:pPr marL="18143">
              <a:spcBef>
                <a:spcPts val="143"/>
              </a:spcBef>
            </a:pPr>
            <a:r>
              <a:rPr sz="2571" dirty="0">
                <a:solidFill>
                  <a:srgbClr val="FFFFFF"/>
                </a:solidFill>
                <a:latin typeface="Rockwell"/>
                <a:cs typeface="Rockwell"/>
              </a:rPr>
              <a:t>3</a:t>
            </a:r>
            <a:endParaRPr sz="2571" dirty="0">
              <a:latin typeface="Rockwell"/>
              <a:cs typeface="Rockwel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477454" y="3097054"/>
            <a:ext cx="391886" cy="396421"/>
          </a:xfrm>
          <a:custGeom>
            <a:avLst/>
            <a:gdLst/>
            <a:ahLst/>
            <a:cxnLst/>
            <a:rect l="l" t="t" r="r" b="b"/>
            <a:pathLst>
              <a:path w="274319" h="277494">
                <a:moveTo>
                  <a:pt x="137159" y="0"/>
                </a:moveTo>
                <a:lnTo>
                  <a:pt x="93805" y="7071"/>
                </a:lnTo>
                <a:lnTo>
                  <a:pt x="56153" y="26761"/>
                </a:lnTo>
                <a:lnTo>
                  <a:pt x="26462" y="56784"/>
                </a:lnTo>
                <a:lnTo>
                  <a:pt x="6992" y="94853"/>
                </a:lnTo>
                <a:lnTo>
                  <a:pt x="0" y="138683"/>
                </a:lnTo>
                <a:lnTo>
                  <a:pt x="6992" y="182514"/>
                </a:lnTo>
                <a:lnTo>
                  <a:pt x="26462" y="220583"/>
                </a:lnTo>
                <a:lnTo>
                  <a:pt x="56153" y="250606"/>
                </a:lnTo>
                <a:lnTo>
                  <a:pt x="93805" y="270296"/>
                </a:lnTo>
                <a:lnTo>
                  <a:pt x="137159" y="277368"/>
                </a:lnTo>
                <a:lnTo>
                  <a:pt x="180514" y="270296"/>
                </a:lnTo>
                <a:lnTo>
                  <a:pt x="218166" y="250606"/>
                </a:lnTo>
                <a:lnTo>
                  <a:pt x="247857" y="220583"/>
                </a:lnTo>
                <a:lnTo>
                  <a:pt x="267327" y="182514"/>
                </a:lnTo>
                <a:lnTo>
                  <a:pt x="274319" y="138683"/>
                </a:lnTo>
                <a:lnTo>
                  <a:pt x="267327" y="94853"/>
                </a:lnTo>
                <a:lnTo>
                  <a:pt x="247857" y="56784"/>
                </a:lnTo>
                <a:lnTo>
                  <a:pt x="218166" y="26761"/>
                </a:lnTo>
                <a:lnTo>
                  <a:pt x="180514" y="7071"/>
                </a:lnTo>
                <a:lnTo>
                  <a:pt x="137159" y="0"/>
                </a:lnTo>
                <a:close/>
              </a:path>
            </a:pathLst>
          </a:custGeom>
          <a:solidFill>
            <a:srgbClr val="00B0AF"/>
          </a:solidFill>
        </p:spPr>
        <p:txBody>
          <a:bodyPr wrap="square" lIns="0" tIns="0" rIns="0" bIns="0" rtlCol="0"/>
          <a:lstStyle/>
          <a:p>
            <a:endParaRPr sz="2571" dirty="0"/>
          </a:p>
        </p:txBody>
      </p:sp>
      <p:sp>
        <p:nvSpPr>
          <p:cNvPr id="12" name="object 12"/>
          <p:cNvSpPr txBox="1"/>
          <p:nvPr/>
        </p:nvSpPr>
        <p:spPr>
          <a:xfrm>
            <a:off x="1555259" y="3090399"/>
            <a:ext cx="214086" cy="413941"/>
          </a:xfrm>
          <a:prstGeom prst="rect">
            <a:avLst/>
          </a:prstGeom>
        </p:spPr>
        <p:txBody>
          <a:bodyPr vert="horz" wrap="square" lIns="0" tIns="18143" rIns="0" bIns="0" rtlCol="0">
            <a:spAutoFit/>
          </a:bodyPr>
          <a:lstStyle/>
          <a:p>
            <a:pPr marL="18143">
              <a:spcBef>
                <a:spcPts val="143"/>
              </a:spcBef>
            </a:pPr>
            <a:r>
              <a:rPr sz="2571" dirty="0">
                <a:solidFill>
                  <a:srgbClr val="FFFFFF"/>
                </a:solidFill>
                <a:latin typeface="Rockwell"/>
                <a:cs typeface="Rockwell"/>
              </a:rPr>
              <a:t>4</a:t>
            </a:r>
            <a:endParaRPr sz="2571" dirty="0">
              <a:latin typeface="Rockwell"/>
              <a:cs typeface="Rockwel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488659" y="3676450"/>
            <a:ext cx="331914" cy="402764"/>
          </a:xfrm>
          <a:custGeom>
            <a:avLst/>
            <a:gdLst/>
            <a:ahLst/>
            <a:cxnLst/>
            <a:rect l="l" t="t" r="r" b="b"/>
            <a:pathLst>
              <a:path w="274319" h="277495">
                <a:moveTo>
                  <a:pt x="137159" y="0"/>
                </a:moveTo>
                <a:lnTo>
                  <a:pt x="93805" y="7071"/>
                </a:lnTo>
                <a:lnTo>
                  <a:pt x="56153" y="26761"/>
                </a:lnTo>
                <a:lnTo>
                  <a:pt x="26462" y="56784"/>
                </a:lnTo>
                <a:lnTo>
                  <a:pt x="6992" y="94853"/>
                </a:lnTo>
                <a:lnTo>
                  <a:pt x="0" y="138684"/>
                </a:lnTo>
                <a:lnTo>
                  <a:pt x="6992" y="182519"/>
                </a:lnTo>
                <a:lnTo>
                  <a:pt x="26462" y="220589"/>
                </a:lnTo>
                <a:lnTo>
                  <a:pt x="56153" y="250610"/>
                </a:lnTo>
                <a:lnTo>
                  <a:pt x="93805" y="270297"/>
                </a:lnTo>
                <a:lnTo>
                  <a:pt x="137159" y="277368"/>
                </a:lnTo>
                <a:lnTo>
                  <a:pt x="180514" y="270297"/>
                </a:lnTo>
                <a:lnTo>
                  <a:pt x="218166" y="250610"/>
                </a:lnTo>
                <a:lnTo>
                  <a:pt x="247857" y="220589"/>
                </a:lnTo>
                <a:lnTo>
                  <a:pt x="267327" y="182519"/>
                </a:lnTo>
                <a:lnTo>
                  <a:pt x="274319" y="138684"/>
                </a:lnTo>
                <a:lnTo>
                  <a:pt x="267327" y="94853"/>
                </a:lnTo>
                <a:lnTo>
                  <a:pt x="247857" y="56784"/>
                </a:lnTo>
                <a:lnTo>
                  <a:pt x="218166" y="26761"/>
                </a:lnTo>
                <a:lnTo>
                  <a:pt x="180514" y="7071"/>
                </a:lnTo>
                <a:lnTo>
                  <a:pt x="137159" y="0"/>
                </a:lnTo>
                <a:close/>
              </a:path>
            </a:pathLst>
          </a:custGeom>
          <a:solidFill>
            <a:srgbClr val="00B0AF"/>
          </a:solidFill>
        </p:spPr>
        <p:txBody>
          <a:bodyPr wrap="square" lIns="0" tIns="0" rIns="0" bIns="0" rtlCol="0"/>
          <a:lstStyle/>
          <a:p>
            <a:endParaRPr sz="2571" dirty="0"/>
          </a:p>
        </p:txBody>
      </p:sp>
      <p:sp>
        <p:nvSpPr>
          <p:cNvPr id="14" name="object 14"/>
          <p:cNvSpPr txBox="1"/>
          <p:nvPr/>
        </p:nvSpPr>
        <p:spPr>
          <a:xfrm>
            <a:off x="1537933" y="3663249"/>
            <a:ext cx="214086" cy="413941"/>
          </a:xfrm>
          <a:prstGeom prst="rect">
            <a:avLst/>
          </a:prstGeom>
        </p:spPr>
        <p:txBody>
          <a:bodyPr vert="horz" wrap="square" lIns="0" tIns="18143" rIns="0" bIns="0" rtlCol="0">
            <a:spAutoFit/>
          </a:bodyPr>
          <a:lstStyle/>
          <a:p>
            <a:pPr marL="18143">
              <a:spcBef>
                <a:spcPts val="143"/>
              </a:spcBef>
            </a:pPr>
            <a:r>
              <a:rPr sz="2571" dirty="0">
                <a:solidFill>
                  <a:srgbClr val="FFFFFF"/>
                </a:solidFill>
                <a:latin typeface="Rockwell"/>
                <a:cs typeface="Rockwell"/>
              </a:rPr>
              <a:t>5</a:t>
            </a:r>
            <a:endParaRPr sz="2571" dirty="0">
              <a:latin typeface="Rockwell"/>
              <a:cs typeface="Rockwel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083705" y="2446118"/>
            <a:ext cx="6600371" cy="326097"/>
          </a:xfrm>
          <a:prstGeom prst="rect">
            <a:avLst/>
          </a:prstGeom>
        </p:spPr>
        <p:txBody>
          <a:bodyPr vert="horz" wrap="square" lIns="0" tIns="18143" rIns="0" bIns="0" rtlCol="0">
            <a:spAutoFit/>
          </a:bodyPr>
          <a:lstStyle/>
          <a:p>
            <a:pPr marL="18143">
              <a:spcBef>
                <a:spcPts val="143"/>
              </a:spcBef>
            </a:pP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Include</a:t>
            </a:r>
            <a:r>
              <a:rPr sz="2000" spc="-43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Students</a:t>
            </a:r>
            <a:r>
              <a:rPr sz="2000" spc="-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2000" spc="-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29" dirty="0">
                <a:solidFill>
                  <a:srgbClr val="FFFFFF"/>
                </a:solidFill>
                <a:latin typeface="Verdana"/>
                <a:cs typeface="Verdana"/>
              </a:rPr>
              <a:t>Well-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Being</a:t>
            </a:r>
            <a:r>
              <a:rPr sz="20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4" dirty="0">
                <a:solidFill>
                  <a:srgbClr val="FFFFFF"/>
                </a:solidFill>
                <a:latin typeface="Verdana"/>
                <a:cs typeface="Verdana"/>
              </a:rPr>
              <a:t>Initiatives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083705" y="3132215"/>
            <a:ext cx="4917621" cy="326097"/>
          </a:xfrm>
          <a:prstGeom prst="rect">
            <a:avLst/>
          </a:prstGeom>
        </p:spPr>
        <p:txBody>
          <a:bodyPr vert="horz" wrap="square" lIns="0" tIns="18143" rIns="0" bIns="0" rtlCol="0">
            <a:spAutoFit/>
          </a:bodyPr>
          <a:lstStyle/>
          <a:p>
            <a:pPr marL="18143">
              <a:spcBef>
                <a:spcPts val="143"/>
              </a:spcBef>
            </a:pP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Integrate</a:t>
            </a:r>
            <a:r>
              <a:rPr sz="2000" spc="-7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Wellness</a:t>
            </a:r>
            <a:r>
              <a:rPr sz="2000" spc="-7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into</a:t>
            </a:r>
            <a:r>
              <a:rPr sz="2000" spc="-5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2000" spc="-5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4" dirty="0">
                <a:solidFill>
                  <a:srgbClr val="FFFFFF"/>
                </a:solidFill>
                <a:latin typeface="Verdana"/>
                <a:cs typeface="Verdana"/>
              </a:rPr>
              <a:t>Classroom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083705" y="3714783"/>
            <a:ext cx="5700486" cy="326097"/>
          </a:xfrm>
          <a:prstGeom prst="rect">
            <a:avLst/>
          </a:prstGeom>
        </p:spPr>
        <p:txBody>
          <a:bodyPr vert="horz" wrap="square" lIns="0" tIns="18143" rIns="0" bIns="0" rtlCol="0">
            <a:spAutoFit/>
          </a:bodyPr>
          <a:lstStyle/>
          <a:p>
            <a:pPr marL="18143">
              <a:spcBef>
                <a:spcPts val="143"/>
              </a:spcBef>
            </a:pP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Proactively</a:t>
            </a:r>
            <a:r>
              <a:rPr sz="20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Signal</a:t>
            </a:r>
            <a:r>
              <a:rPr sz="2000" spc="-36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Support for</a:t>
            </a:r>
            <a:r>
              <a:rPr sz="2000" spc="-2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Mental</a:t>
            </a:r>
            <a:r>
              <a:rPr sz="2000" spc="-43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4" dirty="0">
                <a:solidFill>
                  <a:srgbClr val="FFFFFF"/>
                </a:solidFill>
                <a:latin typeface="Verdana"/>
                <a:cs typeface="Verdana"/>
              </a:rPr>
              <a:t>Health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37933" y="1216264"/>
            <a:ext cx="4804229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143">
              <a:lnSpc>
                <a:spcPts val="2663"/>
              </a:lnSpc>
              <a:tabLst>
                <a:tab pos="628663" algn="l"/>
              </a:tabLst>
            </a:pPr>
            <a:r>
              <a:rPr sz="2571" spc="-71" dirty="0">
                <a:solidFill>
                  <a:srgbClr val="FFFFFF"/>
                </a:solidFill>
                <a:latin typeface="Rockwell"/>
                <a:cs typeface="Rockwell"/>
              </a:rPr>
              <a:t>1</a:t>
            </a:r>
            <a:r>
              <a:rPr lang="en-US" sz="2571" spc="-71" dirty="0">
                <a:solidFill>
                  <a:srgbClr val="FFFFFF"/>
                </a:solidFill>
                <a:latin typeface="Rockwell"/>
                <a:cs typeface="Rockwell"/>
              </a:rPr>
              <a:t>	</a:t>
            </a:r>
            <a:r>
              <a:rPr sz="3000" baseline="1984" dirty="0">
                <a:solidFill>
                  <a:srgbClr val="FFFFFF"/>
                </a:solidFill>
                <a:latin typeface="Verdana"/>
                <a:cs typeface="Verdana"/>
              </a:rPr>
              <a:t>Make</a:t>
            </a:r>
            <a:r>
              <a:rPr sz="3000" spc="-74" baseline="198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baseline="1984" dirty="0">
                <a:solidFill>
                  <a:srgbClr val="FFFFFF"/>
                </a:solidFill>
                <a:latin typeface="Verdana"/>
                <a:cs typeface="Verdana"/>
              </a:rPr>
              <a:t>It</a:t>
            </a:r>
            <a:r>
              <a:rPr sz="3000" spc="-74" baseline="198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baseline="1984" dirty="0">
                <a:solidFill>
                  <a:srgbClr val="FFFFFF"/>
                </a:solidFill>
                <a:latin typeface="Verdana"/>
                <a:cs typeface="Verdana"/>
              </a:rPr>
              <a:t>Easier</a:t>
            </a:r>
            <a:r>
              <a:rPr sz="3000" spc="-74" baseline="198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baseline="1984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3000" spc="-63" baseline="198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baseline="1984" dirty="0">
                <a:solidFill>
                  <a:srgbClr val="FFFFFF"/>
                </a:solidFill>
                <a:latin typeface="Verdana"/>
                <a:cs typeface="Verdana"/>
              </a:rPr>
              <a:t>Refer</a:t>
            </a:r>
            <a:r>
              <a:rPr sz="3000" spc="-31" baseline="198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-21" baseline="1984" dirty="0">
                <a:solidFill>
                  <a:srgbClr val="FFFFFF"/>
                </a:solidFill>
                <a:latin typeface="Verdana"/>
                <a:cs typeface="Verdana"/>
              </a:rPr>
              <a:t>Students</a:t>
            </a:r>
            <a:endParaRPr sz="3000" baseline="1984" dirty="0">
              <a:latin typeface="Verdana"/>
              <a:cs typeface="Verdana"/>
            </a:endParaRP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931433CF-CC2F-48D5-8954-780C685BB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-17639"/>
            <a:ext cx="8229600" cy="1470025"/>
          </a:xfrm>
        </p:spPr>
        <p:txBody>
          <a:bodyPr/>
          <a:lstStyle/>
          <a:p>
            <a:r>
              <a:rPr lang="en-US" dirty="0"/>
              <a:t>Goals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6DC0E-A1A7-4AC9-A18D-6547B9F6F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Current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45D8E-982E-49FA-9337-6A40D3167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JED Foundation Campus-fully integrated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Provide MH First Aid and QPR trainings to all staff, faculty, and MH student mentors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Crisis Intervention plan and postvention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00459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 Option 1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ver Slide Option 2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over Slide Option 3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over Slide Option 4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Cover Slide Option 5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Cover Slide Option 6 (includes title slide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Inside Slide Option 1 (includes different content layouts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Inside Slide Option 2 (includes different content layouts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12638FF740B142B8022555918FEB9F" ma:contentTypeVersion="11" ma:contentTypeDescription="Create a new document." ma:contentTypeScope="" ma:versionID="a3951ac5bf9d4a892753d6bc31f2cc71">
  <xsd:schema xmlns:xsd="http://www.w3.org/2001/XMLSchema" xmlns:xs="http://www.w3.org/2001/XMLSchema" xmlns:p="http://schemas.microsoft.com/office/2006/metadata/properties" xmlns:ns3="f14f5121-62c6-4434-9470-e5665b19f426" targetNamespace="http://schemas.microsoft.com/office/2006/metadata/properties" ma:root="true" ma:fieldsID="c3ea11d6360e3d5037b2ddf7d0741414" ns3:_="">
    <xsd:import namespace="f14f5121-62c6-4434-9470-e5665b19f42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4f5121-62c6-4434-9470-e5665b19f4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EA4B2BC-AFBD-4B1F-95D8-E071BE4A5D6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64DEDF-DC6A-4E8B-91A0-4BFEEE5FB4F3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f14f5121-62c6-4434-9470-e5665b19f42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D5CBAA0-65F5-4B23-BCD7-A25B0EC8BB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4f5121-62c6-4434-9470-e5665b19f4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59738</TotalTime>
  <Words>1426</Words>
  <Application>Microsoft Macintosh PowerPoint</Application>
  <PresentationFormat>On-screen Show (4:3)</PresentationFormat>
  <Paragraphs>217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American Typewriter</vt:lpstr>
      <vt:lpstr>Arial</vt:lpstr>
      <vt:lpstr>Calibri</vt:lpstr>
      <vt:lpstr>Roboto</vt:lpstr>
      <vt:lpstr>Rockwell</vt:lpstr>
      <vt:lpstr>Times New Roman</vt:lpstr>
      <vt:lpstr>Verdana</vt:lpstr>
      <vt:lpstr>Cover Slide Option 1 (includes title slide, title/author slide, and ending slide)</vt:lpstr>
      <vt:lpstr>Cover Slide Option 2 (includes title slide, title/author slide, and ending slide)</vt:lpstr>
      <vt:lpstr>Cover Slide Option 3 (includes title slide, title/author slide, and ending slide)</vt:lpstr>
      <vt:lpstr>Cover Slide Option 4 (includes title slide, title/author slide, and ending slide)</vt:lpstr>
      <vt:lpstr>Cover Slide Option 5 (includes title slide, title/author slide, and ending slide)</vt:lpstr>
      <vt:lpstr>Cover Slide Option 6 (includes title slide and ending slide)</vt:lpstr>
      <vt:lpstr>Inside Slide Option 1 (includes different content layouts)</vt:lpstr>
      <vt:lpstr>Inside Slide Option 2 (includes different content layouts)</vt:lpstr>
      <vt:lpstr>Mental Health Task Force Update </vt:lpstr>
      <vt:lpstr>Overview</vt:lpstr>
      <vt:lpstr>Student Mental Health Pre-Pandemic</vt:lpstr>
      <vt:lpstr>Shining a Stark Spotlight on Mental Health</vt:lpstr>
      <vt:lpstr>COVID Effect Still Not Fully Understood</vt:lpstr>
      <vt:lpstr>PowerPoint Presentation</vt:lpstr>
      <vt:lpstr>PowerPoint Presentation</vt:lpstr>
      <vt:lpstr>Goals</vt:lpstr>
      <vt:lpstr>Current Work</vt:lpstr>
      <vt:lpstr>PowerPoint Presentation</vt:lpstr>
      <vt:lpstr>JED Campuses in Ohio</vt:lpstr>
      <vt:lpstr>JED Campus Program Overview</vt:lpstr>
      <vt:lpstr>JED Campus Program Overview</vt:lpstr>
      <vt:lpstr>JED Campus Program Overview</vt:lpstr>
      <vt:lpstr>Current Work of the Mental Health Task Force</vt:lpstr>
      <vt:lpstr>Current Work</vt:lpstr>
      <vt:lpstr>Next Steps….</vt:lpstr>
      <vt:lpstr>Resources for Faculty</vt:lpstr>
      <vt:lpstr>PowerPoint Presentation</vt:lpstr>
    </vt:vector>
  </TitlesOfParts>
  <Company>Wright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Earnest</dc:creator>
  <cp:lastModifiedBy>Bashir, Huma Aman</cp:lastModifiedBy>
  <cp:revision>108</cp:revision>
  <dcterms:created xsi:type="dcterms:W3CDTF">2016-09-27T14:33:50Z</dcterms:created>
  <dcterms:modified xsi:type="dcterms:W3CDTF">2023-02-13T02:25:05Z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0x010100AE12638FF740B142B8022555918FEB9F</vt:lpwstr>
  </property>
</Properties>
</file>