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6" r:id="rId2"/>
    <p:sldMasterId id="2147483670" r:id="rId3"/>
    <p:sldMasterId id="2147483674" r:id="rId4"/>
    <p:sldMasterId id="2147483678" r:id="rId5"/>
    <p:sldMasterId id="2147483682" r:id="rId6"/>
    <p:sldMasterId id="2147483697" r:id="rId7"/>
    <p:sldMasterId id="2147483685" r:id="rId8"/>
  </p:sldMasterIdLst>
  <p:notesMasterIdLst>
    <p:notesMasterId r:id="rId16"/>
  </p:notesMasterIdLst>
  <p:sldIdLst>
    <p:sldId id="277" r:id="rId9"/>
    <p:sldId id="293" r:id="rId10"/>
    <p:sldId id="302" r:id="rId11"/>
    <p:sldId id="303" r:id="rId12"/>
    <p:sldId id="305" r:id="rId13"/>
    <p:sldId id="306" r:id="rId14"/>
    <p:sldId id="304" r:id="rId15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Sample" initials="GS" lastIdx="8" clrIdx="0">
    <p:extLst>
      <p:ext uri="{19B8F6BF-5375-455C-9EA6-DF929625EA0E}">
        <p15:presenceInfo xmlns:p15="http://schemas.microsoft.com/office/powerpoint/2012/main" userId="7acfa06ea3d1f5bf" providerId="Windows Live"/>
      </p:ext>
    </p:extLst>
  </p:cmAuthor>
  <p:cmAuthor id="2" name="Thompson, Robert A" initials="TRA" lastIdx="2" clrIdx="1">
    <p:extLst>
      <p:ext uri="{19B8F6BF-5375-455C-9EA6-DF929625EA0E}">
        <p15:presenceInfo xmlns:p15="http://schemas.microsoft.com/office/powerpoint/2012/main" userId="S::rob.thompson@wright.edu::e70ce1e0-eb0f-494b-93ec-5c0423b01c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00"/>
    <p:restoredTop sz="78439" autoAdjust="0"/>
  </p:normalViewPr>
  <p:slideViewPr>
    <p:cSldViewPr snapToGrid="0" snapToObjects="1">
      <p:cViewPr varScale="1">
        <p:scale>
          <a:sx n="57" d="100"/>
          <a:sy n="57" d="100"/>
        </p:scale>
        <p:origin x="160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6T09:09:18.206" idx="1">
    <p:pos x="10" y="10"/>
    <p:text>Include staffing/enrollment #s in 2016 versus today.</p:text>
    <p:extLst>
      <p:ext uri="{C676402C-5697-4E1C-873F-D02D1690AC5C}">
        <p15:threadingInfo xmlns:p15="http://schemas.microsoft.com/office/powerpoint/2012/main" timeZoneBias="300"/>
      </p:ext>
    </p:extLst>
  </p:cm>
  <p:cm authorId="1" dt="2023-03-06T09:12:00.335" idx="2">
    <p:pos x="10" y="106"/>
    <p:text>Add a graphic of abandoned lab in M&amp;M</p:text>
    <p:extLst>
      <p:ext uri="{C676402C-5697-4E1C-873F-D02D1690AC5C}">
        <p15:threadingInfo xmlns:p15="http://schemas.microsoft.com/office/powerpoint/2012/main" timeZoneBias="30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6T09:14:50.494" idx="3">
    <p:pos x="1681" y="2043"/>
    <p:text>Add graphic of sign where new bookstore was going to go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6T09:17:11.301" idx="4">
    <p:pos x="2210" y="1534"/>
    <p:text>Add Graphic</p:text>
    <p:extLst>
      <p:ext uri="{C676402C-5697-4E1C-873F-D02D1690AC5C}">
        <p15:threadingInfo xmlns:p15="http://schemas.microsoft.com/office/powerpoint/2012/main" timeZoneBias="300"/>
      </p:ext>
    </p:extLst>
  </p:cm>
  <p:cm authorId="1" dt="2023-03-06T09:17:51.921" idx="5">
    <p:pos x="2210" y="1630"/>
    <p:text>How/who projected future growth? Do we have numbers?</p:text>
    <p:extLst>
      <p:ext uri="{C676402C-5697-4E1C-873F-D02D1690AC5C}">
        <p15:threadingInfo xmlns:p15="http://schemas.microsoft.com/office/powerpoint/2012/main" timeZoneBias="300">
          <p15:parentCm authorId="1" idx="4"/>
        </p15:threadingInfo>
      </p:ext>
    </p:extLst>
  </p:cm>
  <p:cm authorId="2" dt="2023-03-06T14:36:31.214" idx="1">
    <p:pos x="2210" y="1726"/>
    <p:text>No Numbers, the statement about growth is based upon where I assume WSU prefers to spend future resources</p:text>
    <p:extLst>
      <p:ext uri="{C676402C-5697-4E1C-873F-D02D1690AC5C}">
        <p15:threadingInfo xmlns:p15="http://schemas.microsoft.com/office/powerpoint/2012/main" timeZoneBias="300">
          <p15:parentCm authorId="1" idx="4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6T09:24:07.362" idx="8">
    <p:pos x="3496" y="1407"/>
    <p:text>graphic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6T09:18:03.393" idx="6">
    <p:pos x="2083" y="1031"/>
    <p:text>Current space need? What about future? </p:text>
    <p:extLst>
      <p:ext uri="{C676402C-5697-4E1C-873F-D02D1690AC5C}">
        <p15:threadingInfo xmlns:p15="http://schemas.microsoft.com/office/powerpoint/2012/main" timeZoneBias="300"/>
      </p:ext>
    </p:extLst>
  </p:cm>
  <p:cm authorId="1" dt="2023-03-06T09:19:11.516" idx="7">
    <p:pos x="2083" y="1127"/>
    <p:text>Graphic</p:text>
    <p:extLst>
      <p:ext uri="{C676402C-5697-4E1C-873F-D02D1690AC5C}">
        <p15:threadingInfo xmlns:p15="http://schemas.microsoft.com/office/powerpoint/2012/main" timeZoneBias="300">
          <p15:parentCm authorId="1" idx="6"/>
        </p15:threadingInfo>
      </p:ext>
    </p:extLst>
  </p:cm>
  <p:cm authorId="2" dt="2023-03-07T09:23:19.536" idx="2">
    <p:pos x="2083" y="1223"/>
    <p:text>Are you looking for a comparison of our current footprint and allocated space?  What future need did you want to show?</p:text>
    <p:extLst>
      <p:ext uri="{C676402C-5697-4E1C-873F-D02D1690AC5C}">
        <p15:threadingInfo xmlns:p15="http://schemas.microsoft.com/office/powerpoint/2012/main" timeZoneBias="300">
          <p15:parentCm authorId="1" idx="6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F7884-01B4-452D-9F85-C0D305D8B6E9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F77C7-5572-40A6-A256-D4157151F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2016 Enrollment – WSU Factbook</a:t>
            </a:r>
          </a:p>
          <a:p>
            <a:r>
              <a:rPr lang="en-US" dirty="0"/>
              <a:t>Fall 2022 Enrollment – WSU Quick facts page on website</a:t>
            </a:r>
          </a:p>
          <a:p>
            <a:r>
              <a:rPr lang="en-US" dirty="0"/>
              <a:t>Fall 2016 FTE – FMS COGNOS report provided by Institutional Research</a:t>
            </a:r>
          </a:p>
          <a:p>
            <a:r>
              <a:rPr lang="en-US" dirty="0"/>
              <a:t>Fall 2022 FTE - FMS COGNOS report provided by Institutional Research</a:t>
            </a:r>
          </a:p>
          <a:p>
            <a:r>
              <a:rPr lang="en-US" dirty="0"/>
              <a:t>170,000 Surplus from fall 2019 Benchmark calculations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77C7-5572-40A6-A256-D4157151FF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9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77C7-5572-40A6-A256-D4157151FF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77C7-5572-40A6-A256-D4157151FF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77C7-5572-40A6-A256-D4157151FF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6282"/>
            <a:ext cx="8229600" cy="1102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43113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C3BD2BA-2883-FD40-805C-007EC2993B74}" type="datetimeFigureOut">
              <a:rPr lang="en-US" smtClean="0"/>
              <a:pPr/>
              <a:t>3/27/23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350AA8-8DCB-AE4B-9C05-A61ED8CA6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9800" y="564945"/>
            <a:ext cx="2339436" cy="14380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25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9800" y="2102955"/>
            <a:ext cx="2339436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3C63FDA4-5734-0949-BDA6-D0D6FDC3166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02D8AB15-73F2-6A4F-B882-FCD5E5C83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63FDA4-5734-0949-BDA6-D0D6FDC31663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D8AB15-73F2-6A4F-B882-FCD5E5C83B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19800" y="564945"/>
            <a:ext cx="2339436" cy="15831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25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714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3C63FDA4-5734-0949-BDA6-D0D6FDC31663}" type="datetimeFigureOut">
              <a:rPr lang="en-US" smtClean="0"/>
              <a:pPr/>
              <a:t>3/27/23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02D8AB15-73F2-6A4F-B882-FCD5E5C83B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35829" y="564945"/>
            <a:ext cx="5089630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25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635829" y="1819927"/>
            <a:ext cx="508963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462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43086" y="1116203"/>
            <a:ext cx="5082373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25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27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4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989784"/>
            <a:ext cx="5562600" cy="6693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4534A80-8F0F-8B4A-B1EE-DA8BDE36D262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BDBB472-D40B-B948-A0B6-260DEB7BC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51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4534A80-8F0F-8B4A-B1EE-DA8BDE36D262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BDBB472-D40B-B948-A0B6-260DEB7BC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25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55664"/>
            <a:ext cx="8229600" cy="1102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72495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66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473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8907"/>
            <a:ext cx="8229600" cy="30264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C3BD2BA-2883-FD40-805C-007EC2993B74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350AA8-8DCB-AE4B-9C05-A61ED8CA68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1357140"/>
            <a:ext cx="8229600" cy="1102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026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462772"/>
            <a:ext cx="8001000" cy="110251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56529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905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9502"/>
            <a:ext cx="4038600" cy="3540383"/>
          </a:xfrm>
          <a:prstGeom prst="rect">
            <a:avLst/>
          </a:prstGeom>
        </p:spPr>
        <p:txBody>
          <a:bodyPr/>
          <a:lstStyle>
            <a:lvl1pPr algn="l">
              <a:defRPr sz="2100">
                <a:latin typeface="Arial"/>
                <a:cs typeface="Arial"/>
              </a:defRPr>
            </a:lvl1pPr>
            <a:lvl2pPr algn="l">
              <a:defRPr sz="1800">
                <a:latin typeface="Arial"/>
                <a:cs typeface="Arial"/>
              </a:defRPr>
            </a:lvl2pPr>
            <a:lvl3pPr algn="l">
              <a:defRPr sz="1500">
                <a:latin typeface="Arial"/>
                <a:cs typeface="Arial"/>
              </a:defRPr>
            </a:lvl3pPr>
            <a:lvl4pPr algn="l">
              <a:defRPr sz="1350">
                <a:latin typeface="Arial"/>
                <a:cs typeface="Arial"/>
              </a:defRPr>
            </a:lvl4pPr>
            <a:lvl5pPr algn="l"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9502"/>
            <a:ext cx="4038600" cy="3540383"/>
          </a:xfrm>
          <a:prstGeom prst="rect">
            <a:avLst/>
          </a:prstGeom>
        </p:spPr>
        <p:txBody>
          <a:bodyPr/>
          <a:lstStyle>
            <a:lvl1pPr algn="l">
              <a:defRPr sz="2100">
                <a:latin typeface="Arial"/>
                <a:cs typeface="Arial"/>
              </a:defRPr>
            </a:lvl1pPr>
            <a:lvl2pPr algn="l">
              <a:defRPr sz="1800">
                <a:latin typeface="Arial"/>
                <a:cs typeface="Arial"/>
              </a:defRPr>
            </a:lvl2pPr>
            <a:lvl3pPr algn="l">
              <a:defRPr sz="1500">
                <a:latin typeface="Arial"/>
                <a:cs typeface="Arial"/>
              </a:defRPr>
            </a:lvl3pPr>
            <a:lvl4pPr algn="l">
              <a:defRPr sz="1350">
                <a:latin typeface="Arial"/>
                <a:cs typeface="Arial"/>
              </a:defRPr>
            </a:lvl4pPr>
            <a:lvl5pPr algn="l"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73171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448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4210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4032"/>
            <a:ext cx="4040188" cy="305585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74210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54032"/>
            <a:ext cx="4041775" cy="305585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73171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866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59400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886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29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93401"/>
            <a:ext cx="3008313" cy="12146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0122"/>
            <a:ext cx="5111750" cy="378815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1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500">
                <a:latin typeface="Arial"/>
                <a:cs typeface="Arial"/>
              </a:defRPr>
            </a:lvl4pPr>
            <a:lvl5pPr>
              <a:defRPr sz="1500">
                <a:latin typeface="Arial"/>
                <a:cs typeface="Arial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08036"/>
            <a:ext cx="3008313" cy="264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10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529274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9375"/>
            <a:ext cx="5486400" cy="2785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5432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26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41652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57147"/>
            <a:ext cx="8229600" cy="3030967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507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46727"/>
            <a:ext cx="2057400" cy="4041387"/>
          </a:xfrm>
          <a:prstGeom prst="rect">
            <a:avLst/>
          </a:prstGeom>
        </p:spPr>
        <p:txBody>
          <a:bodyPr vert="eaVert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46727"/>
            <a:ext cx="6019800" cy="4041387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79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97819"/>
            <a:ext cx="8229600" cy="1102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2146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7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C3BD2BA-2883-FD40-805C-007EC2993B74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350AA8-8DCB-AE4B-9C05-A61ED8CA6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08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796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5968"/>
            <a:ext cx="8229600" cy="27873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3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597819"/>
            <a:ext cx="8001000" cy="110251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700338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9795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5968"/>
            <a:ext cx="4038600" cy="2780089"/>
          </a:xfrm>
          <a:prstGeom prst="rect">
            <a:avLst/>
          </a:prstGeom>
        </p:spPr>
        <p:txBody>
          <a:bodyPr/>
          <a:lstStyle>
            <a:lvl1pPr algn="l">
              <a:defRPr sz="2100">
                <a:latin typeface="Arial"/>
                <a:cs typeface="Arial"/>
              </a:defRPr>
            </a:lvl1pPr>
            <a:lvl2pPr algn="l">
              <a:defRPr sz="1800">
                <a:latin typeface="Arial"/>
                <a:cs typeface="Arial"/>
              </a:defRPr>
            </a:lvl2pPr>
            <a:lvl3pPr algn="l">
              <a:defRPr sz="1500">
                <a:latin typeface="Arial"/>
                <a:cs typeface="Arial"/>
              </a:defRPr>
            </a:lvl3pPr>
            <a:lvl4pPr algn="l">
              <a:defRPr sz="1350">
                <a:latin typeface="Arial"/>
                <a:cs typeface="Arial"/>
              </a:defRPr>
            </a:lvl4pPr>
            <a:lvl5pPr algn="l"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5968"/>
            <a:ext cx="4038600" cy="2780089"/>
          </a:xfrm>
          <a:prstGeom prst="rect">
            <a:avLst/>
          </a:prstGeom>
        </p:spPr>
        <p:txBody>
          <a:bodyPr/>
          <a:lstStyle>
            <a:lvl1pPr algn="l">
              <a:defRPr sz="2100">
                <a:latin typeface="Arial"/>
                <a:cs typeface="Arial"/>
              </a:defRPr>
            </a:lvl1pPr>
            <a:lvl2pPr algn="l">
              <a:defRPr sz="1800">
                <a:latin typeface="Arial"/>
                <a:cs typeface="Arial"/>
              </a:defRPr>
            </a:lvl2pPr>
            <a:lvl3pPr algn="l">
              <a:defRPr sz="1500">
                <a:latin typeface="Arial"/>
                <a:cs typeface="Arial"/>
              </a:defRPr>
            </a:lvl3pPr>
            <a:lvl4pPr algn="l">
              <a:defRPr sz="1350">
                <a:latin typeface="Arial"/>
                <a:cs typeface="Arial"/>
              </a:defRPr>
            </a:lvl4pPr>
            <a:lvl5pPr algn="l"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9636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988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28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82658"/>
            <a:ext cx="4040188" cy="231517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028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082658"/>
            <a:ext cx="4041775" cy="231517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601796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62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01796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824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4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47830"/>
            <a:ext cx="3008313" cy="12146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551"/>
            <a:ext cx="5111750" cy="400207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1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500">
                <a:latin typeface="Arial"/>
                <a:cs typeface="Arial"/>
              </a:defRPr>
            </a:lvl4pPr>
            <a:lvl5pPr>
              <a:defRPr sz="1500">
                <a:latin typeface="Arial"/>
                <a:cs typeface="Arial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62465"/>
            <a:ext cx="3008313" cy="2854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3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237593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97695"/>
            <a:ext cx="5486400" cy="2785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662646"/>
            <a:ext cx="5486400" cy="59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34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19041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3214"/>
            <a:ext cx="8229600" cy="3141072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311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52105"/>
            <a:ext cx="2057400" cy="4131209"/>
          </a:xfrm>
          <a:prstGeom prst="rect">
            <a:avLst/>
          </a:prstGeom>
        </p:spPr>
        <p:txBody>
          <a:bodyPr vert="eaVert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2105"/>
            <a:ext cx="6019800" cy="413120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6138"/>
            <a:ext cx="8229600" cy="1102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92969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597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1250"/>
            <a:ext cx="8229600" cy="110251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78081"/>
            <a:ext cx="6400800" cy="1129576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2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06887"/>
            <a:ext cx="8229599" cy="85725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8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44037-AAC2-0742-99B9-07B0DC7FF2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AE3B6F-FC12-BE4B-8D3C-9E51258373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5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FA1A-A022-D649-8AD9-9F30A5C06CF5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A361-AE56-CD4A-B91B-4241634854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8C30BF-6A77-8E44-A67A-DDF61ADA4E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5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3E02CE-440C-AD41-9DDA-5591ED1E75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363C08-5832-E94D-9314-2E2054CA1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18B8E3-4674-A347-9DC4-DBF0F0A66E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4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F186C6-9C93-C04D-87CC-2877C61E65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61" y="0"/>
            <a:ext cx="91214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7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36530E-C695-2C44-9F92-259B01868F5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61" y="0"/>
            <a:ext cx="91214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8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2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comments" Target="../comments/commen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8294-EE57-1449-9623-3B51B0693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Summer 2023 Moves</a:t>
            </a:r>
          </a:p>
        </p:txBody>
      </p:sp>
    </p:spTree>
    <p:extLst>
      <p:ext uri="{BB962C8B-B14F-4D97-AF65-F5344CB8AC3E}">
        <p14:creationId xmlns:p14="http://schemas.microsoft.com/office/powerpoint/2010/main" val="37719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8FB0-A7FF-F341-B50E-B9AB7830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33056"/>
            <a:ext cx="4038600" cy="3143002"/>
          </a:xfrm>
        </p:spPr>
        <p:txBody>
          <a:bodyPr/>
          <a:lstStyle/>
          <a:p>
            <a:r>
              <a:rPr lang="en-US" sz="1800" dirty="0"/>
              <a:t>Decline in enrollment and staffing have led to a surplus of space</a:t>
            </a:r>
          </a:p>
          <a:p>
            <a:pPr lvl="1"/>
            <a:r>
              <a:rPr lang="en-US" sz="1500" dirty="0"/>
              <a:t>Fall 2016 – 16,655 student headcount</a:t>
            </a:r>
          </a:p>
          <a:p>
            <a:pPr lvl="1"/>
            <a:r>
              <a:rPr lang="en-US" sz="1500" dirty="0"/>
              <a:t>Fall 2022 – 9,503 student headcount</a:t>
            </a:r>
          </a:p>
          <a:p>
            <a:pPr lvl="1"/>
            <a:r>
              <a:rPr lang="en-US" sz="1500" dirty="0"/>
              <a:t>Fall 2016 – 2,827 FTE employees</a:t>
            </a:r>
          </a:p>
          <a:p>
            <a:pPr lvl="1"/>
            <a:r>
              <a:rPr lang="en-US" sz="1500" dirty="0"/>
              <a:t>Fall 2022 – 1,733 FTE employees</a:t>
            </a:r>
          </a:p>
          <a:p>
            <a:r>
              <a:rPr lang="en-US" sz="1800" dirty="0"/>
              <a:t>Located in pockets across campus.</a:t>
            </a:r>
          </a:p>
          <a:p>
            <a:r>
              <a:rPr lang="en-US" sz="1800" dirty="0"/>
              <a:t>Space walk through and benchmarking identified approx. 170,000sf surplus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41FA7A-C3BE-4C45-96EA-A3CD3A7F57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76006"/>
            <a:ext cx="4038600" cy="18201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24EFF-3703-0A4E-A69A-2F6C41F2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6937"/>
                </a:solidFill>
              </a:rPr>
              <a:t>Background:</a:t>
            </a:r>
          </a:p>
        </p:txBody>
      </p:sp>
    </p:spTree>
    <p:extLst>
      <p:ext uri="{BB962C8B-B14F-4D97-AF65-F5344CB8AC3E}">
        <p14:creationId xmlns:p14="http://schemas.microsoft.com/office/powerpoint/2010/main" val="350367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8FB0-A7FF-F341-B50E-B9AB7830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80378"/>
            <a:ext cx="4038600" cy="2780089"/>
          </a:xfrm>
        </p:spPr>
        <p:txBody>
          <a:bodyPr/>
          <a:lstStyle/>
          <a:p>
            <a:r>
              <a:rPr lang="en-US" sz="1800" dirty="0"/>
              <a:t>Support interdisciplinary approaches in new College of Health, Education and Human Services</a:t>
            </a:r>
          </a:p>
          <a:p>
            <a:r>
              <a:rPr lang="en-US" sz="1800" dirty="0"/>
              <a:t>Improve and enhance student oriented spaces.</a:t>
            </a:r>
          </a:p>
          <a:p>
            <a:r>
              <a:rPr lang="en-US" sz="1800" dirty="0"/>
              <a:t>Accommodate growth in academic programs. </a:t>
            </a:r>
          </a:p>
          <a:p>
            <a:r>
              <a:rPr lang="en-US" sz="1800" dirty="0"/>
              <a:t>Consolidate university uses to maximize available space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742DA1-BFB3-465F-9A1C-FEF67A0088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2240303"/>
            <a:ext cx="4038600" cy="18201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24EFF-3703-0A4E-A69A-2F6C41F2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6937"/>
                </a:solidFill>
              </a:rPr>
              <a:t>Focus:</a:t>
            </a:r>
          </a:p>
        </p:txBody>
      </p:sp>
      <p:pic>
        <p:nvPicPr>
          <p:cNvPr id="2050" name="Picture 2" descr="Wright State Newsroom – College of Nursing and Health ranked No. 3 in Ohio  among accredited nursing schools « Wright State University">
            <a:extLst>
              <a:ext uri="{FF2B5EF4-FFF2-40B4-BE49-F238E27FC236}">
                <a16:creationId xmlns:a16="http://schemas.microsoft.com/office/drawing/2014/main" id="{D26FF124-A1F6-D9A9-5CC7-A36CB09CF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58" y="370296"/>
            <a:ext cx="2811142" cy="182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2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8FB0-A7FF-F341-B50E-B9AB78308D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Millett - single building large enough to house CHEH academic units and allow for growth</a:t>
            </a:r>
          </a:p>
          <a:p>
            <a:r>
              <a:rPr lang="en-US" sz="1800" dirty="0"/>
              <a:t>Future Phase for Nursing skills and simulation labs</a:t>
            </a:r>
          </a:p>
          <a:p>
            <a:r>
              <a:rPr lang="en-US" sz="1800" dirty="0"/>
              <a:t>Allyn – comfortably accommodate COLA</a:t>
            </a:r>
          </a:p>
          <a:p>
            <a:r>
              <a:rPr lang="en-US" sz="1800" dirty="0"/>
              <a:t>New student lounge</a:t>
            </a:r>
          </a:p>
          <a:p>
            <a:r>
              <a:rPr lang="en-US" sz="1800" dirty="0"/>
              <a:t>Deans on first floor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14F3D2-31D7-42A6-83C1-C0CBE990D0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76006"/>
            <a:ext cx="4038600" cy="18201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24EFF-3703-0A4E-A69A-2F6C41F2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6937"/>
                </a:solidFill>
              </a:rPr>
              <a:t>Millett Hall  -  Allyn Hall</a:t>
            </a:r>
          </a:p>
        </p:txBody>
      </p:sp>
    </p:spTree>
    <p:extLst>
      <p:ext uri="{BB962C8B-B14F-4D97-AF65-F5344CB8AC3E}">
        <p14:creationId xmlns:p14="http://schemas.microsoft.com/office/powerpoint/2010/main" val="103004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8FB0-A7FF-F341-B50E-B9AB7830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48010"/>
            <a:ext cx="4038600" cy="3128047"/>
          </a:xfrm>
        </p:spPr>
        <p:txBody>
          <a:bodyPr/>
          <a:lstStyle/>
          <a:p>
            <a:r>
              <a:rPr lang="en-US" sz="1800" dirty="0"/>
              <a:t>Relocate Culture and Identity Centers</a:t>
            </a:r>
          </a:p>
          <a:p>
            <a:r>
              <a:rPr lang="en-US" sz="1800" dirty="0"/>
              <a:t>Permanent home for UCIE</a:t>
            </a:r>
          </a:p>
          <a:p>
            <a:r>
              <a:rPr lang="en-US" sz="1800" dirty="0"/>
              <a:t>New Bookstore</a:t>
            </a:r>
          </a:p>
          <a:p>
            <a:r>
              <a:rPr lang="en-US" sz="1800" dirty="0"/>
              <a:t>New Student Organization and Student Involvement and Leadership Suite</a:t>
            </a:r>
          </a:p>
          <a:p>
            <a:r>
              <a:rPr lang="en-US" sz="1800" dirty="0"/>
              <a:t>New Career Services Suite</a:t>
            </a:r>
          </a:p>
          <a:p>
            <a:r>
              <a:rPr lang="en-US" sz="1800" dirty="0"/>
              <a:t>Relocate Retirees, Advancement and Alumni Association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963C2C-DA3F-46E6-B073-A43F6E300E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76006"/>
            <a:ext cx="4038600" cy="18201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24EFF-3703-0A4E-A69A-2F6C41F2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6937"/>
                </a:solidFill>
              </a:rPr>
              <a:t>Student Union</a:t>
            </a:r>
          </a:p>
        </p:txBody>
      </p:sp>
    </p:spTree>
    <p:extLst>
      <p:ext uri="{BB962C8B-B14F-4D97-AF65-F5344CB8AC3E}">
        <p14:creationId xmlns:p14="http://schemas.microsoft.com/office/powerpoint/2010/main" val="218970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8FB0-A7FF-F341-B50E-B9AB78308D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Redesigned Raider Connect supported by Financial Aid, Bursar, Registrar.</a:t>
            </a:r>
          </a:p>
          <a:p>
            <a:r>
              <a:rPr lang="en-US" sz="1800" dirty="0"/>
              <a:t>Repurpose Nursing suite for new College of Graduate Programs and Honors Studies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F7D55B-DFED-4E9E-A157-242602ACF8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76006"/>
            <a:ext cx="4038600" cy="18201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24EFF-3703-0A4E-A69A-2F6C41F2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6937"/>
                </a:solidFill>
              </a:rPr>
              <a:t>University Hall</a:t>
            </a:r>
          </a:p>
        </p:txBody>
      </p:sp>
    </p:spTree>
    <p:extLst>
      <p:ext uri="{BB962C8B-B14F-4D97-AF65-F5344CB8AC3E}">
        <p14:creationId xmlns:p14="http://schemas.microsoft.com/office/powerpoint/2010/main" val="38963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8FB0-A7FF-F341-B50E-B9AB7830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008451"/>
            <a:ext cx="4038600" cy="3362159"/>
          </a:xfrm>
        </p:spPr>
        <p:txBody>
          <a:bodyPr/>
          <a:lstStyle/>
          <a:p>
            <a:r>
              <a:rPr lang="en-US" sz="1600" dirty="0"/>
              <a:t>WSUPD to Allyn annex</a:t>
            </a:r>
          </a:p>
          <a:p>
            <a:r>
              <a:rPr lang="en-US" sz="1600" dirty="0"/>
              <a:t>NEC collaboration with WPAFB</a:t>
            </a:r>
          </a:p>
          <a:p>
            <a:r>
              <a:rPr lang="en-US" sz="1600" dirty="0"/>
              <a:t>State Auditor in Med Sci</a:t>
            </a:r>
          </a:p>
          <a:p>
            <a:r>
              <a:rPr lang="en-US" sz="1600" dirty="0"/>
              <a:t>Project Life to Campus Services</a:t>
            </a:r>
          </a:p>
          <a:p>
            <a:r>
              <a:rPr lang="en-US" sz="1600" dirty="0"/>
              <a:t>Air Handlers</a:t>
            </a:r>
          </a:p>
          <a:p>
            <a:r>
              <a:rPr lang="en-US" sz="1600" dirty="0"/>
              <a:t>Roof replacements</a:t>
            </a:r>
          </a:p>
          <a:p>
            <a:r>
              <a:rPr lang="en-US" sz="1600" dirty="0"/>
              <a:t>Russ Flooring</a:t>
            </a:r>
          </a:p>
          <a:p>
            <a:r>
              <a:rPr lang="en-US" sz="1600" dirty="0"/>
              <a:t>Paver Replacements</a:t>
            </a:r>
          </a:p>
          <a:p>
            <a:r>
              <a:rPr lang="en-US" sz="1600" dirty="0"/>
              <a:t>Lake WFDC</a:t>
            </a:r>
          </a:p>
          <a:p>
            <a:r>
              <a:rPr lang="en-US" sz="1600" dirty="0"/>
              <a:t>Lake wetland creation</a:t>
            </a:r>
          </a:p>
          <a:p>
            <a:r>
              <a:rPr lang="en-US" sz="1600" dirty="0"/>
              <a:t>Lake Pavilion restoration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C32AA3-D9C8-4221-A576-723F0EAB23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" r="45030"/>
          <a:stretch/>
        </p:blipFill>
        <p:spPr>
          <a:xfrm>
            <a:off x="4199802" y="701829"/>
            <a:ext cx="2220035" cy="18201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24EFF-3703-0A4E-A69A-2F6C41F2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658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026937"/>
                </a:solidFill>
              </a:rPr>
              <a:t>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572FC-DAD6-D675-96F4-0F86D86A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46" y="230826"/>
            <a:ext cx="2220034" cy="21196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EC51E7-9252-BFAD-7015-438A80F6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20" y="2793045"/>
            <a:ext cx="4572002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762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 1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Slide Option 2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ver Slide Option 3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ver Slide Option 4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ver Slide Option 5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over Slide Option 6 (includes title slide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nside Slide Option 2 (includes different content layout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nside Slide Option 1 (includes different content layout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11530</TotalTime>
  <Words>275</Words>
  <Application>Microsoft Macintosh PowerPoint</Application>
  <PresentationFormat>On-screen Show (16:9)</PresentationFormat>
  <Paragraphs>52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Cover Slide Option 1 (includes title slide, title/author slide, and ending slide)</vt:lpstr>
      <vt:lpstr>Cover Slide Option 2 (includes title slide, title/author slide, and ending slide)</vt:lpstr>
      <vt:lpstr>Cover Slide Option 3 (includes title slide, title/author slide, and ending slide)</vt:lpstr>
      <vt:lpstr>Cover Slide Option 4 (includes title slide, title/author slide, and ending slide)</vt:lpstr>
      <vt:lpstr>Cover Slide Option 5 (includes title slide, title/author slide, and ending slide)</vt:lpstr>
      <vt:lpstr>Cover Slide Option 6 (includes title slide and ending slide)</vt:lpstr>
      <vt:lpstr>Inside Slide Option 2 (includes different content layouts)</vt:lpstr>
      <vt:lpstr>Inside Slide Option 1 (includes different content layouts)</vt:lpstr>
      <vt:lpstr>Summer 2023 Moves</vt:lpstr>
      <vt:lpstr>Background:</vt:lpstr>
      <vt:lpstr>Focus:</vt:lpstr>
      <vt:lpstr>Millett Hall  -  Allyn Hall</vt:lpstr>
      <vt:lpstr>Student Union</vt:lpstr>
      <vt:lpstr>University Hall</vt:lpstr>
      <vt:lpstr>Other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Earnest-Reitmann, Amanda J.</dc:creator>
  <cp:lastModifiedBy>Gregory Sample</cp:lastModifiedBy>
  <cp:revision>33</cp:revision>
  <dcterms:created xsi:type="dcterms:W3CDTF">2018-09-19T20:02:44Z</dcterms:created>
  <dcterms:modified xsi:type="dcterms:W3CDTF">2023-03-27T16:41:27Z</dcterms:modified>
</cp:coreProperties>
</file>