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Lst>
  <p:notesMasterIdLst>
    <p:notesMasterId r:id="rId17"/>
  </p:notesMasterIdLst>
  <p:sldIdLst>
    <p:sldId id="256" r:id="rId3"/>
    <p:sldId id="275" r:id="rId4"/>
    <p:sldId id="260" r:id="rId5"/>
    <p:sldId id="262" r:id="rId6"/>
    <p:sldId id="277" r:id="rId7"/>
    <p:sldId id="266" r:id="rId8"/>
    <p:sldId id="258" r:id="rId9"/>
    <p:sldId id="272" r:id="rId10"/>
    <p:sldId id="267" r:id="rId11"/>
    <p:sldId id="273" r:id="rId12"/>
    <p:sldId id="276" r:id="rId13"/>
    <p:sldId id="278" r:id="rId14"/>
    <p:sldId id="271" r:id="rId15"/>
    <p:sldId id="274" r:id="rId16"/>
  </p:sldIdLst>
  <p:sldSz cx="12192000" cy="6858000"/>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FE2F3E-DCC1-E6E2-96D8-AE5A76B303E2}" v="121" dt="2023-10-03T13:23:33.110"/>
    <p1510:client id="{47D7A9B9-8B92-99D4-D20C-2966952626B6}" v="410" dt="2023-11-16T01:19:06.110"/>
    <p1510:client id="{49E9D202-A1AC-9459-9494-13DBA80B1DA9}" v="23" dt="2023-11-16T17:43:25.525"/>
    <p1510:client id="{712ACBF3-7D06-A4FE-0EA5-A8B692148684}" v="1" dt="2023-10-02T16:52:33.531"/>
    <p1510:client id="{8E96AB07-5B6F-928D-E0B0-39F80053EDA6}" v="33" dt="2023-11-20T12:18:32.544"/>
    <p1510:client id="{D7477264-8009-8CF0-CFB5-948A93E2DC4C}" v="22" dt="2023-10-02T18:39:58.130"/>
    <p1510:client id="{DF435721-09F8-FCCA-8EB2-FDC371B232F1}" v="262" dt="2023-11-20T15:07:04.955"/>
    <p1510:client id="{E382000F-4C75-54FD-21C9-547DB53BD30F}" v="1" dt="2023-11-16T17:42:59.0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C503CB2D-CCE3-4DE0-9484-E84D80DF4493}" type="datetimeFigureOut">
              <a:t>11/20/2023</a:t>
            </a:fld>
            <a:endParaRPr lang="en-US"/>
          </a:p>
        </p:txBody>
      </p:sp>
      <p:sp>
        <p:nvSpPr>
          <p:cNvPr id="4" name="Slide Image Placeholder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9929AF5C-C666-45B9-824F-C2211893AB83}" type="slidenum">
              <a:t>‹#›</a:t>
            </a:fld>
            <a:endParaRPr lang="en-US"/>
          </a:p>
        </p:txBody>
      </p:sp>
    </p:spTree>
    <p:extLst>
      <p:ext uri="{BB962C8B-B14F-4D97-AF65-F5344CB8AC3E}">
        <p14:creationId xmlns:p14="http://schemas.microsoft.com/office/powerpoint/2010/main" val="2056297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9929AF5C-C666-45B9-824F-C2211893AB83}" type="slidenum">
              <a:t>1</a:t>
            </a:fld>
            <a:endParaRPr lang="en-US"/>
          </a:p>
        </p:txBody>
      </p:sp>
    </p:spTree>
    <p:extLst>
      <p:ext uri="{BB962C8B-B14F-4D97-AF65-F5344CB8AC3E}">
        <p14:creationId xmlns:p14="http://schemas.microsoft.com/office/powerpoint/2010/main" val="23966457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9929AF5C-C666-45B9-824F-C2211893AB83}" type="slidenum">
              <a:t>2</a:t>
            </a:fld>
            <a:endParaRPr lang="en-US"/>
          </a:p>
        </p:txBody>
      </p:sp>
    </p:spTree>
    <p:extLst>
      <p:ext uri="{BB962C8B-B14F-4D97-AF65-F5344CB8AC3E}">
        <p14:creationId xmlns:p14="http://schemas.microsoft.com/office/powerpoint/2010/main" val="10797736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9929AF5C-C666-45B9-824F-C2211893AB83}" type="slidenum">
              <a:t>3</a:t>
            </a:fld>
            <a:endParaRPr lang="en-US"/>
          </a:p>
        </p:txBody>
      </p:sp>
    </p:spTree>
    <p:extLst>
      <p:ext uri="{BB962C8B-B14F-4D97-AF65-F5344CB8AC3E}">
        <p14:creationId xmlns:p14="http://schemas.microsoft.com/office/powerpoint/2010/main" val="8449652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9929AF5C-C666-45B9-824F-C2211893AB83}" type="slidenum">
              <a:t>5</a:t>
            </a:fld>
            <a:endParaRPr lang="en-US"/>
          </a:p>
        </p:txBody>
      </p:sp>
    </p:spTree>
    <p:extLst>
      <p:ext uri="{BB962C8B-B14F-4D97-AF65-F5344CB8AC3E}">
        <p14:creationId xmlns:p14="http://schemas.microsoft.com/office/powerpoint/2010/main" val="35446873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9929AF5C-C666-45B9-824F-C2211893AB83}" type="slidenum">
              <a:t>6</a:t>
            </a:fld>
            <a:endParaRPr lang="en-US"/>
          </a:p>
        </p:txBody>
      </p:sp>
    </p:spTree>
    <p:extLst>
      <p:ext uri="{BB962C8B-B14F-4D97-AF65-F5344CB8AC3E}">
        <p14:creationId xmlns:p14="http://schemas.microsoft.com/office/powerpoint/2010/main" val="13477945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9AF5C-C666-45B9-824F-C2211893AB83}" type="slidenum">
              <a:rPr lang="en-US"/>
              <a:t>9</a:t>
            </a:fld>
            <a:endParaRPr lang="en-US"/>
          </a:p>
        </p:txBody>
      </p:sp>
    </p:spTree>
    <p:extLst>
      <p:ext uri="{BB962C8B-B14F-4D97-AF65-F5344CB8AC3E}">
        <p14:creationId xmlns:p14="http://schemas.microsoft.com/office/powerpoint/2010/main" val="12429942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9AF5C-C666-45B9-824F-C2211893AB83}" type="slidenum">
              <a:rPr lang="en-US"/>
              <a:t>10</a:t>
            </a:fld>
            <a:endParaRPr lang="en-US"/>
          </a:p>
        </p:txBody>
      </p:sp>
    </p:spTree>
    <p:extLst>
      <p:ext uri="{BB962C8B-B14F-4D97-AF65-F5344CB8AC3E}">
        <p14:creationId xmlns:p14="http://schemas.microsoft.com/office/powerpoint/2010/main" val="13660809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9AF5C-C666-45B9-824F-C2211893AB83}" type="slidenum">
              <a:rPr lang="en-US"/>
              <a:t>12</a:t>
            </a:fld>
            <a:endParaRPr lang="en-US"/>
          </a:p>
        </p:txBody>
      </p:sp>
    </p:spTree>
    <p:extLst>
      <p:ext uri="{BB962C8B-B14F-4D97-AF65-F5344CB8AC3E}">
        <p14:creationId xmlns:p14="http://schemas.microsoft.com/office/powerpoint/2010/main" val="13660809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9AF5C-C666-45B9-824F-C2211893AB83}" type="slidenum">
              <a:rPr lang="en-US"/>
              <a:t>12</a:t>
            </a:fld>
            <a:endParaRPr lang="en-US"/>
          </a:p>
        </p:txBody>
      </p:sp>
    </p:spTree>
    <p:extLst>
      <p:ext uri="{BB962C8B-B14F-4D97-AF65-F5344CB8AC3E}">
        <p14:creationId xmlns:p14="http://schemas.microsoft.com/office/powerpoint/2010/main" val="769453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B861E-0A93-A3A0-D16B-DC3D1F5117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BF0FDCF-3324-D74D-F651-B16C2FEEE0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69C3A93-1CF3-DB36-D641-963D8AEBC474}"/>
              </a:ext>
            </a:extLst>
          </p:cNvPr>
          <p:cNvSpPr>
            <a:spLocks noGrp="1"/>
          </p:cNvSpPr>
          <p:nvPr>
            <p:ph type="dt" sz="half" idx="10"/>
          </p:nvPr>
        </p:nvSpPr>
        <p:spPr/>
        <p:txBody>
          <a:bodyPr/>
          <a:lstStyle/>
          <a:p>
            <a:fld id="{158E763C-B947-4D28-93B3-83BF5D1E6EFE}" type="datetimeFigureOut">
              <a:rPr lang="en-US" smtClean="0"/>
              <a:t>11/20/2023</a:t>
            </a:fld>
            <a:endParaRPr lang="en-US"/>
          </a:p>
        </p:txBody>
      </p:sp>
      <p:sp>
        <p:nvSpPr>
          <p:cNvPr id="5" name="Footer Placeholder 4">
            <a:extLst>
              <a:ext uri="{FF2B5EF4-FFF2-40B4-BE49-F238E27FC236}">
                <a16:creationId xmlns:a16="http://schemas.microsoft.com/office/drawing/2014/main" id="{67FCB0C9-61E9-AB72-0C62-CE2E4D5255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3C5A66-F42E-7315-A080-C45B207386A7}"/>
              </a:ext>
            </a:extLst>
          </p:cNvPr>
          <p:cNvSpPr>
            <a:spLocks noGrp="1"/>
          </p:cNvSpPr>
          <p:nvPr>
            <p:ph type="sldNum" sz="quarter" idx="12"/>
          </p:nvPr>
        </p:nvSpPr>
        <p:spPr/>
        <p:txBody>
          <a:bodyPr/>
          <a:lstStyle/>
          <a:p>
            <a:fld id="{6ADE624E-836E-41A6-8D88-99811259E010}" type="slidenum">
              <a:rPr lang="en-US" smtClean="0"/>
              <a:t>‹#›</a:t>
            </a:fld>
            <a:endParaRPr lang="en-US"/>
          </a:p>
        </p:txBody>
      </p:sp>
    </p:spTree>
    <p:extLst>
      <p:ext uri="{BB962C8B-B14F-4D97-AF65-F5344CB8AC3E}">
        <p14:creationId xmlns:p14="http://schemas.microsoft.com/office/powerpoint/2010/main" val="4241463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FA9E5-E878-3A4C-0DCA-D0337CBEBD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C7E8F91-E96E-5A76-6C01-3D724A878AC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E9A507-CDEB-AB53-0A1B-D03903C84585}"/>
              </a:ext>
            </a:extLst>
          </p:cNvPr>
          <p:cNvSpPr>
            <a:spLocks noGrp="1"/>
          </p:cNvSpPr>
          <p:nvPr>
            <p:ph type="dt" sz="half" idx="10"/>
          </p:nvPr>
        </p:nvSpPr>
        <p:spPr/>
        <p:txBody>
          <a:bodyPr/>
          <a:lstStyle/>
          <a:p>
            <a:fld id="{158E763C-B947-4D28-93B3-83BF5D1E6EFE}" type="datetimeFigureOut">
              <a:rPr lang="en-US" smtClean="0"/>
              <a:t>11/20/2023</a:t>
            </a:fld>
            <a:endParaRPr lang="en-US"/>
          </a:p>
        </p:txBody>
      </p:sp>
      <p:sp>
        <p:nvSpPr>
          <p:cNvPr id="5" name="Footer Placeholder 4">
            <a:extLst>
              <a:ext uri="{FF2B5EF4-FFF2-40B4-BE49-F238E27FC236}">
                <a16:creationId xmlns:a16="http://schemas.microsoft.com/office/drawing/2014/main" id="{E70955B7-AE63-1310-6350-596F21F25D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78F126-10BC-341E-A404-8A21BDBC0BCB}"/>
              </a:ext>
            </a:extLst>
          </p:cNvPr>
          <p:cNvSpPr>
            <a:spLocks noGrp="1"/>
          </p:cNvSpPr>
          <p:nvPr>
            <p:ph type="sldNum" sz="quarter" idx="12"/>
          </p:nvPr>
        </p:nvSpPr>
        <p:spPr/>
        <p:txBody>
          <a:bodyPr/>
          <a:lstStyle/>
          <a:p>
            <a:fld id="{6ADE624E-836E-41A6-8D88-99811259E010}" type="slidenum">
              <a:rPr lang="en-US" smtClean="0"/>
              <a:t>‹#›</a:t>
            </a:fld>
            <a:endParaRPr lang="en-US"/>
          </a:p>
        </p:txBody>
      </p:sp>
    </p:spTree>
    <p:extLst>
      <p:ext uri="{BB962C8B-B14F-4D97-AF65-F5344CB8AC3E}">
        <p14:creationId xmlns:p14="http://schemas.microsoft.com/office/powerpoint/2010/main" val="29008502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C1EF5-83E9-CA5D-69DB-38A72A8AE8D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9DD55E9-1D4E-67CD-3A31-6297856BF2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166FD7F-6A7E-1BFE-669D-FF022EC69722}"/>
              </a:ext>
            </a:extLst>
          </p:cNvPr>
          <p:cNvSpPr>
            <a:spLocks noGrp="1"/>
          </p:cNvSpPr>
          <p:nvPr>
            <p:ph type="dt" sz="half" idx="10"/>
          </p:nvPr>
        </p:nvSpPr>
        <p:spPr/>
        <p:txBody>
          <a:bodyPr/>
          <a:lstStyle/>
          <a:p>
            <a:fld id="{158E763C-B947-4D28-93B3-83BF5D1E6EFE}" type="datetimeFigureOut">
              <a:rPr lang="en-US" smtClean="0"/>
              <a:t>11/20/2023</a:t>
            </a:fld>
            <a:endParaRPr lang="en-US"/>
          </a:p>
        </p:txBody>
      </p:sp>
      <p:sp>
        <p:nvSpPr>
          <p:cNvPr id="5" name="Footer Placeholder 4">
            <a:extLst>
              <a:ext uri="{FF2B5EF4-FFF2-40B4-BE49-F238E27FC236}">
                <a16:creationId xmlns:a16="http://schemas.microsoft.com/office/drawing/2014/main" id="{94D7DEB5-9642-6E19-6979-B91BA2412E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9FE4AE-2E97-88CF-8A9C-65C89F0E5FCB}"/>
              </a:ext>
            </a:extLst>
          </p:cNvPr>
          <p:cNvSpPr>
            <a:spLocks noGrp="1"/>
          </p:cNvSpPr>
          <p:nvPr>
            <p:ph type="sldNum" sz="quarter" idx="12"/>
          </p:nvPr>
        </p:nvSpPr>
        <p:spPr/>
        <p:txBody>
          <a:bodyPr/>
          <a:lstStyle/>
          <a:p>
            <a:fld id="{6ADE624E-836E-41A6-8D88-99811259E010}" type="slidenum">
              <a:rPr lang="en-US" smtClean="0"/>
              <a:t>‹#›</a:t>
            </a:fld>
            <a:endParaRPr lang="en-US"/>
          </a:p>
        </p:txBody>
      </p:sp>
    </p:spTree>
    <p:extLst>
      <p:ext uri="{BB962C8B-B14F-4D97-AF65-F5344CB8AC3E}">
        <p14:creationId xmlns:p14="http://schemas.microsoft.com/office/powerpoint/2010/main" val="35210069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F35E1-FEF1-D2D4-AAC0-9B3B772E1F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CFC350-035D-AEB8-F9AD-0A9ED7E5D4F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465C1DD-0AFB-2FDD-57A1-A3596712C47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61E1F76-77FE-6CF0-FD94-7200DB79B315}"/>
              </a:ext>
            </a:extLst>
          </p:cNvPr>
          <p:cNvSpPr>
            <a:spLocks noGrp="1"/>
          </p:cNvSpPr>
          <p:nvPr>
            <p:ph type="dt" sz="half" idx="10"/>
          </p:nvPr>
        </p:nvSpPr>
        <p:spPr/>
        <p:txBody>
          <a:bodyPr/>
          <a:lstStyle/>
          <a:p>
            <a:fld id="{158E763C-B947-4D28-93B3-83BF5D1E6EFE}" type="datetimeFigureOut">
              <a:rPr lang="en-US" smtClean="0"/>
              <a:t>11/20/2023</a:t>
            </a:fld>
            <a:endParaRPr lang="en-US"/>
          </a:p>
        </p:txBody>
      </p:sp>
      <p:sp>
        <p:nvSpPr>
          <p:cNvPr id="6" name="Footer Placeholder 5">
            <a:extLst>
              <a:ext uri="{FF2B5EF4-FFF2-40B4-BE49-F238E27FC236}">
                <a16:creationId xmlns:a16="http://schemas.microsoft.com/office/drawing/2014/main" id="{ADF271A5-BDDD-A409-2A66-8461FE4024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4C394B-02D4-DB5A-C3A4-2A040FC23F8F}"/>
              </a:ext>
            </a:extLst>
          </p:cNvPr>
          <p:cNvSpPr>
            <a:spLocks noGrp="1"/>
          </p:cNvSpPr>
          <p:nvPr>
            <p:ph type="sldNum" sz="quarter" idx="12"/>
          </p:nvPr>
        </p:nvSpPr>
        <p:spPr/>
        <p:txBody>
          <a:bodyPr/>
          <a:lstStyle/>
          <a:p>
            <a:fld id="{6ADE624E-836E-41A6-8D88-99811259E010}" type="slidenum">
              <a:rPr lang="en-US" smtClean="0"/>
              <a:t>‹#›</a:t>
            </a:fld>
            <a:endParaRPr lang="en-US"/>
          </a:p>
        </p:txBody>
      </p:sp>
    </p:spTree>
    <p:extLst>
      <p:ext uri="{BB962C8B-B14F-4D97-AF65-F5344CB8AC3E}">
        <p14:creationId xmlns:p14="http://schemas.microsoft.com/office/powerpoint/2010/main" val="4894885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4E058-9F29-C18A-CD5C-87237C1B96E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6E6EFD6-6135-1182-72E3-E6628D1BB1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9C62745-73D5-FC3C-7660-1FA0576C70D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591DE6-6752-DCC3-E99E-E44A6FCA02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E5033A8-11C1-B75B-0E98-D994E2CDC14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A62406C-5B89-B0B2-F35C-9DBFA796809E}"/>
              </a:ext>
            </a:extLst>
          </p:cNvPr>
          <p:cNvSpPr>
            <a:spLocks noGrp="1"/>
          </p:cNvSpPr>
          <p:nvPr>
            <p:ph type="dt" sz="half" idx="10"/>
          </p:nvPr>
        </p:nvSpPr>
        <p:spPr/>
        <p:txBody>
          <a:bodyPr/>
          <a:lstStyle/>
          <a:p>
            <a:fld id="{158E763C-B947-4D28-93B3-83BF5D1E6EFE}" type="datetimeFigureOut">
              <a:rPr lang="en-US" smtClean="0"/>
              <a:t>11/20/2023</a:t>
            </a:fld>
            <a:endParaRPr lang="en-US"/>
          </a:p>
        </p:txBody>
      </p:sp>
      <p:sp>
        <p:nvSpPr>
          <p:cNvPr id="8" name="Footer Placeholder 7">
            <a:extLst>
              <a:ext uri="{FF2B5EF4-FFF2-40B4-BE49-F238E27FC236}">
                <a16:creationId xmlns:a16="http://schemas.microsoft.com/office/drawing/2014/main" id="{A6F2DD1F-5881-6908-77E2-B87DF7CFEDF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DA190E1-7FDA-3A9F-704F-F1E72A22AB9A}"/>
              </a:ext>
            </a:extLst>
          </p:cNvPr>
          <p:cNvSpPr>
            <a:spLocks noGrp="1"/>
          </p:cNvSpPr>
          <p:nvPr>
            <p:ph type="sldNum" sz="quarter" idx="12"/>
          </p:nvPr>
        </p:nvSpPr>
        <p:spPr/>
        <p:txBody>
          <a:bodyPr/>
          <a:lstStyle/>
          <a:p>
            <a:fld id="{6ADE624E-836E-41A6-8D88-99811259E010}" type="slidenum">
              <a:rPr lang="en-US" smtClean="0"/>
              <a:t>‹#›</a:t>
            </a:fld>
            <a:endParaRPr lang="en-US"/>
          </a:p>
        </p:txBody>
      </p:sp>
    </p:spTree>
    <p:extLst>
      <p:ext uri="{BB962C8B-B14F-4D97-AF65-F5344CB8AC3E}">
        <p14:creationId xmlns:p14="http://schemas.microsoft.com/office/powerpoint/2010/main" val="7320376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B624D-F75C-7BE1-AD7C-3E5BC18CECF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86A5613-6B7A-CA35-202A-DF59C1F7CAEA}"/>
              </a:ext>
            </a:extLst>
          </p:cNvPr>
          <p:cNvSpPr>
            <a:spLocks noGrp="1"/>
          </p:cNvSpPr>
          <p:nvPr>
            <p:ph type="dt" sz="half" idx="10"/>
          </p:nvPr>
        </p:nvSpPr>
        <p:spPr/>
        <p:txBody>
          <a:bodyPr/>
          <a:lstStyle/>
          <a:p>
            <a:fld id="{158E763C-B947-4D28-93B3-83BF5D1E6EFE}" type="datetimeFigureOut">
              <a:rPr lang="en-US" smtClean="0"/>
              <a:t>11/20/2023</a:t>
            </a:fld>
            <a:endParaRPr lang="en-US"/>
          </a:p>
        </p:txBody>
      </p:sp>
      <p:sp>
        <p:nvSpPr>
          <p:cNvPr id="4" name="Footer Placeholder 3">
            <a:extLst>
              <a:ext uri="{FF2B5EF4-FFF2-40B4-BE49-F238E27FC236}">
                <a16:creationId xmlns:a16="http://schemas.microsoft.com/office/drawing/2014/main" id="{D27CB560-4EAE-C242-8F90-141F35E0351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28E3435-D117-3B14-D311-3829283A366A}"/>
              </a:ext>
            </a:extLst>
          </p:cNvPr>
          <p:cNvSpPr>
            <a:spLocks noGrp="1"/>
          </p:cNvSpPr>
          <p:nvPr>
            <p:ph type="sldNum" sz="quarter" idx="12"/>
          </p:nvPr>
        </p:nvSpPr>
        <p:spPr/>
        <p:txBody>
          <a:bodyPr/>
          <a:lstStyle/>
          <a:p>
            <a:fld id="{6ADE624E-836E-41A6-8D88-99811259E010}" type="slidenum">
              <a:rPr lang="en-US" smtClean="0"/>
              <a:t>‹#›</a:t>
            </a:fld>
            <a:endParaRPr lang="en-US"/>
          </a:p>
        </p:txBody>
      </p:sp>
    </p:spTree>
    <p:extLst>
      <p:ext uri="{BB962C8B-B14F-4D97-AF65-F5344CB8AC3E}">
        <p14:creationId xmlns:p14="http://schemas.microsoft.com/office/powerpoint/2010/main" val="38408828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4213E83-12B6-1E22-8759-BC94E8BED765}"/>
              </a:ext>
            </a:extLst>
          </p:cNvPr>
          <p:cNvSpPr>
            <a:spLocks noGrp="1"/>
          </p:cNvSpPr>
          <p:nvPr>
            <p:ph type="dt" sz="half" idx="10"/>
          </p:nvPr>
        </p:nvSpPr>
        <p:spPr/>
        <p:txBody>
          <a:bodyPr/>
          <a:lstStyle/>
          <a:p>
            <a:fld id="{158E763C-B947-4D28-93B3-83BF5D1E6EFE}" type="datetimeFigureOut">
              <a:rPr lang="en-US" smtClean="0"/>
              <a:t>11/20/2023</a:t>
            </a:fld>
            <a:endParaRPr lang="en-US"/>
          </a:p>
        </p:txBody>
      </p:sp>
      <p:sp>
        <p:nvSpPr>
          <p:cNvPr id="3" name="Footer Placeholder 2">
            <a:extLst>
              <a:ext uri="{FF2B5EF4-FFF2-40B4-BE49-F238E27FC236}">
                <a16:creationId xmlns:a16="http://schemas.microsoft.com/office/drawing/2014/main" id="{80D21093-30C1-565E-D42F-53D730E0BAC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3491F0A-0BE2-D903-9D21-2C59EA044C64}"/>
              </a:ext>
            </a:extLst>
          </p:cNvPr>
          <p:cNvSpPr>
            <a:spLocks noGrp="1"/>
          </p:cNvSpPr>
          <p:nvPr>
            <p:ph type="sldNum" sz="quarter" idx="12"/>
          </p:nvPr>
        </p:nvSpPr>
        <p:spPr/>
        <p:txBody>
          <a:bodyPr/>
          <a:lstStyle/>
          <a:p>
            <a:fld id="{6ADE624E-836E-41A6-8D88-99811259E010}" type="slidenum">
              <a:rPr lang="en-US" smtClean="0"/>
              <a:t>‹#›</a:t>
            </a:fld>
            <a:endParaRPr lang="en-US"/>
          </a:p>
        </p:txBody>
      </p:sp>
    </p:spTree>
    <p:extLst>
      <p:ext uri="{BB962C8B-B14F-4D97-AF65-F5344CB8AC3E}">
        <p14:creationId xmlns:p14="http://schemas.microsoft.com/office/powerpoint/2010/main" val="27901761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D622B-4716-9B12-4594-CA86DA9845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FD73B29-908E-7166-2049-3E82CCE22E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1CEA6A-00CB-8ACE-80BD-72092415F2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EE91C2-0D97-B304-B1F5-129D80698E9D}"/>
              </a:ext>
            </a:extLst>
          </p:cNvPr>
          <p:cNvSpPr>
            <a:spLocks noGrp="1"/>
          </p:cNvSpPr>
          <p:nvPr>
            <p:ph type="dt" sz="half" idx="10"/>
          </p:nvPr>
        </p:nvSpPr>
        <p:spPr/>
        <p:txBody>
          <a:bodyPr/>
          <a:lstStyle/>
          <a:p>
            <a:fld id="{158E763C-B947-4D28-93B3-83BF5D1E6EFE}" type="datetimeFigureOut">
              <a:rPr lang="en-US" smtClean="0"/>
              <a:t>11/20/2023</a:t>
            </a:fld>
            <a:endParaRPr lang="en-US"/>
          </a:p>
        </p:txBody>
      </p:sp>
      <p:sp>
        <p:nvSpPr>
          <p:cNvPr id="6" name="Footer Placeholder 5">
            <a:extLst>
              <a:ext uri="{FF2B5EF4-FFF2-40B4-BE49-F238E27FC236}">
                <a16:creationId xmlns:a16="http://schemas.microsoft.com/office/drawing/2014/main" id="{332CEDC0-1150-B2E1-8096-73D4F2EA5D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C5D4AA-BFB9-80BC-4BE1-A3315356DB3C}"/>
              </a:ext>
            </a:extLst>
          </p:cNvPr>
          <p:cNvSpPr>
            <a:spLocks noGrp="1"/>
          </p:cNvSpPr>
          <p:nvPr>
            <p:ph type="sldNum" sz="quarter" idx="12"/>
          </p:nvPr>
        </p:nvSpPr>
        <p:spPr/>
        <p:txBody>
          <a:bodyPr/>
          <a:lstStyle/>
          <a:p>
            <a:fld id="{6ADE624E-836E-41A6-8D88-99811259E010}" type="slidenum">
              <a:rPr lang="en-US" smtClean="0"/>
              <a:t>‹#›</a:t>
            </a:fld>
            <a:endParaRPr lang="en-US"/>
          </a:p>
        </p:txBody>
      </p:sp>
    </p:spTree>
    <p:extLst>
      <p:ext uri="{BB962C8B-B14F-4D97-AF65-F5344CB8AC3E}">
        <p14:creationId xmlns:p14="http://schemas.microsoft.com/office/powerpoint/2010/main" val="840608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AA062-D87E-FA7B-3BC5-72E3FFA43E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B9154C-F7DF-5E97-0EB0-8B92535838B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0B1002-1011-7136-C8AE-C8BE58324D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237A3A-A059-6775-977A-1B961F61E471}"/>
              </a:ext>
            </a:extLst>
          </p:cNvPr>
          <p:cNvSpPr>
            <a:spLocks noGrp="1"/>
          </p:cNvSpPr>
          <p:nvPr>
            <p:ph type="dt" sz="half" idx="10"/>
          </p:nvPr>
        </p:nvSpPr>
        <p:spPr/>
        <p:txBody>
          <a:bodyPr/>
          <a:lstStyle/>
          <a:p>
            <a:fld id="{158E763C-B947-4D28-93B3-83BF5D1E6EFE}" type="datetimeFigureOut">
              <a:rPr lang="en-US" smtClean="0"/>
              <a:t>11/20/2023</a:t>
            </a:fld>
            <a:endParaRPr lang="en-US"/>
          </a:p>
        </p:txBody>
      </p:sp>
      <p:sp>
        <p:nvSpPr>
          <p:cNvPr id="6" name="Footer Placeholder 5">
            <a:extLst>
              <a:ext uri="{FF2B5EF4-FFF2-40B4-BE49-F238E27FC236}">
                <a16:creationId xmlns:a16="http://schemas.microsoft.com/office/drawing/2014/main" id="{A55D3D2F-4B6E-B130-014B-2F121A88ED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7C32D2-631A-427E-76AC-F4BE87643AA5}"/>
              </a:ext>
            </a:extLst>
          </p:cNvPr>
          <p:cNvSpPr>
            <a:spLocks noGrp="1"/>
          </p:cNvSpPr>
          <p:nvPr>
            <p:ph type="sldNum" sz="quarter" idx="12"/>
          </p:nvPr>
        </p:nvSpPr>
        <p:spPr/>
        <p:txBody>
          <a:bodyPr/>
          <a:lstStyle/>
          <a:p>
            <a:fld id="{6ADE624E-836E-41A6-8D88-99811259E010}" type="slidenum">
              <a:rPr lang="en-US" smtClean="0"/>
              <a:t>‹#›</a:t>
            </a:fld>
            <a:endParaRPr lang="en-US"/>
          </a:p>
        </p:txBody>
      </p:sp>
    </p:spTree>
    <p:extLst>
      <p:ext uri="{BB962C8B-B14F-4D97-AF65-F5344CB8AC3E}">
        <p14:creationId xmlns:p14="http://schemas.microsoft.com/office/powerpoint/2010/main" val="20780059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74B63-6362-702E-C39B-975A8ED7BA1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C352522-C059-3C93-AED6-5C1503E9D20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B5146C-B1AD-441E-FE5A-3D98DB5FB6CA}"/>
              </a:ext>
            </a:extLst>
          </p:cNvPr>
          <p:cNvSpPr>
            <a:spLocks noGrp="1"/>
          </p:cNvSpPr>
          <p:nvPr>
            <p:ph type="dt" sz="half" idx="10"/>
          </p:nvPr>
        </p:nvSpPr>
        <p:spPr/>
        <p:txBody>
          <a:bodyPr/>
          <a:lstStyle/>
          <a:p>
            <a:fld id="{158E763C-B947-4D28-93B3-83BF5D1E6EFE}" type="datetimeFigureOut">
              <a:rPr lang="en-US" smtClean="0"/>
              <a:t>11/20/2023</a:t>
            </a:fld>
            <a:endParaRPr lang="en-US"/>
          </a:p>
        </p:txBody>
      </p:sp>
      <p:sp>
        <p:nvSpPr>
          <p:cNvPr id="5" name="Footer Placeholder 4">
            <a:extLst>
              <a:ext uri="{FF2B5EF4-FFF2-40B4-BE49-F238E27FC236}">
                <a16:creationId xmlns:a16="http://schemas.microsoft.com/office/drawing/2014/main" id="{D573930B-D98C-7C91-D493-8C94C2AF67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CFCCEB-B871-A808-1FE6-D5BC4EA5A254}"/>
              </a:ext>
            </a:extLst>
          </p:cNvPr>
          <p:cNvSpPr>
            <a:spLocks noGrp="1"/>
          </p:cNvSpPr>
          <p:nvPr>
            <p:ph type="sldNum" sz="quarter" idx="12"/>
          </p:nvPr>
        </p:nvSpPr>
        <p:spPr/>
        <p:txBody>
          <a:bodyPr/>
          <a:lstStyle/>
          <a:p>
            <a:fld id="{6ADE624E-836E-41A6-8D88-99811259E010}" type="slidenum">
              <a:rPr lang="en-US" smtClean="0"/>
              <a:t>‹#›</a:t>
            </a:fld>
            <a:endParaRPr lang="en-US"/>
          </a:p>
        </p:txBody>
      </p:sp>
    </p:spTree>
    <p:extLst>
      <p:ext uri="{BB962C8B-B14F-4D97-AF65-F5344CB8AC3E}">
        <p14:creationId xmlns:p14="http://schemas.microsoft.com/office/powerpoint/2010/main" val="4324179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BDACDC-D6FF-19AD-FCD6-21F87B581AB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03C94B5-D012-5C1E-8172-471EEC668D3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0E913-7879-8C6B-F7B0-601E234E7A40}"/>
              </a:ext>
            </a:extLst>
          </p:cNvPr>
          <p:cNvSpPr>
            <a:spLocks noGrp="1"/>
          </p:cNvSpPr>
          <p:nvPr>
            <p:ph type="dt" sz="half" idx="10"/>
          </p:nvPr>
        </p:nvSpPr>
        <p:spPr/>
        <p:txBody>
          <a:bodyPr/>
          <a:lstStyle/>
          <a:p>
            <a:fld id="{158E763C-B947-4D28-93B3-83BF5D1E6EFE}" type="datetimeFigureOut">
              <a:rPr lang="en-US" smtClean="0"/>
              <a:t>11/20/2023</a:t>
            </a:fld>
            <a:endParaRPr lang="en-US"/>
          </a:p>
        </p:txBody>
      </p:sp>
      <p:sp>
        <p:nvSpPr>
          <p:cNvPr id="5" name="Footer Placeholder 4">
            <a:extLst>
              <a:ext uri="{FF2B5EF4-FFF2-40B4-BE49-F238E27FC236}">
                <a16:creationId xmlns:a16="http://schemas.microsoft.com/office/drawing/2014/main" id="{47C8617B-5DEC-E601-7D01-0220A5A50E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9C99EB-1472-B8B2-85C4-F1BFCF81760E}"/>
              </a:ext>
            </a:extLst>
          </p:cNvPr>
          <p:cNvSpPr>
            <a:spLocks noGrp="1"/>
          </p:cNvSpPr>
          <p:nvPr>
            <p:ph type="sldNum" sz="quarter" idx="12"/>
          </p:nvPr>
        </p:nvSpPr>
        <p:spPr/>
        <p:txBody>
          <a:bodyPr/>
          <a:lstStyle/>
          <a:p>
            <a:fld id="{6ADE624E-836E-41A6-8D88-99811259E010}" type="slidenum">
              <a:rPr lang="en-US" smtClean="0"/>
              <a:t>‹#›</a:t>
            </a:fld>
            <a:endParaRPr lang="en-US"/>
          </a:p>
        </p:txBody>
      </p:sp>
    </p:spTree>
    <p:extLst>
      <p:ext uri="{BB962C8B-B14F-4D97-AF65-F5344CB8AC3E}">
        <p14:creationId xmlns:p14="http://schemas.microsoft.com/office/powerpoint/2010/main" val="562152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11/20/2023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11/20/2023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11/20/2023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11/20/2023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CDA344-1FAF-2DB9-7DB3-302D9C0496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8353E43-49AA-26CA-8868-AB6AC10423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2AAEDB-AD98-D5FD-DD9A-1D8F9FD630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8E763C-B947-4D28-93B3-83BF5D1E6EFE}" type="datetimeFigureOut">
              <a:rPr lang="en-US" smtClean="0"/>
              <a:t>11/20/2023</a:t>
            </a:fld>
            <a:endParaRPr lang="en-US"/>
          </a:p>
        </p:txBody>
      </p:sp>
      <p:sp>
        <p:nvSpPr>
          <p:cNvPr id="5" name="Footer Placeholder 4">
            <a:extLst>
              <a:ext uri="{FF2B5EF4-FFF2-40B4-BE49-F238E27FC236}">
                <a16:creationId xmlns:a16="http://schemas.microsoft.com/office/drawing/2014/main" id="{B1BDE545-0E18-054E-2969-93CDF25DC6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78675EE-54FD-83FF-F5C2-F28E61C52E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DE624E-836E-41A6-8D88-99811259E010}" type="slidenum">
              <a:rPr lang="en-US" smtClean="0"/>
              <a:t>‹#›</a:t>
            </a:fld>
            <a:endParaRPr lang="en-US"/>
          </a:p>
        </p:txBody>
      </p:sp>
    </p:spTree>
    <p:extLst>
      <p:ext uri="{BB962C8B-B14F-4D97-AF65-F5344CB8AC3E}">
        <p14:creationId xmlns:p14="http://schemas.microsoft.com/office/powerpoint/2010/main" val="4121148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wright.edu/academic-affairs/program-requirements" TargetMode="External"/><Relationship Id="rId2" Type="http://schemas.openxmlformats.org/officeDocument/2006/relationships/hyperlink" Target="https://www.wright.edu/academic-affairs/wright-state-core" TargetMode="External"/><Relationship Id="rId1" Type="http://schemas.openxmlformats.org/officeDocument/2006/relationships/slideLayout" Target="../slideLayouts/slideLayout2.xml"/><Relationship Id="rId5" Type="http://schemas.openxmlformats.org/officeDocument/2006/relationships/hyperlink" Target="https://transfercredit.ohio.gov/educational-partners/educational-partner-initiatives/ohio-transfer-36/overview" TargetMode="External"/><Relationship Id="rId4" Type="http://schemas.openxmlformats.org/officeDocument/2006/relationships/hyperlink" Target="https://policy.wright.edu/policy/4130-wright-state-core"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350963"/>
            <a:ext cx="9144000" cy="1655762"/>
          </a:xfrm>
        </p:spPr>
        <p:txBody>
          <a:bodyPr>
            <a:normAutofit/>
          </a:bodyPr>
          <a:lstStyle/>
          <a:p>
            <a:r>
              <a:rPr lang="en-US" sz="4400">
                <a:latin typeface="Times New Roman"/>
                <a:cs typeface="Calibri Light"/>
              </a:rPr>
              <a:t>Core Review and Alignment</a:t>
            </a:r>
            <a:endParaRPr lang="en-US" sz="4400">
              <a:latin typeface="Times New Roman"/>
              <a:cs typeface="Times New Roman"/>
            </a:endParaRPr>
          </a:p>
        </p:txBody>
      </p:sp>
      <p:sp>
        <p:nvSpPr>
          <p:cNvPr id="3" name="Subtitle 2"/>
          <p:cNvSpPr>
            <a:spLocks noGrp="1"/>
          </p:cNvSpPr>
          <p:nvPr>
            <p:ph type="subTitle" idx="1"/>
          </p:nvPr>
        </p:nvSpPr>
        <p:spPr>
          <a:xfrm>
            <a:off x="1524000" y="3429000"/>
            <a:ext cx="9144000" cy="1655762"/>
          </a:xfrm>
        </p:spPr>
        <p:txBody>
          <a:bodyPr vert="horz" lIns="91440" tIns="45720" rIns="91440" bIns="45720" rtlCol="0" anchor="t">
            <a:normAutofit/>
          </a:bodyPr>
          <a:lstStyle/>
          <a:p>
            <a:r>
              <a:rPr lang="en-US" sz="2800">
                <a:latin typeface="Times New Roman"/>
                <a:cs typeface="Calibri"/>
              </a:rPr>
              <a:t>Recommendations</a:t>
            </a:r>
          </a:p>
          <a:p>
            <a:r>
              <a:rPr lang="en-US" sz="2800">
                <a:latin typeface="Times New Roman"/>
                <a:cs typeface="Calibri"/>
              </a:rPr>
              <a:t>November, 2023</a:t>
            </a:r>
            <a:endParaRPr lang="en-US" sz="2800">
              <a:latin typeface="Times New Roman"/>
              <a:cs typeface="Times New Roman"/>
            </a:endParaRP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2E2CA-E6F4-E526-C4B0-51D935808D42}"/>
              </a:ext>
            </a:extLst>
          </p:cNvPr>
          <p:cNvSpPr>
            <a:spLocks noGrp="1"/>
          </p:cNvSpPr>
          <p:nvPr>
            <p:ph type="title"/>
          </p:nvPr>
        </p:nvSpPr>
        <p:spPr>
          <a:xfrm>
            <a:off x="838200" y="365125"/>
            <a:ext cx="10515600" cy="1476375"/>
          </a:xfrm>
        </p:spPr>
        <p:txBody>
          <a:bodyPr>
            <a:normAutofit/>
          </a:bodyPr>
          <a:lstStyle/>
          <a:p>
            <a:r>
              <a:rPr lang="en-US" sz="3600">
                <a:latin typeface="Times New Roman"/>
                <a:cs typeface="Times New Roman"/>
              </a:rPr>
              <a:t>First Year Seminar (FYS) Courses</a:t>
            </a:r>
          </a:p>
          <a:p>
            <a:endParaRPr lang="en-US" sz="3600">
              <a:latin typeface="Times New Roman"/>
              <a:cs typeface="Calibri Light"/>
            </a:endParaRPr>
          </a:p>
        </p:txBody>
      </p:sp>
      <p:sp>
        <p:nvSpPr>
          <p:cNvPr id="3" name="Content Placeholder 2">
            <a:extLst>
              <a:ext uri="{FF2B5EF4-FFF2-40B4-BE49-F238E27FC236}">
                <a16:creationId xmlns:a16="http://schemas.microsoft.com/office/drawing/2014/main" id="{996AB15D-EABB-8637-7666-EAA5D9FE842E}"/>
              </a:ext>
            </a:extLst>
          </p:cNvPr>
          <p:cNvSpPr>
            <a:spLocks noGrp="1"/>
          </p:cNvSpPr>
          <p:nvPr>
            <p:ph idx="1"/>
          </p:nvPr>
        </p:nvSpPr>
        <p:spPr>
          <a:xfrm>
            <a:off x="838200" y="1408682"/>
            <a:ext cx="10515600" cy="5027073"/>
          </a:xfrm>
        </p:spPr>
        <p:txBody>
          <a:bodyPr vert="horz" lIns="91440" tIns="45720" rIns="91440" bIns="45720" rtlCol="0" anchor="t">
            <a:noAutofit/>
          </a:bodyPr>
          <a:lstStyle/>
          <a:p>
            <a:pPr marL="0" indent="0">
              <a:buNone/>
            </a:pPr>
            <a:r>
              <a:rPr lang="en-US" dirty="0">
                <a:solidFill>
                  <a:srgbClr val="000000"/>
                </a:solidFill>
                <a:latin typeface="Times New Roman"/>
                <a:cs typeface="Times New Roman"/>
              </a:rPr>
              <a:t>The</a:t>
            </a:r>
            <a:r>
              <a:rPr lang="en-US" dirty="0">
                <a:latin typeface="Times New Roman"/>
                <a:cs typeface="Times New Roman"/>
              </a:rPr>
              <a:t> committee had initial discussions regarding requiring FYS for all students. The committee is generally supportive of FYS courses, as they have been initially proposed, and recognizes their benefits. However, the committee did not finalize any decision on including FYS in the WSU Core. The committee recommends that the FYS working group and the Undergraduate Student Success Committee (USSC) are the appropriate bodies to continue this work.  </a:t>
            </a:r>
          </a:p>
          <a:p>
            <a:pPr marL="0" indent="0">
              <a:buNone/>
            </a:pPr>
            <a:endParaRPr lang="en-US" dirty="0">
              <a:latin typeface="Times New Roman"/>
              <a:cs typeface="Times New Roman"/>
            </a:endParaRPr>
          </a:p>
          <a:p>
            <a:pPr marL="0" indent="0">
              <a:buNone/>
            </a:pPr>
            <a:r>
              <a:rPr lang="en-US" dirty="0">
                <a:latin typeface="Times New Roman"/>
                <a:cs typeface="Times New Roman"/>
              </a:rPr>
              <a:t>The Faculty Senate Executive Committee has decided to include FYS in </a:t>
            </a:r>
            <a:r>
              <a:rPr lang="en-US">
                <a:latin typeface="Times New Roman"/>
                <a:cs typeface="Times New Roman"/>
              </a:rPr>
              <a:t>the Core – see Resolution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26386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2E2CA-E6F4-E526-C4B0-51D935808D42}"/>
              </a:ext>
            </a:extLst>
          </p:cNvPr>
          <p:cNvSpPr>
            <a:spLocks noGrp="1"/>
          </p:cNvSpPr>
          <p:nvPr>
            <p:ph type="title"/>
          </p:nvPr>
        </p:nvSpPr>
        <p:spPr>
          <a:xfrm>
            <a:off x="838200" y="174625"/>
            <a:ext cx="10515600" cy="1476375"/>
          </a:xfrm>
        </p:spPr>
        <p:txBody>
          <a:bodyPr>
            <a:normAutofit/>
          </a:bodyPr>
          <a:lstStyle/>
          <a:p>
            <a:r>
              <a:rPr lang="en-US" sz="3200">
                <a:latin typeface="Times New Roman"/>
                <a:cs typeface="Times New Roman"/>
              </a:rPr>
              <a:t>Procedural and Implementation Recommendations</a:t>
            </a:r>
          </a:p>
        </p:txBody>
      </p:sp>
      <p:sp>
        <p:nvSpPr>
          <p:cNvPr id="3" name="Content Placeholder 2">
            <a:extLst>
              <a:ext uri="{FF2B5EF4-FFF2-40B4-BE49-F238E27FC236}">
                <a16:creationId xmlns:a16="http://schemas.microsoft.com/office/drawing/2014/main" id="{996AB15D-EABB-8637-7666-EAA5D9FE842E}"/>
              </a:ext>
            </a:extLst>
          </p:cNvPr>
          <p:cNvSpPr>
            <a:spLocks noGrp="1"/>
          </p:cNvSpPr>
          <p:nvPr>
            <p:ph idx="1"/>
          </p:nvPr>
        </p:nvSpPr>
        <p:spPr>
          <a:xfrm>
            <a:off x="838200" y="1408682"/>
            <a:ext cx="10515600" cy="5027073"/>
          </a:xfrm>
        </p:spPr>
        <p:txBody>
          <a:bodyPr vert="horz" lIns="91440" tIns="45720" rIns="91440" bIns="45720" rtlCol="0" anchor="t">
            <a:noAutofit/>
          </a:bodyPr>
          <a:lstStyle/>
          <a:p>
            <a:pPr>
              <a:buFont typeface="Arial"/>
              <a:buChar char="•"/>
            </a:pPr>
            <a:r>
              <a:rPr lang="en-US" sz="2400" dirty="0">
                <a:latin typeface="Times New Roman"/>
                <a:cs typeface="Times New Roman"/>
              </a:rPr>
              <a:t>Deans, Department Chairs, and Faculty - coordinate with respect to areas of expertise, redundancy, demand, etc. </a:t>
            </a:r>
          </a:p>
          <a:p>
            <a:pPr>
              <a:buFont typeface="Arial"/>
              <a:buChar char="•"/>
            </a:pPr>
            <a:r>
              <a:rPr lang="en-US" sz="2400" dirty="0">
                <a:latin typeface="Times New Roman"/>
                <a:cs typeface="Times New Roman"/>
              </a:rPr>
              <a:t>Course proposal and OT36 application prepared simultaneously. Each process independent of one another.</a:t>
            </a:r>
          </a:p>
          <a:p>
            <a:pPr>
              <a:buFont typeface="Arial,Sans-Serif"/>
              <a:buChar char="•"/>
            </a:pPr>
            <a:r>
              <a:rPr lang="en-US" sz="2400" dirty="0">
                <a:latin typeface="Times New Roman"/>
                <a:cs typeface="Times New Roman"/>
              </a:rPr>
              <a:t>A clear process will be articulated and established for submitting courses for OT36 approval.</a:t>
            </a:r>
          </a:p>
          <a:p>
            <a:pPr>
              <a:buFont typeface="Arial"/>
              <a:buChar char="•"/>
            </a:pPr>
            <a:r>
              <a:rPr lang="en-US" sz="2400" dirty="0">
                <a:latin typeface="Times New Roman"/>
                <a:cs typeface="Times New Roman"/>
              </a:rPr>
              <a:t>UCC, or another group charged by the UCC, to determine a process to eliminate courses from the WSU Core. </a:t>
            </a:r>
          </a:p>
          <a:p>
            <a:pPr>
              <a:buFont typeface="Arial"/>
              <a:buChar char="•"/>
            </a:pPr>
            <a:r>
              <a:rPr lang="en-US" sz="2400" dirty="0">
                <a:latin typeface="Times New Roman"/>
                <a:cs typeface="Times New Roman"/>
              </a:rPr>
              <a:t>Invest in areas of the Core unique to WSU, such as Integrated Writing (IW), Global Inquiry (GI),  and Inclusive Excellence (IE)</a:t>
            </a:r>
          </a:p>
          <a:p>
            <a:pPr lvl="1">
              <a:buFont typeface="Arial"/>
              <a:buChar char="•"/>
            </a:pPr>
            <a:r>
              <a:rPr lang="en-US" dirty="0">
                <a:latin typeface="Times New Roman"/>
                <a:cs typeface="Times New Roman"/>
              </a:rPr>
              <a:t>Managing course offerings </a:t>
            </a:r>
            <a:endParaRPr lang="en-US">
              <a:latin typeface="Times New Roman"/>
              <a:ea typeface="Calibri"/>
              <a:cs typeface="Times New Roman"/>
            </a:endParaRPr>
          </a:p>
          <a:p>
            <a:pPr lvl="1">
              <a:buFont typeface="Arial"/>
              <a:buChar char="•"/>
            </a:pPr>
            <a:r>
              <a:rPr lang="en-US" dirty="0">
                <a:latin typeface="Times New Roman"/>
                <a:cs typeface="Times New Roman"/>
              </a:rPr>
              <a:t>Provide resources and oversight for the instructors of these courses</a:t>
            </a:r>
            <a:endParaRPr lang="en-US" dirty="0">
              <a:latin typeface="Times New Roman"/>
              <a:ea typeface="Calibri"/>
              <a:cs typeface="Times New Roman"/>
            </a:endParaRPr>
          </a:p>
          <a:p>
            <a:pPr marL="0" indent="0">
              <a:buNone/>
            </a:pPr>
            <a:endParaRPr lang="en-US" sz="2400">
              <a:latin typeface="Times New Roman"/>
              <a:cs typeface="Times New Roman"/>
            </a:endParaRPr>
          </a:p>
        </p:txBody>
      </p:sp>
    </p:spTree>
    <p:extLst>
      <p:ext uri="{BB962C8B-B14F-4D97-AF65-F5344CB8AC3E}">
        <p14:creationId xmlns:p14="http://schemas.microsoft.com/office/powerpoint/2010/main" val="26222953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2E2CA-E6F4-E526-C4B0-51D935808D42}"/>
              </a:ext>
            </a:extLst>
          </p:cNvPr>
          <p:cNvSpPr>
            <a:spLocks noGrp="1"/>
          </p:cNvSpPr>
          <p:nvPr>
            <p:ph type="title"/>
          </p:nvPr>
        </p:nvSpPr>
        <p:spPr>
          <a:xfrm>
            <a:off x="838200" y="2244965"/>
            <a:ext cx="10515600" cy="1476375"/>
          </a:xfrm>
        </p:spPr>
        <p:txBody>
          <a:bodyPr>
            <a:normAutofit/>
          </a:bodyPr>
          <a:lstStyle/>
          <a:p>
            <a:pPr algn="ctr"/>
            <a:r>
              <a:rPr lang="en-US" sz="3200" dirty="0">
                <a:latin typeface="Times New Roman"/>
                <a:cs typeface="Times New Roman"/>
              </a:rPr>
              <a:t>Questions...???</a:t>
            </a:r>
            <a:endParaRPr lang="en-US" dirty="0"/>
          </a:p>
        </p:txBody>
      </p:sp>
    </p:spTree>
    <p:extLst>
      <p:ext uri="{BB962C8B-B14F-4D97-AF65-F5344CB8AC3E}">
        <p14:creationId xmlns:p14="http://schemas.microsoft.com/office/powerpoint/2010/main" val="24998147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C4875-A9F9-2712-3952-C00F6E1526BA}"/>
              </a:ext>
            </a:extLst>
          </p:cNvPr>
          <p:cNvSpPr>
            <a:spLocks noGrp="1"/>
          </p:cNvSpPr>
          <p:nvPr>
            <p:ph type="title"/>
          </p:nvPr>
        </p:nvSpPr>
        <p:spPr/>
        <p:txBody>
          <a:bodyPr/>
          <a:lstStyle/>
          <a:p>
            <a:r>
              <a:rPr lang="en-US">
                <a:ea typeface="Calibri Light"/>
                <a:cs typeface="Calibri Light"/>
              </a:rPr>
              <a:t>Related Links...</a:t>
            </a:r>
            <a:endParaRPr lang="en-US"/>
          </a:p>
        </p:txBody>
      </p:sp>
      <p:sp>
        <p:nvSpPr>
          <p:cNvPr id="3" name="Content Placeholder 2">
            <a:extLst>
              <a:ext uri="{FF2B5EF4-FFF2-40B4-BE49-F238E27FC236}">
                <a16:creationId xmlns:a16="http://schemas.microsoft.com/office/drawing/2014/main" id="{201D788A-990A-C8D9-3355-DA84218FC995}"/>
              </a:ext>
            </a:extLst>
          </p:cNvPr>
          <p:cNvSpPr>
            <a:spLocks noGrp="1"/>
          </p:cNvSpPr>
          <p:nvPr>
            <p:ph idx="1"/>
          </p:nvPr>
        </p:nvSpPr>
        <p:spPr/>
        <p:txBody>
          <a:bodyPr vert="horz" lIns="91440" tIns="45720" rIns="91440" bIns="45720" rtlCol="0" anchor="t">
            <a:normAutofit/>
          </a:bodyPr>
          <a:lstStyle/>
          <a:p>
            <a:r>
              <a:rPr lang="en-US">
                <a:ea typeface="+mn-lt"/>
                <a:cs typeface="+mn-lt"/>
                <a:hlinkClick r:id="rId2"/>
              </a:rPr>
              <a:t>https://www.wright.edu/academic-affairs/wright-state-core</a:t>
            </a:r>
            <a:endParaRPr lang="en-US">
              <a:ea typeface="+mn-lt"/>
              <a:cs typeface="+mn-lt"/>
            </a:endParaRPr>
          </a:p>
          <a:p>
            <a:endParaRPr lang="en-US">
              <a:ea typeface="+mn-lt"/>
              <a:cs typeface="+mn-lt"/>
            </a:endParaRPr>
          </a:p>
          <a:p>
            <a:r>
              <a:rPr lang="en-US">
                <a:ea typeface="+mn-lt"/>
                <a:cs typeface="+mn-lt"/>
                <a:hlinkClick r:id="rId3"/>
              </a:rPr>
              <a:t>https://www.wright.edu/academic-affairs/program-requirements</a:t>
            </a:r>
            <a:endParaRPr lang="en-US">
              <a:ea typeface="Calibri"/>
              <a:cs typeface="Calibri"/>
            </a:endParaRPr>
          </a:p>
          <a:p>
            <a:endParaRPr lang="en-US">
              <a:ea typeface="+mn-lt"/>
              <a:cs typeface="+mn-lt"/>
            </a:endParaRPr>
          </a:p>
          <a:p>
            <a:r>
              <a:rPr lang="en-US">
                <a:ea typeface="+mn-lt"/>
                <a:cs typeface="+mn-lt"/>
                <a:hlinkClick r:id="rId4"/>
              </a:rPr>
              <a:t>https://policy.wright.edu/policy/4130-wright-state-core</a:t>
            </a:r>
            <a:endParaRPr lang="en-US">
              <a:ea typeface="Calibri"/>
              <a:cs typeface="Calibri"/>
            </a:endParaRPr>
          </a:p>
          <a:p>
            <a:endParaRPr lang="en-US">
              <a:ea typeface="+mn-lt"/>
              <a:cs typeface="+mn-lt"/>
            </a:endParaRPr>
          </a:p>
          <a:p>
            <a:r>
              <a:rPr lang="en-US">
                <a:ea typeface="+mn-lt"/>
                <a:cs typeface="+mn-lt"/>
                <a:hlinkClick r:id="rId5"/>
              </a:rPr>
              <a:t>https://transfercredit.ohio.gov/educational-partners/educational-partner-initiatives/ohio-transfer-36/overview</a:t>
            </a:r>
            <a:r>
              <a:rPr lang="en-US">
                <a:ea typeface="+mn-lt"/>
                <a:cs typeface="+mn-lt"/>
              </a:rPr>
              <a:t> </a:t>
            </a:r>
            <a:endParaRPr lang="en-US">
              <a:ea typeface="Calibri"/>
              <a:cs typeface="Calibri"/>
            </a:endParaRPr>
          </a:p>
          <a:p>
            <a:endParaRPr lang="en-US">
              <a:ea typeface="Calibri"/>
              <a:cs typeface="Calibri"/>
            </a:endParaRPr>
          </a:p>
        </p:txBody>
      </p:sp>
    </p:spTree>
    <p:extLst>
      <p:ext uri="{BB962C8B-B14F-4D97-AF65-F5344CB8AC3E}">
        <p14:creationId xmlns:p14="http://schemas.microsoft.com/office/powerpoint/2010/main" val="16807603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0E3596DD-156A-473E-9BB3-C6A29F7574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2C46C4D6-C474-4E92-B52E-944C1118F7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pic>
        <p:nvPicPr>
          <p:cNvPr id="4" name="Picture 3" descr="A close-up of a document&#10;&#10;Description automatically generated">
            <a:extLst>
              <a:ext uri="{FF2B5EF4-FFF2-40B4-BE49-F238E27FC236}">
                <a16:creationId xmlns:a16="http://schemas.microsoft.com/office/drawing/2014/main" id="{548A6E46-FB3C-269D-5CE4-AB6755FB2244}"/>
              </a:ext>
            </a:extLst>
          </p:cNvPr>
          <p:cNvPicPr>
            <a:picLocks noChangeAspect="1"/>
          </p:cNvPicPr>
          <p:nvPr/>
        </p:nvPicPr>
        <p:blipFill>
          <a:blip r:embed="rId2"/>
          <a:stretch>
            <a:fillRect/>
          </a:stretch>
        </p:blipFill>
        <p:spPr>
          <a:xfrm>
            <a:off x="80461" y="638112"/>
            <a:ext cx="12105736" cy="6132658"/>
          </a:xfrm>
          <a:prstGeom prst="rect">
            <a:avLst/>
          </a:prstGeom>
        </p:spPr>
      </p:pic>
      <p:sp>
        <p:nvSpPr>
          <p:cNvPr id="2" name="TextBox 1">
            <a:extLst>
              <a:ext uri="{FF2B5EF4-FFF2-40B4-BE49-F238E27FC236}">
                <a16:creationId xmlns:a16="http://schemas.microsoft.com/office/drawing/2014/main" id="{B3B8241B-7579-E44C-2BC0-0094A402F710}"/>
              </a:ext>
            </a:extLst>
          </p:cNvPr>
          <p:cNvSpPr txBox="1"/>
          <p:nvPr/>
        </p:nvSpPr>
        <p:spPr>
          <a:xfrm>
            <a:off x="230663" y="194406"/>
            <a:ext cx="9377162"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Times New Roman"/>
                <a:cs typeface="Times New Roman"/>
              </a:rPr>
              <a:t>Recommendations – Visual Summary</a:t>
            </a:r>
          </a:p>
        </p:txBody>
      </p:sp>
    </p:spTree>
    <p:extLst>
      <p:ext uri="{BB962C8B-B14F-4D97-AF65-F5344CB8AC3E}">
        <p14:creationId xmlns:p14="http://schemas.microsoft.com/office/powerpoint/2010/main" val="2595730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96B72-4C9B-DE1F-980C-D0E855C0EB00}"/>
              </a:ext>
            </a:extLst>
          </p:cNvPr>
          <p:cNvSpPr>
            <a:spLocks noGrp="1"/>
          </p:cNvSpPr>
          <p:nvPr>
            <p:ph type="title"/>
          </p:nvPr>
        </p:nvSpPr>
        <p:spPr>
          <a:xfrm>
            <a:off x="838200" y="177748"/>
            <a:ext cx="10515600" cy="896938"/>
          </a:xfrm>
        </p:spPr>
        <p:txBody>
          <a:bodyPr>
            <a:normAutofit/>
          </a:bodyPr>
          <a:lstStyle/>
          <a:p>
            <a:r>
              <a:rPr lang="en-US" sz="4000">
                <a:latin typeface="Times New Roman"/>
                <a:cs typeface="Calibri Light"/>
              </a:rPr>
              <a:t>Questions you want us to address?</a:t>
            </a:r>
            <a:endParaRPr lang="en-US" sz="4000">
              <a:latin typeface="Times New Roman"/>
              <a:cs typeface="Times New Roman"/>
            </a:endParaRPr>
          </a:p>
        </p:txBody>
      </p:sp>
      <p:sp>
        <p:nvSpPr>
          <p:cNvPr id="3" name="Content Placeholder 2">
            <a:extLst>
              <a:ext uri="{FF2B5EF4-FFF2-40B4-BE49-F238E27FC236}">
                <a16:creationId xmlns:a16="http://schemas.microsoft.com/office/drawing/2014/main" id="{9FFBF615-505C-1EA8-A003-FBAB29EE4BE0}"/>
              </a:ext>
            </a:extLst>
          </p:cNvPr>
          <p:cNvSpPr>
            <a:spLocks noGrp="1"/>
          </p:cNvSpPr>
          <p:nvPr>
            <p:ph idx="1"/>
          </p:nvPr>
        </p:nvSpPr>
        <p:spPr>
          <a:xfrm>
            <a:off x="838379" y="1160749"/>
            <a:ext cx="10515600" cy="5151540"/>
          </a:xfrm>
        </p:spPr>
        <p:txBody>
          <a:bodyPr vert="horz" lIns="91440" tIns="45720" rIns="91440" bIns="45720" rtlCol="0" anchor="t">
            <a:normAutofit/>
          </a:bodyPr>
          <a:lstStyle/>
          <a:p>
            <a:endParaRPr lang="en-US" sz="2400">
              <a:latin typeface="Times New Roman"/>
              <a:cs typeface="Calibri"/>
            </a:endParaRPr>
          </a:p>
        </p:txBody>
      </p:sp>
    </p:spTree>
    <p:extLst>
      <p:ext uri="{BB962C8B-B14F-4D97-AF65-F5344CB8AC3E}">
        <p14:creationId xmlns:p14="http://schemas.microsoft.com/office/powerpoint/2010/main" val="3524622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96B72-4C9B-DE1F-980C-D0E855C0EB00}"/>
              </a:ext>
            </a:extLst>
          </p:cNvPr>
          <p:cNvSpPr>
            <a:spLocks noGrp="1"/>
          </p:cNvSpPr>
          <p:nvPr>
            <p:ph type="title"/>
          </p:nvPr>
        </p:nvSpPr>
        <p:spPr>
          <a:xfrm>
            <a:off x="838200" y="177748"/>
            <a:ext cx="10515600" cy="896938"/>
          </a:xfrm>
        </p:spPr>
        <p:txBody>
          <a:bodyPr>
            <a:normAutofit/>
          </a:bodyPr>
          <a:lstStyle/>
          <a:p>
            <a:r>
              <a:rPr lang="en-US" sz="4000" dirty="0">
                <a:latin typeface="Times New Roman"/>
                <a:cs typeface="Calibri Light"/>
              </a:rPr>
              <a:t>Why Review the Core...???</a:t>
            </a:r>
            <a:endParaRPr lang="en-US" dirty="0"/>
          </a:p>
        </p:txBody>
      </p:sp>
      <p:sp>
        <p:nvSpPr>
          <p:cNvPr id="3" name="Content Placeholder 2">
            <a:extLst>
              <a:ext uri="{FF2B5EF4-FFF2-40B4-BE49-F238E27FC236}">
                <a16:creationId xmlns:a16="http://schemas.microsoft.com/office/drawing/2014/main" id="{9FFBF615-505C-1EA8-A003-FBAB29EE4BE0}"/>
              </a:ext>
            </a:extLst>
          </p:cNvPr>
          <p:cNvSpPr>
            <a:spLocks noGrp="1"/>
          </p:cNvSpPr>
          <p:nvPr>
            <p:ph idx="1"/>
          </p:nvPr>
        </p:nvSpPr>
        <p:spPr>
          <a:xfrm>
            <a:off x="838379" y="1160749"/>
            <a:ext cx="10515600" cy="5151540"/>
          </a:xfrm>
        </p:spPr>
        <p:txBody>
          <a:bodyPr vert="horz" lIns="91440" tIns="45720" rIns="91440" bIns="45720" rtlCol="0" anchor="t">
            <a:normAutofit/>
          </a:bodyPr>
          <a:lstStyle/>
          <a:p>
            <a:r>
              <a:rPr lang="en-US">
                <a:latin typeface="Times New Roman"/>
                <a:ea typeface="+mn-lt"/>
                <a:cs typeface="+mn-lt"/>
              </a:rPr>
              <a:t>OT36, March of 2021</a:t>
            </a:r>
          </a:p>
          <a:p>
            <a:pPr lvl="1"/>
            <a:r>
              <a:rPr lang="en-US">
                <a:latin typeface="Times New Roman"/>
                <a:ea typeface="+mn-lt"/>
                <a:cs typeface="+mn-lt"/>
              </a:rPr>
              <a:t>Ohio Transfer Module (OTM) requirements, categories and learning outcomes</a:t>
            </a:r>
          </a:p>
          <a:p>
            <a:pPr lvl="1"/>
            <a:r>
              <a:rPr lang="en-US">
                <a:latin typeface="Times New Roman"/>
                <a:ea typeface="+mn-lt"/>
                <a:cs typeface="+mn-lt"/>
              </a:rPr>
              <a:t>Significant number of students that transfer into/out of WSU</a:t>
            </a:r>
          </a:p>
          <a:p>
            <a:pPr lvl="2"/>
            <a:r>
              <a:rPr lang="en-US">
                <a:latin typeface="Times New Roman"/>
                <a:ea typeface="+mn-lt"/>
                <a:cs typeface="+mn-lt"/>
              </a:rPr>
              <a:t>1/3 of our students transfer into WSU</a:t>
            </a:r>
          </a:p>
          <a:p>
            <a:pPr lvl="2"/>
            <a:r>
              <a:rPr lang="en-US">
                <a:latin typeface="Times New Roman"/>
                <a:ea typeface="+mn-lt"/>
                <a:cs typeface="+mn-lt"/>
              </a:rPr>
              <a:t>40% of first-time, first year students enter WSU with college credit</a:t>
            </a:r>
          </a:p>
          <a:p>
            <a:r>
              <a:rPr lang="en-US">
                <a:latin typeface="Times New Roman"/>
                <a:ea typeface="+mn-lt"/>
                <a:cs typeface="+mn-lt"/>
              </a:rPr>
              <a:t>Faculty Senate has shared responsibility for the Core (Policy 4130)</a:t>
            </a:r>
          </a:p>
          <a:p>
            <a:r>
              <a:rPr lang="en-US">
                <a:latin typeface="Times New Roman"/>
                <a:ea typeface="Calibri"/>
                <a:cs typeface="Calibri"/>
              </a:rPr>
              <a:t>Higher Learning Commision (HLC), Standards 3 and 4 – overseeing, evaluating general education offering </a:t>
            </a:r>
          </a:p>
          <a:p>
            <a:pPr marL="457200" lvl="1" indent="0">
              <a:buNone/>
            </a:pPr>
            <a:endParaRPr lang="en-US" sz="2000">
              <a:latin typeface="Times New Roman"/>
              <a:cs typeface="Calibri"/>
            </a:endParaRPr>
          </a:p>
        </p:txBody>
      </p:sp>
    </p:spTree>
    <p:extLst>
      <p:ext uri="{BB962C8B-B14F-4D97-AF65-F5344CB8AC3E}">
        <p14:creationId xmlns:p14="http://schemas.microsoft.com/office/powerpoint/2010/main" val="4261764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8F3E3-8EF7-6A73-DDA0-D6F00A56F9B1}"/>
              </a:ext>
            </a:extLst>
          </p:cNvPr>
          <p:cNvSpPr>
            <a:spLocks noGrp="1"/>
          </p:cNvSpPr>
          <p:nvPr>
            <p:ph type="title"/>
          </p:nvPr>
        </p:nvSpPr>
        <p:spPr/>
        <p:txBody>
          <a:bodyPr/>
          <a:lstStyle/>
          <a:p>
            <a:r>
              <a:rPr lang="en-US">
                <a:latin typeface="Times New Roman"/>
                <a:ea typeface="Calibri Light"/>
                <a:cs typeface="Calibri Light"/>
              </a:rPr>
              <a:t>Considerations</a:t>
            </a:r>
            <a:endParaRPr lang="en-US">
              <a:latin typeface="Times New Roman"/>
              <a:cs typeface="Times New Roman"/>
            </a:endParaRPr>
          </a:p>
        </p:txBody>
      </p:sp>
      <p:sp>
        <p:nvSpPr>
          <p:cNvPr id="3" name="Content Placeholder 2">
            <a:extLst>
              <a:ext uri="{FF2B5EF4-FFF2-40B4-BE49-F238E27FC236}">
                <a16:creationId xmlns:a16="http://schemas.microsoft.com/office/drawing/2014/main" id="{D4AE9705-FFA8-4E03-471D-7290E48BBB89}"/>
              </a:ext>
            </a:extLst>
          </p:cNvPr>
          <p:cNvSpPr>
            <a:spLocks noGrp="1"/>
          </p:cNvSpPr>
          <p:nvPr>
            <p:ph idx="1"/>
          </p:nvPr>
        </p:nvSpPr>
        <p:spPr/>
        <p:txBody>
          <a:bodyPr vert="horz" lIns="91440" tIns="45720" rIns="91440" bIns="45720" rtlCol="0" anchor="t">
            <a:normAutofit/>
          </a:bodyPr>
          <a:lstStyle/>
          <a:p>
            <a:r>
              <a:rPr lang="en-US">
                <a:latin typeface="Times New Roman"/>
                <a:ea typeface="+mn-lt"/>
                <a:cs typeface="+mn-lt"/>
              </a:rPr>
              <a:t>Alignment of WSU requirements to learning outcomes in OT36 </a:t>
            </a:r>
            <a:endParaRPr lang="en-US">
              <a:latin typeface="Times New Roman"/>
              <a:ea typeface="Calibri" panose="020F0502020204030204"/>
              <a:cs typeface="Calibri" panose="020F0502020204030204"/>
            </a:endParaRPr>
          </a:p>
          <a:p>
            <a:r>
              <a:rPr lang="en-US">
                <a:latin typeface="Times New Roman"/>
                <a:ea typeface="+mn-lt"/>
                <a:cs typeface="+mn-lt"/>
              </a:rPr>
              <a:t>Any barriers that may exist for students because of differences between the WSU Core and OT36 requirements</a:t>
            </a:r>
            <a:endParaRPr lang="en-US">
              <a:latin typeface="Times New Roman"/>
              <a:cs typeface="Calibri Light"/>
            </a:endParaRPr>
          </a:p>
          <a:p>
            <a:r>
              <a:rPr lang="en-US">
                <a:latin typeface="Times New Roman"/>
                <a:ea typeface="+mn-lt"/>
                <a:cs typeface="+mn-lt"/>
              </a:rPr>
              <a:t>The distinctiveness of WSU’s Core for today’s students and their need for development and career preparation</a:t>
            </a:r>
            <a:endParaRPr lang="en-US">
              <a:latin typeface="Times New Roman"/>
              <a:cs typeface="Calibri"/>
            </a:endParaRPr>
          </a:p>
          <a:p>
            <a:r>
              <a:rPr lang="en-US">
                <a:latin typeface="Times New Roman"/>
                <a:ea typeface="+mn-lt"/>
                <a:cs typeface="+mn-lt"/>
              </a:rPr>
              <a:t>The enhancement of efforts regarding recruitment, enrollment, retention and degree completion of WSU applicants/students</a:t>
            </a:r>
            <a:endParaRPr lang="en-US">
              <a:latin typeface="Times New Roman"/>
              <a:ea typeface="+mn-lt"/>
              <a:cs typeface="Calibri Light"/>
            </a:endParaRPr>
          </a:p>
          <a:p>
            <a:r>
              <a:rPr lang="en-US">
                <a:latin typeface="Times New Roman"/>
                <a:ea typeface="Calibri"/>
                <a:cs typeface="Calibri"/>
              </a:rPr>
              <a:t>What should </a:t>
            </a:r>
            <a:r>
              <a:rPr lang="en-US" i="1">
                <a:latin typeface="Times New Roman"/>
                <a:ea typeface="Calibri"/>
                <a:cs typeface="Calibri"/>
              </a:rPr>
              <a:t>every </a:t>
            </a:r>
            <a:r>
              <a:rPr lang="en-US">
                <a:latin typeface="Times New Roman"/>
                <a:ea typeface="Calibri"/>
                <a:cs typeface="Calibri"/>
              </a:rPr>
              <a:t>WSU graduate have?</a:t>
            </a:r>
          </a:p>
        </p:txBody>
      </p:sp>
    </p:spTree>
    <p:extLst>
      <p:ext uri="{BB962C8B-B14F-4D97-AF65-F5344CB8AC3E}">
        <p14:creationId xmlns:p14="http://schemas.microsoft.com/office/powerpoint/2010/main" val="97099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96B72-4C9B-DE1F-980C-D0E855C0EB00}"/>
              </a:ext>
            </a:extLst>
          </p:cNvPr>
          <p:cNvSpPr>
            <a:spLocks noGrp="1"/>
          </p:cNvSpPr>
          <p:nvPr>
            <p:ph type="title"/>
          </p:nvPr>
        </p:nvSpPr>
        <p:spPr>
          <a:xfrm>
            <a:off x="604504" y="177747"/>
            <a:ext cx="10749295" cy="901753"/>
          </a:xfrm>
        </p:spPr>
        <p:txBody>
          <a:bodyPr>
            <a:normAutofit/>
          </a:bodyPr>
          <a:lstStyle/>
          <a:p>
            <a:r>
              <a:rPr lang="en-US" sz="4000" dirty="0">
                <a:latin typeface="Times New Roman"/>
                <a:cs typeface="Calibri Light"/>
              </a:rPr>
              <a:t>Core Review and Alignment Committee</a:t>
            </a:r>
            <a:endParaRPr lang="en-US" sz="4000" dirty="0">
              <a:latin typeface="Times New Roman"/>
              <a:cs typeface="Times New Roman"/>
            </a:endParaRPr>
          </a:p>
        </p:txBody>
      </p:sp>
      <p:sp>
        <p:nvSpPr>
          <p:cNvPr id="3" name="Content Placeholder 2">
            <a:extLst>
              <a:ext uri="{FF2B5EF4-FFF2-40B4-BE49-F238E27FC236}">
                <a16:creationId xmlns:a16="http://schemas.microsoft.com/office/drawing/2014/main" id="{9FFBF615-505C-1EA8-A003-FBAB29EE4BE0}"/>
              </a:ext>
            </a:extLst>
          </p:cNvPr>
          <p:cNvSpPr>
            <a:spLocks noGrp="1"/>
          </p:cNvSpPr>
          <p:nvPr>
            <p:ph idx="1"/>
          </p:nvPr>
        </p:nvSpPr>
        <p:spPr>
          <a:xfrm>
            <a:off x="604503" y="2019300"/>
            <a:ext cx="10749295" cy="4394200"/>
          </a:xfrm>
        </p:spPr>
        <p:txBody>
          <a:bodyPr vert="horz" lIns="0" tIns="45720" rIns="0" bIns="45720" numCol="2" spcCol="182880" rtlCol="0" anchor="t">
            <a:noAutofit/>
          </a:bodyPr>
          <a:lstStyle/>
          <a:p>
            <a:r>
              <a:rPr lang="en-US" sz="1800" dirty="0">
                <a:latin typeface="Times New Roman"/>
                <a:cs typeface="Times New Roman"/>
              </a:rPr>
              <a:t>Brian Boyd, CHEH (Co-Chair)</a:t>
            </a:r>
          </a:p>
          <a:p>
            <a:r>
              <a:rPr lang="en-US" sz="1800" dirty="0">
                <a:latin typeface="Times New Roman"/>
                <a:cs typeface="Times New Roman"/>
              </a:rPr>
              <a:t>Sarah McGinley, </a:t>
            </a:r>
            <a:r>
              <a:rPr lang="en-US" sz="1800" dirty="0" err="1">
                <a:latin typeface="Times New Roman"/>
                <a:cs typeface="Times New Roman"/>
              </a:rPr>
              <a:t>CoLA</a:t>
            </a:r>
            <a:r>
              <a:rPr lang="en-US" sz="1800" dirty="0">
                <a:latin typeface="Times New Roman"/>
                <a:cs typeface="Times New Roman"/>
              </a:rPr>
              <a:t> (Co-Chair)</a:t>
            </a:r>
          </a:p>
          <a:p>
            <a:r>
              <a:rPr lang="en-US" sz="1800" dirty="0">
                <a:latin typeface="Times New Roman"/>
                <a:cs typeface="Times New Roman"/>
              </a:rPr>
              <a:t>Ann Bowling, CHEH, Chair of Core Oversight</a:t>
            </a:r>
          </a:p>
          <a:p>
            <a:r>
              <a:rPr lang="en-US" sz="1800" dirty="0">
                <a:latin typeface="Times New Roman"/>
                <a:cs typeface="Times New Roman"/>
              </a:rPr>
              <a:t>Nathan Klingbiel, CECS, Chair of Undergraduate Student Success</a:t>
            </a:r>
          </a:p>
          <a:p>
            <a:r>
              <a:rPr lang="en-US" sz="1800" dirty="0">
                <a:latin typeface="Times New Roman"/>
                <a:cs typeface="Times New Roman"/>
              </a:rPr>
              <a:t>Ivan Medvedev, CoSM</a:t>
            </a:r>
          </a:p>
          <a:p>
            <a:r>
              <a:rPr lang="en-US" sz="1800" dirty="0">
                <a:latin typeface="Times New Roman" panose="02020603050405020304" pitchFamily="18" charset="0"/>
                <a:cs typeface="Times New Roman" panose="02020603050405020304" pitchFamily="18" charset="0"/>
              </a:rPr>
              <a:t>Brandon Morris, </a:t>
            </a:r>
            <a:r>
              <a:rPr lang="en-US" sz="1800" dirty="0" err="1">
                <a:latin typeface="Times New Roman" panose="02020603050405020304" pitchFamily="18" charset="0"/>
                <a:cs typeface="Times New Roman" panose="02020603050405020304" pitchFamily="18" charset="0"/>
              </a:rPr>
              <a:t>RSCoB</a:t>
            </a:r>
            <a:endParaRPr lang="en-US" sz="1800" dirty="0">
              <a:latin typeface="Times New Roman" panose="02020603050405020304" pitchFamily="18" charset="0"/>
              <a:cs typeface="Times New Roman" panose="02020603050405020304" pitchFamily="18" charset="0"/>
            </a:endParaRPr>
          </a:p>
          <a:p>
            <a:r>
              <a:rPr lang="en-US" sz="1800" dirty="0">
                <a:latin typeface="Times New Roman"/>
                <a:cs typeface="Times New Roman"/>
              </a:rPr>
              <a:t>Jeanette Marchand, </a:t>
            </a:r>
            <a:r>
              <a:rPr lang="en-US" sz="1800" dirty="0" err="1">
                <a:latin typeface="Times New Roman"/>
                <a:cs typeface="Times New Roman"/>
              </a:rPr>
              <a:t>CoLA</a:t>
            </a:r>
            <a:r>
              <a:rPr lang="en-US" sz="1800" dirty="0">
                <a:latin typeface="Times New Roman"/>
                <a:cs typeface="Times New Roman"/>
              </a:rPr>
              <a:t> (2022-present), </a:t>
            </a:r>
            <a:endParaRPr lang="en-US" sz="1800">
              <a:latin typeface="Times New Roman" panose="02020603050405020304" pitchFamily="18" charset="0"/>
              <a:cs typeface="Times New Roman" panose="02020603050405020304" pitchFamily="18" charset="0"/>
            </a:endParaRPr>
          </a:p>
          <a:p>
            <a:r>
              <a:rPr lang="en-US" sz="1800" dirty="0">
                <a:latin typeface="Times New Roman" panose="02020603050405020304" pitchFamily="18" charset="0"/>
                <a:cs typeface="Times New Roman" panose="02020603050405020304" pitchFamily="18" charset="0"/>
              </a:rPr>
              <a:t>Patrick Sonner, </a:t>
            </a:r>
            <a:r>
              <a:rPr lang="en-US" sz="1800" dirty="0" err="1">
                <a:latin typeface="Times New Roman" panose="02020603050405020304" pitchFamily="18" charset="0"/>
                <a:cs typeface="Times New Roman" panose="02020603050405020304" pitchFamily="18" charset="0"/>
              </a:rPr>
              <a:t>BSoM</a:t>
            </a:r>
            <a:endParaRPr lang="en-US" sz="1800">
              <a:latin typeface="Times New Roman" panose="02020603050405020304" pitchFamily="18" charset="0"/>
              <a:cs typeface="Times New Roman" panose="02020603050405020304" pitchFamily="18" charset="0"/>
            </a:endParaRPr>
          </a:p>
          <a:p>
            <a:r>
              <a:rPr lang="en-US" sz="1800" dirty="0">
                <a:latin typeface="Times New Roman"/>
                <a:cs typeface="Times New Roman"/>
              </a:rPr>
              <a:t>Amanda Spencer, Academic Advising (2022-present)</a:t>
            </a:r>
          </a:p>
          <a:p>
            <a:r>
              <a:rPr lang="en-US" sz="1800" dirty="0">
                <a:latin typeface="Times New Roman"/>
                <a:cs typeface="Times New Roman"/>
              </a:rPr>
              <a:t>Pamela Tsang, CoSM</a:t>
            </a:r>
          </a:p>
          <a:p>
            <a:r>
              <a:rPr lang="en-US" sz="1800" dirty="0">
                <a:latin typeface="Times New Roman"/>
                <a:cs typeface="Times New Roman"/>
              </a:rPr>
              <a:t>Nate Tymes, Lake Campus</a:t>
            </a:r>
          </a:p>
          <a:p>
            <a:endParaRPr lang="en-US" sz="1800">
              <a:latin typeface="Times New Roman"/>
              <a:cs typeface="Times New Roman"/>
            </a:endParaRPr>
          </a:p>
          <a:p>
            <a:r>
              <a:rPr lang="en-US" sz="1800" dirty="0">
                <a:latin typeface="Times New Roman"/>
                <a:cs typeface="Times New Roman"/>
              </a:rPr>
              <a:t>Hideo Tsuchida, Director for Articulation, Transfer and Institutional Partnerships (ex-officio)</a:t>
            </a:r>
          </a:p>
          <a:p>
            <a:r>
              <a:rPr lang="en-US" sz="1800" dirty="0">
                <a:latin typeface="Times New Roman"/>
                <a:cs typeface="Times New Roman"/>
              </a:rPr>
              <a:t>Bruce Mackh, Vice Provost for Assessment and Chief Accreditation Officer (ex-officio, 2023-present)</a:t>
            </a:r>
          </a:p>
          <a:p>
            <a:pPr marL="0" indent="0">
              <a:buNone/>
            </a:pPr>
            <a:r>
              <a:rPr lang="en-US" sz="1800" dirty="0">
                <a:latin typeface="Times New Roman"/>
                <a:cs typeface="Times New Roman"/>
              </a:rPr>
              <a:t>---</a:t>
            </a:r>
          </a:p>
          <a:p>
            <a:r>
              <a:rPr lang="en-US" sz="1800" dirty="0">
                <a:latin typeface="Times New Roman" panose="02020603050405020304" pitchFamily="18" charset="0"/>
                <a:cs typeface="Times New Roman" panose="02020603050405020304" pitchFamily="18" charset="0"/>
              </a:rPr>
              <a:t>Judson Murray, </a:t>
            </a:r>
            <a:r>
              <a:rPr lang="en-US" sz="1800" dirty="0" err="1">
                <a:latin typeface="Times New Roman" panose="02020603050405020304" pitchFamily="18" charset="0"/>
                <a:cs typeface="Times New Roman" panose="02020603050405020304" pitchFamily="18" charset="0"/>
              </a:rPr>
              <a:t>CoLA</a:t>
            </a:r>
            <a:r>
              <a:rPr lang="en-US" sz="1800" dirty="0">
                <a:latin typeface="Times New Roman" panose="02020603050405020304" pitchFamily="18" charset="0"/>
                <a:cs typeface="Times New Roman" panose="02020603050405020304" pitchFamily="18" charset="0"/>
              </a:rPr>
              <a:t> (2021-22)</a:t>
            </a:r>
          </a:p>
          <a:p>
            <a:r>
              <a:rPr lang="en-US" sz="1800" dirty="0">
                <a:latin typeface="Times New Roman"/>
                <a:cs typeface="Times New Roman"/>
              </a:rPr>
              <a:t>Diana Stanforth, CHEH (2021-22)</a:t>
            </a:r>
            <a:endParaRPr lang="en-US" sz="1800">
              <a:ea typeface="+mn-lt"/>
              <a:cs typeface="+mn-lt"/>
            </a:endParaRPr>
          </a:p>
          <a:p>
            <a:r>
              <a:rPr lang="en-US" sz="1800" dirty="0">
                <a:latin typeface="Times New Roman"/>
                <a:cs typeface="Times New Roman"/>
              </a:rPr>
              <a:t>Tammy Kahrig (2021-22), Vice Provost of Undergraduate Curriculum &amp; Instruction (ex-officio, 2021-22)</a:t>
            </a:r>
          </a:p>
          <a:p>
            <a:r>
              <a:rPr lang="en-US" sz="1800" dirty="0">
                <a:latin typeface="Times New Roman"/>
                <a:cs typeface="Times New Roman"/>
              </a:rPr>
              <a:t>Wafa </a:t>
            </a:r>
            <a:r>
              <a:rPr lang="en-US" sz="1800" dirty="0" err="1">
                <a:latin typeface="Times New Roman"/>
                <a:cs typeface="Times New Roman"/>
              </a:rPr>
              <a:t>Hozien</a:t>
            </a:r>
            <a:r>
              <a:rPr lang="en-US" sz="1800" dirty="0">
                <a:latin typeface="Times New Roman"/>
                <a:cs typeface="Times New Roman"/>
              </a:rPr>
              <a:t>, Vice Provost for Academic Affairs (ex-officio, 2022-23)</a:t>
            </a:r>
          </a:p>
          <a:p>
            <a:endParaRPr lang="en-US" sz="1800">
              <a:latin typeface="Times New Roman"/>
              <a:cs typeface="Times New Roman"/>
            </a:endParaRPr>
          </a:p>
          <a:p>
            <a:endParaRPr lang="en-US" sz="1800">
              <a:latin typeface="Times New Roman"/>
              <a:cs typeface="Times New Roman"/>
            </a:endParaRPr>
          </a:p>
        </p:txBody>
      </p:sp>
      <p:sp>
        <p:nvSpPr>
          <p:cNvPr id="5" name="TextBox 4">
            <a:extLst>
              <a:ext uri="{FF2B5EF4-FFF2-40B4-BE49-F238E27FC236}">
                <a16:creationId xmlns:a16="http://schemas.microsoft.com/office/drawing/2014/main" id="{18713981-B222-1F46-2FD6-B2A8354BAC75}"/>
              </a:ext>
            </a:extLst>
          </p:cNvPr>
          <p:cNvSpPr txBox="1"/>
          <p:nvPr/>
        </p:nvSpPr>
        <p:spPr>
          <a:xfrm>
            <a:off x="604504" y="1089680"/>
            <a:ext cx="8768096" cy="523220"/>
          </a:xfrm>
          <a:prstGeom prst="rect">
            <a:avLst/>
          </a:prstGeom>
          <a:noFill/>
        </p:spPr>
        <p:txBody>
          <a:bodyPr wrap="square">
            <a:spAutoFit/>
          </a:bodyPr>
          <a:lstStyle/>
          <a:p>
            <a:r>
              <a:rPr lang="en-US" sz="2800" dirty="0">
                <a:latin typeface="Times New Roman"/>
                <a:ea typeface="+mn-lt"/>
                <a:cs typeface="+mn-lt"/>
              </a:rPr>
              <a:t>Established by the Faculty Senate in Fall of 2021</a:t>
            </a:r>
            <a:endParaRPr lang="en-US" sz="2800" dirty="0"/>
          </a:p>
        </p:txBody>
      </p:sp>
    </p:spTree>
    <p:extLst>
      <p:ext uri="{BB962C8B-B14F-4D97-AF65-F5344CB8AC3E}">
        <p14:creationId xmlns:p14="http://schemas.microsoft.com/office/powerpoint/2010/main" val="852213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96B72-4C9B-DE1F-980C-D0E855C0EB00}"/>
              </a:ext>
            </a:extLst>
          </p:cNvPr>
          <p:cNvSpPr>
            <a:spLocks noGrp="1"/>
          </p:cNvSpPr>
          <p:nvPr>
            <p:ph type="title"/>
          </p:nvPr>
        </p:nvSpPr>
        <p:spPr>
          <a:xfrm>
            <a:off x="553454" y="177748"/>
            <a:ext cx="10800346" cy="896938"/>
          </a:xfrm>
        </p:spPr>
        <p:txBody>
          <a:bodyPr>
            <a:normAutofit/>
          </a:bodyPr>
          <a:lstStyle/>
          <a:p>
            <a:r>
              <a:rPr lang="en-US" sz="4000">
                <a:latin typeface="Times New Roman"/>
                <a:cs typeface="Calibri Light"/>
              </a:rPr>
              <a:t>Core Review and Alignment Committee</a:t>
            </a:r>
            <a:endParaRPr lang="en-US" sz="4000">
              <a:latin typeface="Times New Roman"/>
              <a:cs typeface="Times New Roman"/>
            </a:endParaRPr>
          </a:p>
        </p:txBody>
      </p:sp>
      <p:sp>
        <p:nvSpPr>
          <p:cNvPr id="3" name="Content Placeholder 2">
            <a:extLst>
              <a:ext uri="{FF2B5EF4-FFF2-40B4-BE49-F238E27FC236}">
                <a16:creationId xmlns:a16="http://schemas.microsoft.com/office/drawing/2014/main" id="{9FFBF615-505C-1EA8-A003-FBAB29EE4BE0}"/>
              </a:ext>
            </a:extLst>
          </p:cNvPr>
          <p:cNvSpPr>
            <a:spLocks noGrp="1"/>
          </p:cNvSpPr>
          <p:nvPr>
            <p:ph idx="1"/>
          </p:nvPr>
        </p:nvSpPr>
        <p:spPr>
          <a:xfrm>
            <a:off x="553454" y="1160749"/>
            <a:ext cx="11213430" cy="5151540"/>
          </a:xfrm>
        </p:spPr>
        <p:txBody>
          <a:bodyPr vert="horz" lIns="0" tIns="45720" rIns="0" bIns="45720" numCol="1" spcCol="182880" rtlCol="0" anchor="t">
            <a:noAutofit/>
          </a:bodyPr>
          <a:lstStyle/>
          <a:p>
            <a:pPr>
              <a:tabLst>
                <a:tab pos="4962525" algn="l"/>
              </a:tabLst>
            </a:pPr>
            <a:r>
              <a:rPr lang="en-US" sz="2400" dirty="0">
                <a:latin typeface="Times New Roman"/>
                <a:ea typeface="+mn-lt"/>
                <a:cs typeface="+mn-lt"/>
              </a:rPr>
              <a:t>Meeting regularly since November of 2021</a:t>
            </a:r>
          </a:p>
          <a:p>
            <a:pPr lvl="1"/>
            <a:r>
              <a:rPr lang="en-US" dirty="0">
                <a:latin typeface="Times New Roman"/>
                <a:ea typeface="+mn-lt"/>
                <a:cs typeface="+mn-lt"/>
              </a:rPr>
              <a:t>Reviewing existing CORE requirements at WSU</a:t>
            </a:r>
          </a:p>
          <a:p>
            <a:pPr lvl="1"/>
            <a:r>
              <a:rPr lang="en-US" dirty="0">
                <a:latin typeface="Times New Roman"/>
                <a:ea typeface="+mn-lt"/>
                <a:cs typeface="+mn-lt"/>
              </a:rPr>
              <a:t>Reviewing learning outcomes and requirements in OT36</a:t>
            </a:r>
          </a:p>
          <a:p>
            <a:pPr lvl="1"/>
            <a:r>
              <a:rPr lang="en-US" dirty="0">
                <a:latin typeface="Times New Roman"/>
                <a:ea typeface="+mn-lt"/>
                <a:cs typeface="+mn-lt"/>
              </a:rPr>
              <a:t>Examining what other Ohio institutions are doing with respect to OT36 </a:t>
            </a:r>
            <a:endParaRPr lang="en-US" dirty="0">
              <a:latin typeface="Times New Roman"/>
              <a:cs typeface="Calibri"/>
            </a:endParaRPr>
          </a:p>
          <a:p>
            <a:pPr lvl="1"/>
            <a:r>
              <a:rPr lang="en-US" dirty="0">
                <a:latin typeface="Times New Roman"/>
                <a:cs typeface="Calibri"/>
              </a:rPr>
              <a:t>Open Forums for faculty, staff, students in April of 2022</a:t>
            </a:r>
          </a:p>
          <a:p>
            <a:pPr lvl="1"/>
            <a:r>
              <a:rPr lang="en-US" dirty="0">
                <a:latin typeface="Times New Roman"/>
                <a:cs typeface="Calibri"/>
              </a:rPr>
              <a:t>Status update to each college and the Faculty Senate in the Fall of 2022</a:t>
            </a:r>
          </a:p>
          <a:p>
            <a:pPr lvl="1"/>
            <a:r>
              <a:rPr lang="en-US" dirty="0">
                <a:latin typeface="Times New Roman"/>
                <a:cs typeface="Calibri"/>
              </a:rPr>
              <a:t>Subcommittees in 2022-23</a:t>
            </a:r>
          </a:p>
          <a:p>
            <a:pPr lvl="2">
              <a:lnSpc>
                <a:spcPct val="100000"/>
              </a:lnSpc>
              <a:spcBef>
                <a:spcPts val="300"/>
              </a:spcBef>
              <a:spcAft>
                <a:spcPts val="300"/>
              </a:spcAft>
            </a:pPr>
            <a:r>
              <a:rPr lang="en-US" sz="2200" dirty="0">
                <a:latin typeface="Times New Roman"/>
                <a:cs typeface="Times New Roman"/>
              </a:rPr>
              <a:t>Global Traditions; Diversity, Equity, and Inclusion (DEI); and the current Multicultural (MC) designation</a:t>
            </a:r>
          </a:p>
          <a:p>
            <a:pPr lvl="2">
              <a:lnSpc>
                <a:spcPct val="100000"/>
              </a:lnSpc>
              <a:spcBef>
                <a:spcPts val="300"/>
              </a:spcBef>
              <a:spcAft>
                <a:spcPts val="300"/>
              </a:spcAft>
            </a:pPr>
            <a:r>
              <a:rPr lang="en-US" sz="2200" dirty="0">
                <a:latin typeface="Times New Roman"/>
                <a:cs typeface="Times New Roman"/>
              </a:rPr>
              <a:t>Second Writing course and Integrated/Intensive Writing</a:t>
            </a:r>
          </a:p>
          <a:p>
            <a:pPr lvl="2">
              <a:lnSpc>
                <a:spcPct val="100000"/>
              </a:lnSpc>
              <a:spcBef>
                <a:spcPts val="300"/>
              </a:spcBef>
              <a:spcAft>
                <a:spcPts val="300"/>
              </a:spcAft>
            </a:pPr>
            <a:r>
              <a:rPr lang="en-US" sz="2200" dirty="0">
                <a:latin typeface="Times New Roman"/>
                <a:cs typeface="Times New Roman"/>
              </a:rPr>
              <a:t>Science requirements beyond the 6 hours (and 1 lab course) required by OT36</a:t>
            </a:r>
          </a:p>
          <a:p>
            <a:pPr lvl="1">
              <a:lnSpc>
                <a:spcPct val="100000"/>
              </a:lnSpc>
              <a:spcBef>
                <a:spcPts val="300"/>
              </a:spcBef>
              <a:spcAft>
                <a:spcPts val="300"/>
              </a:spcAft>
            </a:pPr>
            <a:r>
              <a:rPr lang="en-US" dirty="0">
                <a:latin typeface="Times New Roman"/>
                <a:cs typeface="Times New Roman"/>
              </a:rPr>
              <a:t>Working toward a final recommendations document: May-Oct, 2023</a:t>
            </a:r>
          </a:p>
          <a:p>
            <a:pPr marL="457200" lvl="1" indent="0">
              <a:buNone/>
            </a:pPr>
            <a:endParaRPr lang="en-US">
              <a:latin typeface="Times New Roman"/>
              <a:cs typeface="Calibri"/>
            </a:endParaRPr>
          </a:p>
        </p:txBody>
      </p:sp>
    </p:spTree>
    <p:extLst>
      <p:ext uri="{BB962C8B-B14F-4D97-AF65-F5344CB8AC3E}">
        <p14:creationId xmlns:p14="http://schemas.microsoft.com/office/powerpoint/2010/main" val="2151064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2E2CA-E6F4-E526-C4B0-51D935808D42}"/>
              </a:ext>
            </a:extLst>
          </p:cNvPr>
          <p:cNvSpPr>
            <a:spLocks noGrp="1"/>
          </p:cNvSpPr>
          <p:nvPr>
            <p:ph type="title"/>
          </p:nvPr>
        </p:nvSpPr>
        <p:spPr/>
        <p:txBody>
          <a:bodyPr>
            <a:normAutofit/>
          </a:bodyPr>
          <a:lstStyle/>
          <a:p>
            <a:r>
              <a:rPr lang="en-US" sz="3600">
                <a:latin typeface="Times New Roman"/>
                <a:cs typeface="Calibri Light"/>
              </a:rPr>
              <a:t>Recommendations</a:t>
            </a:r>
            <a:endParaRPr lang="en-US" sz="3600">
              <a:latin typeface="Times New Roman"/>
              <a:cs typeface="Times New Roman"/>
            </a:endParaRPr>
          </a:p>
        </p:txBody>
      </p:sp>
      <p:sp>
        <p:nvSpPr>
          <p:cNvPr id="3" name="Content Placeholder 2">
            <a:extLst>
              <a:ext uri="{FF2B5EF4-FFF2-40B4-BE49-F238E27FC236}">
                <a16:creationId xmlns:a16="http://schemas.microsoft.com/office/drawing/2014/main" id="{996AB15D-EABB-8637-7666-EAA5D9FE842E}"/>
              </a:ext>
            </a:extLst>
          </p:cNvPr>
          <p:cNvSpPr>
            <a:spLocks noGrp="1"/>
          </p:cNvSpPr>
          <p:nvPr>
            <p:ph idx="1"/>
          </p:nvPr>
        </p:nvSpPr>
        <p:spPr>
          <a:xfrm>
            <a:off x="838200" y="1408682"/>
            <a:ext cx="10515600" cy="5027073"/>
          </a:xfrm>
        </p:spPr>
        <p:txBody>
          <a:bodyPr vert="horz" lIns="91440" tIns="45720" rIns="91440" bIns="45720" rtlCol="0" anchor="t">
            <a:normAutofit fontScale="85000" lnSpcReduction="10000"/>
          </a:bodyPr>
          <a:lstStyle/>
          <a:p>
            <a:pPr>
              <a:lnSpc>
                <a:spcPct val="110000"/>
              </a:lnSpc>
              <a:spcBef>
                <a:spcPts val="300"/>
              </a:spcBef>
              <a:spcAft>
                <a:spcPts val="300"/>
              </a:spcAft>
            </a:pPr>
            <a:r>
              <a:rPr lang="en-US" sz="2600">
                <a:latin typeface="Times New Roman" panose="02020603050405020304" pitchFamily="18" charset="0"/>
                <a:cs typeface="Times New Roman" panose="02020603050405020304" pitchFamily="18" charset="0"/>
              </a:rPr>
              <a:t>The WSU CORE will include categories from the Ohio Articulation and Transfer Policy, currently the Ohio Transfer 36 (OT36), as determined by the Ohio Department of Higher Education. This sets 24 hours within the WSU CORE as the following: </a:t>
            </a:r>
          </a:p>
          <a:p>
            <a:pPr lvl="1">
              <a:lnSpc>
                <a:spcPct val="110000"/>
              </a:lnSpc>
              <a:spcBef>
                <a:spcPts val="300"/>
              </a:spcBef>
              <a:spcAft>
                <a:spcPts val="300"/>
              </a:spcAft>
            </a:pPr>
            <a:r>
              <a:rPr lang="en-US">
                <a:latin typeface="Times New Roman"/>
                <a:cs typeface="Times New Roman"/>
              </a:rPr>
              <a:t>Element A: English Composition/Oral Communications: at least 3 semester hours </a:t>
            </a:r>
            <a:endParaRPr lang="en-US">
              <a:latin typeface="Times New Roman" panose="02020603050405020304" pitchFamily="18" charset="0"/>
              <a:cs typeface="Times New Roman" panose="02020603050405020304" pitchFamily="18" charset="0"/>
            </a:endParaRPr>
          </a:p>
          <a:p>
            <a:pPr lvl="1">
              <a:lnSpc>
                <a:spcPct val="110000"/>
              </a:lnSpc>
              <a:spcBef>
                <a:spcPts val="300"/>
              </a:spcBef>
              <a:spcAft>
                <a:spcPts val="300"/>
              </a:spcAft>
            </a:pPr>
            <a:r>
              <a:rPr lang="en-US">
                <a:latin typeface="Times New Roman"/>
                <a:cs typeface="Times New Roman"/>
              </a:rPr>
              <a:t>Element B: Mathematics, Statistics, and Logic: at least 3 semester hours</a:t>
            </a:r>
          </a:p>
          <a:p>
            <a:pPr lvl="1">
              <a:lnSpc>
                <a:spcPct val="110000"/>
              </a:lnSpc>
              <a:spcBef>
                <a:spcPts val="300"/>
              </a:spcBef>
              <a:spcAft>
                <a:spcPts val="300"/>
              </a:spcAft>
            </a:pPr>
            <a:r>
              <a:rPr lang="en-US">
                <a:latin typeface="Times New Roman"/>
                <a:cs typeface="Times New Roman"/>
              </a:rPr>
              <a:t>Element C: Arts and Humanities: at least 6 semester hours</a:t>
            </a:r>
          </a:p>
          <a:p>
            <a:pPr lvl="1">
              <a:lnSpc>
                <a:spcPct val="110000"/>
              </a:lnSpc>
              <a:spcBef>
                <a:spcPts val="300"/>
              </a:spcBef>
              <a:spcAft>
                <a:spcPts val="300"/>
              </a:spcAft>
            </a:pPr>
            <a:r>
              <a:rPr lang="en-US">
                <a:latin typeface="Times New Roman"/>
                <a:cs typeface="Times New Roman"/>
              </a:rPr>
              <a:t>Element D: Social and Behavioral Sciences: at least 6 semester hours</a:t>
            </a:r>
            <a:endParaRPr lang="en-US" sz="2000">
              <a:latin typeface="Times New Roman"/>
              <a:cs typeface="Times New Roman"/>
            </a:endParaRPr>
          </a:p>
          <a:p>
            <a:pPr lvl="1">
              <a:lnSpc>
                <a:spcPct val="110000"/>
              </a:lnSpc>
              <a:spcBef>
                <a:spcPts val="300"/>
              </a:spcBef>
              <a:spcAft>
                <a:spcPts val="300"/>
              </a:spcAft>
            </a:pPr>
            <a:r>
              <a:rPr lang="en-US">
                <a:latin typeface="Times New Roman"/>
                <a:cs typeface="Times New Roman"/>
              </a:rPr>
              <a:t>Element E: Natural Sciences: at least 7 semester hours, including at least one semester hour of a laboratory course</a:t>
            </a:r>
            <a:endParaRPr lang="en-US" sz="2000">
              <a:latin typeface="Times New Roman"/>
              <a:cs typeface="Times New Roman"/>
            </a:endParaRPr>
          </a:p>
          <a:p>
            <a:pPr marL="0" lvl="1" indent="0">
              <a:lnSpc>
                <a:spcPct val="110000"/>
              </a:lnSpc>
              <a:spcBef>
                <a:spcPts val="300"/>
              </a:spcBef>
              <a:spcAft>
                <a:spcPts val="300"/>
              </a:spcAft>
              <a:buNone/>
            </a:pPr>
            <a:endParaRPr lang="en-US" sz="2600">
              <a:latin typeface="Times New Roman"/>
              <a:cs typeface="Times New Roman"/>
            </a:endParaRPr>
          </a:p>
          <a:p>
            <a:pPr marL="228600" lvl="1">
              <a:lnSpc>
                <a:spcPct val="110000"/>
              </a:lnSpc>
              <a:spcBef>
                <a:spcPts val="300"/>
              </a:spcBef>
              <a:spcAft>
                <a:spcPts val="300"/>
              </a:spcAft>
            </a:pPr>
            <a:r>
              <a:rPr lang="en-US" sz="2600">
                <a:latin typeface="Times New Roman"/>
                <a:cs typeface="Times New Roman"/>
              </a:rPr>
              <a:t>OT36 approval NOT required</a:t>
            </a:r>
            <a:endParaRPr lang="en-US" sz="2600">
              <a:latin typeface="Times New Roman" panose="02020603050405020304" pitchFamily="18" charset="0"/>
              <a:cs typeface="Times New Roman" panose="02020603050405020304" pitchFamily="18" charset="0"/>
            </a:endParaRPr>
          </a:p>
          <a:p>
            <a:pPr marL="228600" lvl="1">
              <a:lnSpc>
                <a:spcPct val="110000"/>
              </a:lnSpc>
              <a:spcBef>
                <a:spcPts val="300"/>
              </a:spcBef>
              <a:spcAft>
                <a:spcPts val="300"/>
              </a:spcAft>
            </a:pPr>
            <a:r>
              <a:rPr lang="en-US" sz="2600">
                <a:latin typeface="Times New Roman"/>
                <a:cs typeface="Times New Roman"/>
              </a:rPr>
              <a:t>Courses submitted must also submit OT36 Application; processes for approval independent</a:t>
            </a:r>
            <a:endParaRPr lang="en-US" sz="26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1173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2E2CA-E6F4-E526-C4B0-51D935808D42}"/>
              </a:ext>
            </a:extLst>
          </p:cNvPr>
          <p:cNvSpPr>
            <a:spLocks noGrp="1"/>
          </p:cNvSpPr>
          <p:nvPr>
            <p:ph type="title"/>
          </p:nvPr>
        </p:nvSpPr>
        <p:spPr/>
        <p:txBody>
          <a:bodyPr>
            <a:normAutofit/>
          </a:bodyPr>
          <a:lstStyle/>
          <a:p>
            <a:r>
              <a:rPr lang="en-US" sz="3600">
                <a:latin typeface="Times New Roman"/>
                <a:cs typeface="Calibri Light"/>
              </a:rPr>
              <a:t>Recommendations</a:t>
            </a:r>
            <a:endParaRPr lang="en-US" sz="3600">
              <a:latin typeface="Times New Roman"/>
              <a:cs typeface="Times New Roman"/>
            </a:endParaRPr>
          </a:p>
        </p:txBody>
      </p:sp>
      <p:sp>
        <p:nvSpPr>
          <p:cNvPr id="3" name="Content Placeholder 2">
            <a:extLst>
              <a:ext uri="{FF2B5EF4-FFF2-40B4-BE49-F238E27FC236}">
                <a16:creationId xmlns:a16="http://schemas.microsoft.com/office/drawing/2014/main" id="{996AB15D-EABB-8637-7666-EAA5D9FE842E}"/>
              </a:ext>
            </a:extLst>
          </p:cNvPr>
          <p:cNvSpPr>
            <a:spLocks noGrp="1"/>
          </p:cNvSpPr>
          <p:nvPr>
            <p:ph idx="1"/>
          </p:nvPr>
        </p:nvSpPr>
        <p:spPr>
          <a:xfrm>
            <a:off x="838200" y="1408682"/>
            <a:ext cx="10515600" cy="5027073"/>
          </a:xfrm>
        </p:spPr>
        <p:txBody>
          <a:bodyPr vert="horz" lIns="91440" tIns="45720" rIns="91440" bIns="45720" rtlCol="0" anchor="t">
            <a:normAutofit/>
          </a:bodyPr>
          <a:lstStyle/>
          <a:p>
            <a:pPr>
              <a:lnSpc>
                <a:spcPct val="110000"/>
              </a:lnSpc>
              <a:spcBef>
                <a:spcPts val="300"/>
              </a:spcBef>
              <a:spcAft>
                <a:spcPts val="300"/>
              </a:spcAft>
            </a:pPr>
            <a:r>
              <a:rPr lang="en-US">
                <a:latin typeface="Times New Roman"/>
                <a:cs typeface="Times New Roman"/>
              </a:rPr>
              <a:t>Element C: Arts and Humanities: 6 semester hours</a:t>
            </a:r>
          </a:p>
          <a:p>
            <a:pPr>
              <a:lnSpc>
                <a:spcPct val="110000"/>
              </a:lnSpc>
              <a:spcBef>
                <a:spcPts val="300"/>
              </a:spcBef>
              <a:spcAft>
                <a:spcPts val="300"/>
              </a:spcAft>
            </a:pPr>
            <a:r>
              <a:rPr lang="en-US">
                <a:latin typeface="Times New Roman"/>
                <a:cs typeface="Times New Roman"/>
              </a:rPr>
              <a:t>Element D: Social and Behavioral Sciences: 6 semester hours</a:t>
            </a:r>
            <a:endParaRPr lang="en-US" sz="2400">
              <a:latin typeface="Times New Roman"/>
              <a:cs typeface="Times New Roman"/>
            </a:endParaRPr>
          </a:p>
          <a:p>
            <a:pPr marL="0" indent="0">
              <a:lnSpc>
                <a:spcPct val="110000"/>
              </a:lnSpc>
              <a:spcBef>
                <a:spcPts val="0"/>
              </a:spcBef>
              <a:buNone/>
            </a:pPr>
            <a:r>
              <a:rPr lang="en-US">
                <a:latin typeface="Times New Roman"/>
                <a:cs typeface="Times New Roman"/>
              </a:rPr>
              <a:t>---</a:t>
            </a:r>
          </a:p>
          <a:p>
            <a:pPr marL="457200" lvl="1" indent="0">
              <a:lnSpc>
                <a:spcPct val="110000"/>
              </a:lnSpc>
              <a:spcBef>
                <a:spcPts val="0"/>
              </a:spcBef>
              <a:buNone/>
            </a:pPr>
            <a:r>
              <a:rPr lang="en-US" sz="2800" b="0" i="0">
                <a:solidFill>
                  <a:srgbClr val="000000"/>
                </a:solidFill>
                <a:effectLst/>
                <a:latin typeface="Times New Roman"/>
                <a:cs typeface="Times New Roman"/>
              </a:rPr>
              <a:t>Two different disciplines for each element</a:t>
            </a:r>
          </a:p>
          <a:p>
            <a:pPr marL="457200" lvl="1" indent="0">
              <a:lnSpc>
                <a:spcPct val="110000"/>
              </a:lnSpc>
              <a:spcBef>
                <a:spcPts val="0"/>
              </a:spcBef>
              <a:buNone/>
            </a:pPr>
            <a:r>
              <a:rPr lang="en-US" sz="2800" b="0" i="0">
                <a:solidFill>
                  <a:srgbClr val="000000"/>
                </a:solidFill>
                <a:effectLst/>
                <a:latin typeface="Times New Roman"/>
                <a:cs typeface="Times New Roman"/>
              </a:rPr>
              <a:t>At least one Global Inquiry (GI) course</a:t>
            </a:r>
            <a:r>
              <a:rPr lang="en-US" sz="2800">
                <a:solidFill>
                  <a:srgbClr val="000000"/>
                </a:solidFill>
                <a:latin typeface="Times New Roman"/>
                <a:cs typeface="Times New Roman"/>
              </a:rPr>
              <a:t> </a:t>
            </a:r>
            <a:endParaRPr lang="en-US" sz="2800" b="0" i="0">
              <a:solidFill>
                <a:srgbClr val="000000"/>
              </a:solidFill>
              <a:effectLst/>
              <a:latin typeface="Times New Roman" panose="02020603050405020304" pitchFamily="18" charset="0"/>
              <a:cs typeface="Times New Roman"/>
            </a:endParaRPr>
          </a:p>
          <a:p>
            <a:pPr marL="457200" lvl="1" indent="0">
              <a:lnSpc>
                <a:spcPct val="110000"/>
              </a:lnSpc>
              <a:spcBef>
                <a:spcPts val="0"/>
              </a:spcBef>
              <a:buNone/>
            </a:pPr>
            <a:r>
              <a:rPr lang="en-US" sz="2800" b="0" i="0">
                <a:solidFill>
                  <a:srgbClr val="000000"/>
                </a:solidFill>
                <a:effectLst/>
                <a:latin typeface="Times New Roman"/>
                <a:cs typeface="Times New Roman"/>
              </a:rPr>
              <a:t>At least one History (HST) course</a:t>
            </a:r>
            <a:endParaRPr lang="en-US" sz="2800">
              <a:latin typeface="Times New Roman"/>
              <a:cs typeface="Times New Roman"/>
            </a:endParaRPr>
          </a:p>
        </p:txBody>
      </p:sp>
    </p:spTree>
    <p:extLst>
      <p:ext uri="{BB962C8B-B14F-4D97-AF65-F5344CB8AC3E}">
        <p14:creationId xmlns:p14="http://schemas.microsoft.com/office/powerpoint/2010/main" val="4173854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2E2CA-E6F4-E526-C4B0-51D935808D42}"/>
              </a:ext>
            </a:extLst>
          </p:cNvPr>
          <p:cNvSpPr>
            <a:spLocks noGrp="1"/>
          </p:cNvSpPr>
          <p:nvPr>
            <p:ph type="title"/>
          </p:nvPr>
        </p:nvSpPr>
        <p:spPr>
          <a:xfrm>
            <a:off x="838200" y="224757"/>
            <a:ext cx="10515600" cy="1325563"/>
          </a:xfrm>
        </p:spPr>
        <p:txBody>
          <a:bodyPr>
            <a:normAutofit/>
          </a:bodyPr>
          <a:lstStyle/>
          <a:p>
            <a:r>
              <a:rPr lang="en-US" sz="3600">
                <a:latin typeface="Times New Roman"/>
                <a:cs typeface="Calibri Light"/>
              </a:rPr>
              <a:t>Recommendations</a:t>
            </a:r>
            <a:endParaRPr lang="en-US" sz="3600">
              <a:latin typeface="Times New Roman"/>
              <a:cs typeface="Times New Roman"/>
            </a:endParaRPr>
          </a:p>
        </p:txBody>
      </p:sp>
      <p:sp>
        <p:nvSpPr>
          <p:cNvPr id="3" name="Content Placeholder 2">
            <a:extLst>
              <a:ext uri="{FF2B5EF4-FFF2-40B4-BE49-F238E27FC236}">
                <a16:creationId xmlns:a16="http://schemas.microsoft.com/office/drawing/2014/main" id="{996AB15D-EABB-8637-7666-EAA5D9FE842E}"/>
              </a:ext>
            </a:extLst>
          </p:cNvPr>
          <p:cNvSpPr>
            <a:spLocks noGrp="1"/>
          </p:cNvSpPr>
          <p:nvPr>
            <p:ph idx="1"/>
          </p:nvPr>
        </p:nvSpPr>
        <p:spPr>
          <a:xfrm>
            <a:off x="838200" y="1241577"/>
            <a:ext cx="10515600" cy="5027073"/>
          </a:xfrm>
        </p:spPr>
        <p:txBody>
          <a:bodyPr vert="horz" lIns="91440" tIns="45720" rIns="91440" bIns="45720" rtlCol="0" anchor="t">
            <a:noAutofit/>
          </a:bodyPr>
          <a:lstStyle/>
          <a:p>
            <a:pPr marL="0" indent="0" algn="l" rtl="0" fontAlgn="base">
              <a:buNone/>
            </a:pPr>
            <a:r>
              <a:rPr lang="en-US" sz="2400" b="0">
                <a:solidFill>
                  <a:srgbClr val="000000"/>
                </a:solidFill>
                <a:effectLst/>
                <a:latin typeface="Times New Roman"/>
                <a:cs typeface="Times New Roman"/>
              </a:rPr>
              <a:t>Additional Core Requirements</a:t>
            </a:r>
          </a:p>
          <a:p>
            <a:pPr fontAlgn="base"/>
            <a:r>
              <a:rPr lang="en-US" sz="2400" b="0">
                <a:solidFill>
                  <a:srgbClr val="000000"/>
                </a:solidFill>
                <a:effectLst/>
                <a:latin typeface="Times New Roman"/>
                <a:cs typeface="Times New Roman"/>
              </a:rPr>
              <a:t>Second Writing Course (3) </a:t>
            </a:r>
          </a:p>
          <a:p>
            <a:pPr lvl="1" fontAlgn="base"/>
            <a:r>
              <a:rPr lang="en-US" sz="2000" b="0">
                <a:solidFill>
                  <a:srgbClr val="000000"/>
                </a:solidFill>
                <a:effectLst/>
                <a:latin typeface="Times New Roman"/>
                <a:cs typeface="Times New Roman"/>
              </a:rPr>
              <a:t>Course must satisfy the OT36 learning outcomes (TME002) but does NOT need to be OT36 approved.  </a:t>
            </a:r>
          </a:p>
          <a:p>
            <a:pPr fontAlgn="base"/>
            <a:r>
              <a:rPr lang="en-US" sz="2400" b="0">
                <a:solidFill>
                  <a:srgbClr val="000000"/>
                </a:solidFill>
                <a:effectLst/>
                <a:latin typeface="Times New Roman"/>
                <a:cs typeface="Times New Roman"/>
              </a:rPr>
              <a:t>Integrated Writing (IW</a:t>
            </a:r>
            <a:r>
              <a:rPr lang="en-US" sz="2400">
                <a:solidFill>
                  <a:srgbClr val="000000"/>
                </a:solidFill>
                <a:latin typeface="Times New Roman"/>
                <a:cs typeface="Times New Roman"/>
              </a:rPr>
              <a:t>)*</a:t>
            </a:r>
            <a:endParaRPr lang="en-US" sz="2400" b="0">
              <a:solidFill>
                <a:srgbClr val="000000"/>
              </a:solidFill>
              <a:effectLst/>
              <a:latin typeface="Times New Roman"/>
              <a:cs typeface="Times New Roman"/>
            </a:endParaRPr>
          </a:p>
          <a:p>
            <a:pPr lvl="1" fontAlgn="base"/>
            <a:r>
              <a:rPr lang="en-US" sz="2000" b="0">
                <a:solidFill>
                  <a:srgbClr val="000000"/>
                </a:solidFill>
                <a:effectLst/>
                <a:latin typeface="Times New Roman"/>
                <a:cs typeface="Times New Roman"/>
              </a:rPr>
              <a:t>Students must take at least three IW courses. This three-course requirement can be met in one of two ways:   </a:t>
            </a:r>
          </a:p>
          <a:p>
            <a:pPr lvl="2" fontAlgn="base">
              <a:buFont typeface="+mj-lt"/>
              <a:buAutoNum type="arabicPeriod"/>
            </a:pPr>
            <a:r>
              <a:rPr lang="en-US">
                <a:solidFill>
                  <a:srgbClr val="000000"/>
                </a:solidFill>
                <a:latin typeface="Times New Roman"/>
                <a:cs typeface="Times New Roman"/>
              </a:rPr>
              <a:t> </a:t>
            </a:r>
            <a:r>
              <a:rPr lang="en-US" b="0">
                <a:solidFill>
                  <a:srgbClr val="000000"/>
                </a:solidFill>
                <a:effectLst/>
                <a:latin typeface="Times New Roman"/>
                <a:cs typeface="Times New Roman"/>
              </a:rPr>
              <a:t>Two IW courses in the Core and one IW course the Major </a:t>
            </a:r>
          </a:p>
          <a:p>
            <a:pPr lvl="2" fontAlgn="base">
              <a:buFont typeface="+mj-lt"/>
              <a:buAutoNum type="arabicPeriod" startAt="2"/>
            </a:pPr>
            <a:r>
              <a:rPr lang="en-US">
                <a:solidFill>
                  <a:srgbClr val="000000"/>
                </a:solidFill>
                <a:latin typeface="Times New Roman"/>
                <a:cs typeface="Times New Roman"/>
              </a:rPr>
              <a:t> </a:t>
            </a:r>
            <a:r>
              <a:rPr lang="en-US" b="0">
                <a:solidFill>
                  <a:srgbClr val="000000"/>
                </a:solidFill>
                <a:effectLst/>
                <a:latin typeface="Times New Roman"/>
                <a:cs typeface="Times New Roman"/>
              </a:rPr>
              <a:t>One IW course in the Core and two IW courses in the Major </a:t>
            </a:r>
            <a:r>
              <a:rPr lang="en-US" sz="1800" b="0">
                <a:solidFill>
                  <a:srgbClr val="000000"/>
                </a:solidFill>
                <a:effectLst/>
                <a:latin typeface="Times New Roman"/>
                <a:cs typeface="Times New Roman"/>
              </a:rPr>
              <a:t> </a:t>
            </a:r>
          </a:p>
          <a:p>
            <a:pPr fontAlgn="base"/>
            <a:r>
              <a:rPr lang="en-US" sz="2400">
                <a:solidFill>
                  <a:srgbClr val="000000"/>
                </a:solidFill>
                <a:latin typeface="Times New Roman"/>
                <a:cs typeface="Times New Roman"/>
              </a:rPr>
              <a:t>Inclusive Excellence (IE)*</a:t>
            </a:r>
          </a:p>
          <a:p>
            <a:pPr lvl="1"/>
            <a:r>
              <a:rPr lang="en-US" sz="2000">
                <a:solidFill>
                  <a:srgbClr val="000000"/>
                </a:solidFill>
                <a:latin typeface="Times New Roman"/>
                <a:cs typeface="Times New Roman"/>
              </a:rPr>
              <a:t>At least two courses</a:t>
            </a:r>
          </a:p>
          <a:p>
            <a:pPr algn="l">
              <a:buFont typeface="Arial" panose="020B0604020202020204" pitchFamily="34" charset="0"/>
              <a:buChar char="•"/>
            </a:pPr>
            <a:r>
              <a:rPr lang="en-US" sz="2400" b="0">
                <a:solidFill>
                  <a:srgbClr val="000000"/>
                </a:solidFill>
                <a:effectLst/>
                <a:latin typeface="Times New Roman"/>
                <a:cs typeface="Times New Roman"/>
              </a:rPr>
              <a:t>Additional hours (up to </a:t>
            </a:r>
            <a:r>
              <a:rPr lang="en-US" sz="2400">
                <a:solidFill>
                  <a:srgbClr val="000000"/>
                </a:solidFill>
                <a:latin typeface="Times New Roman"/>
                <a:cs typeface="Times New Roman"/>
              </a:rPr>
              <a:t>eight</a:t>
            </a:r>
            <a:r>
              <a:rPr lang="en-US" sz="2400" b="0">
                <a:solidFill>
                  <a:srgbClr val="000000"/>
                </a:solidFill>
                <a:effectLst/>
                <a:latin typeface="Times New Roman"/>
                <a:cs typeface="Times New Roman"/>
              </a:rPr>
              <a:t>)</a:t>
            </a:r>
            <a:endParaRPr lang="en-US" sz="2400">
              <a:ea typeface="Calibri"/>
              <a:cs typeface="Calibri"/>
            </a:endParaRPr>
          </a:p>
          <a:p>
            <a:pPr lvl="1" fontAlgn="base"/>
            <a:r>
              <a:rPr lang="en-US" sz="2000">
                <a:solidFill>
                  <a:srgbClr val="000000"/>
                </a:solidFill>
                <a:latin typeface="Times New Roman"/>
                <a:cs typeface="Times New Roman"/>
              </a:rPr>
              <a:t>M</a:t>
            </a:r>
            <a:r>
              <a:rPr lang="en-US" sz="2000" b="0" i="0">
                <a:solidFill>
                  <a:srgbClr val="000000"/>
                </a:solidFill>
                <a:effectLst/>
                <a:latin typeface="Times New Roman"/>
                <a:cs typeface="Times New Roman"/>
              </a:rPr>
              <a:t>ust be approved in one of the Elements </a:t>
            </a:r>
            <a:r>
              <a:rPr lang="en-US" sz="2000">
                <a:solidFill>
                  <a:srgbClr val="000000"/>
                </a:solidFill>
                <a:latin typeface="Times New Roman"/>
                <a:cs typeface="Times New Roman"/>
              </a:rPr>
              <a:t>A-E</a:t>
            </a:r>
          </a:p>
          <a:p>
            <a:pPr marL="457200" lvl="1" indent="0">
              <a:buNone/>
            </a:pPr>
            <a:endParaRPr lang="en-US" sz="20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051670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14</Slides>
  <Notes>9</Notes>
  <HiddenSlides>1</HiddenSlide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office theme</vt:lpstr>
      <vt:lpstr>Office Theme</vt:lpstr>
      <vt:lpstr>Core Review and Alignment</vt:lpstr>
      <vt:lpstr>Questions you want us to address?</vt:lpstr>
      <vt:lpstr>Why Review the Core...???</vt:lpstr>
      <vt:lpstr>Considerations</vt:lpstr>
      <vt:lpstr>Core Review and Alignment Committee</vt:lpstr>
      <vt:lpstr>Core Review and Alignment Committee</vt:lpstr>
      <vt:lpstr>Recommendations</vt:lpstr>
      <vt:lpstr>Recommendations</vt:lpstr>
      <vt:lpstr>Recommendations</vt:lpstr>
      <vt:lpstr>First Year Seminar (FYS) Courses </vt:lpstr>
      <vt:lpstr>Procedural and Implementation Recommendations</vt:lpstr>
      <vt:lpstr>Questions...???</vt:lpstr>
      <vt:lpstr>Related Links...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revision>131</cp:revision>
  <cp:lastPrinted>2022-08-16T17:58:03Z</cp:lastPrinted>
  <dcterms:created xsi:type="dcterms:W3CDTF">2022-04-08T16:28:17Z</dcterms:created>
  <dcterms:modified xsi:type="dcterms:W3CDTF">2023-11-20T15:15:34Z</dcterms:modified>
</cp:coreProperties>
</file>