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6" r:id="rId2"/>
    <p:sldMasterId id="2147483670" r:id="rId3"/>
    <p:sldMasterId id="2147483674" r:id="rId4"/>
    <p:sldMasterId id="2147483678" r:id="rId5"/>
    <p:sldMasterId id="2147483682" r:id="rId6"/>
    <p:sldMasterId id="2147483697" r:id="rId7"/>
    <p:sldMasterId id="2147483685" r:id="rId8"/>
  </p:sldMasterIdLst>
  <p:notesMasterIdLst>
    <p:notesMasterId r:id="rId21"/>
  </p:notesMasterIdLst>
  <p:sldIdLst>
    <p:sldId id="583" r:id="rId9"/>
    <p:sldId id="600" r:id="rId10"/>
    <p:sldId id="584" r:id="rId11"/>
    <p:sldId id="553" r:id="rId12"/>
    <p:sldId id="578" r:id="rId13"/>
    <p:sldId id="594" r:id="rId14"/>
    <p:sldId id="585" r:id="rId15"/>
    <p:sldId id="602" r:id="rId16"/>
    <p:sldId id="593" r:id="rId17"/>
    <p:sldId id="599" r:id="rId18"/>
    <p:sldId id="592" r:id="rId19"/>
    <p:sldId id="597" r:id="rId20"/>
  </p:sldIdLst>
  <p:sldSz cx="9144000" cy="5143500" type="screen16x9"/>
  <p:notesSz cx="7023100" cy="93091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48"/>
    <a:srgbClr val="E8AE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50070" autoAdjust="0"/>
  </p:normalViewPr>
  <p:slideViewPr>
    <p:cSldViewPr snapToGrid="0" snapToObjects="1">
      <p:cViewPr varScale="1">
        <p:scale>
          <a:sx n="75" d="100"/>
          <a:sy n="75" d="100"/>
        </p:scale>
        <p:origin x="2670" y="72"/>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2" tIns="46656" rIns="93312" bIns="46656" rtlCol="0"/>
          <a:lstStyle>
            <a:lvl1pPr algn="r">
              <a:defRPr sz="1200"/>
            </a:lvl1pPr>
          </a:lstStyle>
          <a:p>
            <a:fld id="{B25684E4-10C8-504E-B0DA-25DB33105397}" type="datetimeFigureOut">
              <a:rPr lang="en-US" smtClean="0"/>
              <a:t>9/19/2023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2" tIns="46656" rIns="93312" bIns="46656" rtlCol="0" anchor="b"/>
          <a:lstStyle>
            <a:lvl1pPr algn="r">
              <a:defRPr sz="1200"/>
            </a:lvl1pPr>
          </a:lstStyle>
          <a:p>
            <a:fld id="{0F8A3D71-9FB5-0A42-A10C-A4B0FEE699CB}" type="slidenum">
              <a:rPr lang="en-US" smtClean="0"/>
              <a:t>‹#›</a:t>
            </a:fld>
            <a:endParaRPr lang="en-US"/>
          </a:p>
        </p:txBody>
      </p:sp>
    </p:spTree>
    <p:extLst>
      <p:ext uri="{BB962C8B-B14F-4D97-AF65-F5344CB8AC3E}">
        <p14:creationId xmlns:p14="http://schemas.microsoft.com/office/powerpoint/2010/main" val="241178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A3D71-9FB5-0A42-A10C-A4B0FEE699CB}" type="slidenum">
              <a:rPr lang="en-US" smtClean="0"/>
              <a:t>1</a:t>
            </a:fld>
            <a:endParaRPr lang="en-US"/>
          </a:p>
        </p:txBody>
      </p:sp>
    </p:spTree>
    <p:extLst>
      <p:ext uri="{BB962C8B-B14F-4D97-AF65-F5344CB8AC3E}">
        <p14:creationId xmlns:p14="http://schemas.microsoft.com/office/powerpoint/2010/main" val="236100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do we know about returners and those that didn’t return.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Findings from a refreshed look at the variables from IR show that not only students who declare a major </a:t>
            </a:r>
            <a:r>
              <a:rPr lang="en-US" sz="1200" b="1" u="sng"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are in a full-major are retained at a higher rate,  students who complete 15 hours or more in the first Fall semester are also retained at a higher rate.  Students who complete 30 hours in their first year of enrollment also persist to their </a:t>
            </a:r>
            <a:r>
              <a:rPr lang="en-US" sz="1200" b="1" u="sng"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year at a higher rate.  Conversely, students with higher unmet financial need are retained at a lower rate.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full third (406/1233 or 33%) of the Fall 2022 cohort ended the year with below a 2.0 accumulated GPA. [Of those, 128 or nearly a third (32%) are enrolled this Fall term].</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defTabSz="914276">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70212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those findings in mind, I’ve highlighted </a:t>
            </a:r>
            <a:r>
              <a:rPr lang="en-US" sz="1200" b="1" kern="1200" dirty="0">
                <a:solidFill>
                  <a:schemeClr val="tx1"/>
                </a:solidFill>
                <a:effectLst/>
                <a:latin typeface="+mn-lt"/>
                <a:ea typeface="+mn-ea"/>
                <a:cs typeface="+mn-cs"/>
              </a:rPr>
              <a:t>three areas with a closer look </a:t>
            </a:r>
            <a:r>
              <a:rPr lang="en-US" sz="1200" kern="1200" dirty="0">
                <a:solidFill>
                  <a:schemeClr val="tx1"/>
                </a:solidFill>
                <a:effectLst/>
                <a:latin typeface="+mn-lt"/>
                <a:ea typeface="+mn-ea"/>
                <a:cs typeface="+mn-cs"/>
              </a:rPr>
              <a:t>at the program level.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our top two majors declared from the Fall 2022 class at the Dayton campus, </a:t>
            </a:r>
            <a:r>
              <a:rPr lang="en-US" sz="1200" b="1" kern="1200" dirty="0">
                <a:solidFill>
                  <a:schemeClr val="tx1"/>
                </a:solidFill>
                <a:effectLst/>
                <a:latin typeface="+mn-lt"/>
                <a:ea typeface="+mn-ea"/>
                <a:cs typeface="+mn-cs"/>
              </a:rPr>
              <a:t>nursing</a:t>
            </a:r>
            <a:r>
              <a:rPr lang="en-US" sz="1200" kern="1200" dirty="0">
                <a:solidFill>
                  <a:schemeClr val="tx1"/>
                </a:solidFill>
                <a:effectLst/>
                <a:latin typeface="+mn-lt"/>
                <a:ea typeface="+mn-ea"/>
                <a:cs typeface="+mn-cs"/>
              </a:rPr>
              <a:t> was number one with 183 students, while </a:t>
            </a:r>
            <a:r>
              <a:rPr lang="en-US" sz="1200" b="1" kern="1200" dirty="0">
                <a:solidFill>
                  <a:schemeClr val="tx1"/>
                </a:solidFill>
                <a:effectLst/>
                <a:latin typeface="+mn-lt"/>
                <a:ea typeface="+mn-ea"/>
                <a:cs typeface="+mn-cs"/>
              </a:rPr>
              <a:t>undecided</a:t>
            </a:r>
            <a:r>
              <a:rPr lang="en-US" sz="1200" kern="1200" dirty="0">
                <a:solidFill>
                  <a:schemeClr val="tx1"/>
                </a:solidFill>
                <a:effectLst/>
                <a:latin typeface="+mn-lt"/>
                <a:ea typeface="+mn-ea"/>
                <a:cs typeface="+mn-cs"/>
              </a:rPr>
              <a:t> was number 2 with 87 students.  [Representing 20% of the entire retention cohort.  Rounding out the top 5 were Computer Science, Psychology and Mechanical Engineering]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I’ve included business here to demonstrate retention rates of pre-majors.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looking first at the undecided students. The overall retention for undecided students was 53%, however, for the students who decided on a major in their first year that rate shot up to 74%.  This is likely a result of enhanced programming and proactive outreach with academic advisors, career consultants, and success coaches which was developed as a result of the work of  </a:t>
            </a:r>
            <a:r>
              <a:rPr lang="en-US" sz="1200" b="1" kern="1200" dirty="0">
                <a:solidFill>
                  <a:schemeClr val="tx1"/>
                </a:solidFill>
                <a:effectLst/>
                <a:latin typeface="+mn-lt"/>
                <a:ea typeface="+mn-ea"/>
                <a:cs typeface="+mn-cs"/>
              </a:rPr>
              <a:t>the Data Literacy Institute</a:t>
            </a:r>
            <a:r>
              <a:rPr lang="en-US" sz="1200" kern="1200" dirty="0">
                <a:solidFill>
                  <a:schemeClr val="tx1"/>
                </a:solidFill>
                <a:effectLst/>
                <a:latin typeface="+mn-lt"/>
                <a:ea typeface="+mn-ea"/>
                <a:cs typeface="+mn-cs"/>
              </a:rPr>
              <a:t>.  The key here is that “undecided” is not a major, but rather a pathway to a major.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need to examine alternative </a:t>
            </a:r>
            <a:r>
              <a:rPr lang="en-US" sz="1200" b="1" kern="1200" dirty="0">
                <a:solidFill>
                  <a:schemeClr val="tx1"/>
                </a:solidFill>
                <a:effectLst/>
                <a:latin typeface="+mn-lt"/>
                <a:ea typeface="+mn-ea"/>
                <a:cs typeface="+mn-cs"/>
              </a:rPr>
              <a:t>pathways</a:t>
            </a:r>
            <a:r>
              <a:rPr lang="en-US" sz="1200" kern="1200" dirty="0">
                <a:solidFill>
                  <a:schemeClr val="tx1"/>
                </a:solidFill>
                <a:effectLst/>
                <a:latin typeface="+mn-lt"/>
                <a:ea typeface="+mn-ea"/>
                <a:cs typeface="+mn-cs"/>
              </a:rPr>
              <a:t> for students who can benefit.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 reported to this body previously, the nursing program continues to evaluate how it enrolls students into their program and the pathways for students who are not directly admitted.  This is especially notable for the intending nursing students (representing half of the new nursing students last year) who have a retention rate of only 44%.  While the directly admitted and pre-nursing students have a retention rate of 76%.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also see that the majority of new business students who were enrolled as pre-majors were retained at only 56%. Now, the solution isn’t to simply enroll all students directly into the major.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Instead, even as we prioritize proactive advising strategies and academic support, if we truly are to move the needle on retention, we must be willing to implement bold and innovative </a:t>
            </a:r>
            <a:r>
              <a:rPr lang="en-US" sz="1200" b="1" u="sng" kern="1200" dirty="0">
                <a:solidFill>
                  <a:schemeClr val="tx1"/>
                </a:solidFill>
                <a:effectLst/>
                <a:latin typeface="+mn-lt"/>
                <a:ea typeface="+mn-ea"/>
                <a:cs typeface="+mn-cs"/>
              </a:rPr>
              <a:t>curricular strategies</a:t>
            </a:r>
            <a:r>
              <a:rPr lang="en-US" sz="1200" b="1" kern="1200" dirty="0">
                <a:solidFill>
                  <a:schemeClr val="tx1"/>
                </a:solidFill>
                <a:effectLst/>
                <a:latin typeface="+mn-lt"/>
                <a:ea typeface="+mn-ea"/>
                <a:cs typeface="+mn-cs"/>
              </a:rPr>
              <a:t>. We know today’s students are less prepared academically than their predecessors. We know Wright State will continue to admit students who may encounter socioeconomic or other challenges in their academic journey. If we know these things, we must embrace a “student-ready” philosophy which requires that we design our curriculum in a way that ensures our students have a meaningful chance of success. It is imperative that we are intentional, strategic and innovative in designing these curricular pathways, </a:t>
            </a:r>
            <a:r>
              <a:rPr lang="en-US" sz="1200" b="1" u="none" kern="1200" dirty="0">
                <a:solidFill>
                  <a:schemeClr val="tx1"/>
                </a:solidFill>
                <a:effectLst/>
                <a:latin typeface="+mn-lt"/>
                <a:ea typeface="+mn-ea"/>
                <a:cs typeface="+mn-cs"/>
              </a:rPr>
              <a:t>especially in the first-year, </a:t>
            </a:r>
            <a:r>
              <a:rPr lang="en-US" sz="1200" b="1" kern="1200" dirty="0">
                <a:solidFill>
                  <a:schemeClr val="tx1"/>
                </a:solidFill>
                <a:effectLst/>
                <a:latin typeface="+mn-lt"/>
                <a:ea typeface="+mn-ea"/>
                <a:cs typeface="+mn-cs"/>
              </a:rPr>
              <a:t>that re-sequence courses, avoid toxic combinations, and provide the necessary academic and social support in such a way that students can succeed.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that end, the nursing program is developing a plan to enroll Intending nursing students into a first-year seminar cohort model with prescribed block scheduling to help ensure students have a clear pathway for greater possibility of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the College of Business is examining similar pathways for it’s pre-majors. The business college will implement first-year seminars and block schedules to engage and more effectively prepare students for their majors.</a:t>
            </a:r>
          </a:p>
          <a:p>
            <a:endParaRPr lang="en-US" sz="1200" kern="1200" dirty="0">
              <a:solidFill>
                <a:schemeClr val="tx1"/>
              </a:solidFill>
              <a:effectLst/>
              <a:latin typeface="+mn-lt"/>
              <a:ea typeface="+mn-ea"/>
              <a:cs typeface="+mn-cs"/>
            </a:endParaRPr>
          </a:p>
          <a:p>
            <a:pPr defTabSz="914276">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dirty="0"/>
          </a:p>
        </p:txBody>
      </p:sp>
    </p:spTree>
    <p:extLst>
      <p:ext uri="{BB962C8B-B14F-4D97-AF65-F5344CB8AC3E}">
        <p14:creationId xmlns:p14="http://schemas.microsoft.com/office/powerpoint/2010/main" val="347421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t>
            </a:r>
            <a:r>
              <a:rPr lang="en-US" sz="1200" b="1" kern="1200" dirty="0">
                <a:solidFill>
                  <a:schemeClr val="tx1"/>
                </a:solidFill>
                <a:effectLst/>
                <a:latin typeface="+mn-lt"/>
                <a:ea typeface="+mn-ea"/>
                <a:cs typeface="+mn-cs"/>
              </a:rPr>
              <a:t>clear curricular pathways</a:t>
            </a:r>
            <a:r>
              <a:rPr lang="en-US" sz="1200" kern="1200" dirty="0">
                <a:solidFill>
                  <a:schemeClr val="tx1"/>
                </a:solidFill>
                <a:effectLst/>
                <a:latin typeface="+mn-lt"/>
                <a:ea typeface="+mn-ea"/>
                <a:cs typeface="+mn-cs"/>
              </a:rPr>
              <a:t> will utilize the Provost’s Five to Finish high-impact practices including first-year seminars, learning communities &amp; block scheduling, undergraduate research, and career-focused experiential learning. </a:t>
            </a:r>
            <a:r>
              <a:rPr lang="en-US" sz="1200" b="0" kern="1200" dirty="0">
                <a:solidFill>
                  <a:schemeClr val="tx1"/>
                </a:solidFill>
                <a:effectLst/>
                <a:latin typeface="+mn-lt"/>
                <a:ea typeface="+mn-ea"/>
                <a:cs typeface="+mn-cs"/>
              </a:rPr>
              <a:t>And utilize microgrants to help students catch up in summer after their first year to maintain academic momentum while preserving affordability.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provost has charged each college with developing first-year seminars for their colleges.  The key features of successful first-year seminar help strengthen student resiliency, growth mindset, and belongness.  First-year seminars should be:  1) for credit, ideally 3 hours, 2) they should be for letter grade rather than pass/fail, 3) they should be academically challenging and relevant (no one rises to low expectations), and 4) should be taught by our best most engaging faculty.  These first-year seminars coupled with block schedules will help better prepare students and give them a optimal pathway to success.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we have enhanced the </a:t>
            </a:r>
            <a:r>
              <a:rPr lang="en-US" sz="1200" b="1" kern="1200" dirty="0">
                <a:solidFill>
                  <a:schemeClr val="tx1"/>
                </a:solidFill>
                <a:effectLst/>
                <a:latin typeface="+mn-lt"/>
                <a:ea typeface="+mn-ea"/>
                <a:cs typeface="+mn-cs"/>
              </a:rPr>
              <a:t>Peer Academic Coaching</a:t>
            </a:r>
            <a:r>
              <a:rPr lang="en-US" sz="1200" kern="1200" dirty="0">
                <a:solidFill>
                  <a:schemeClr val="tx1"/>
                </a:solidFill>
                <a:effectLst/>
                <a:latin typeface="+mn-lt"/>
                <a:ea typeface="+mn-ea"/>
                <a:cs typeface="+mn-cs"/>
              </a:rPr>
              <a:t> program that will require students in academic difficulty to enroll in the Learning Strategies course and working one-on-one with a Peer Academic Coach. Currently, 20 peer academic coaches are working with over 100 students who ended the year below a 2.0 last year.  In the spring, students from the Fall 2023 cohort who are experiencing academic difficulty will be required to enroll in the learning strategies course that will also be paired with academic coaching.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noted earlier a third (406/1233 or 33%) of the Fall 2022 cohort ended the year with below a 2.0 accumulated GPA. Of those, 128 or nearly a third (32%) are enrolled this Fall term and have been assigned peer academic coaches who been working with them since the second week of the 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a:t>
            </a:r>
            <a:r>
              <a:rPr lang="en-US" sz="1200" b="1" kern="1200" dirty="0">
                <a:solidFill>
                  <a:schemeClr val="tx1"/>
                </a:solidFill>
                <a:effectLst/>
                <a:latin typeface="+mn-lt"/>
                <a:ea typeface="+mn-ea"/>
                <a:cs typeface="+mn-cs"/>
              </a:rPr>
              <a:t>still much work to be done to improve our overall course completion, persistence, and retention rates</a:t>
            </a:r>
            <a:r>
              <a:rPr lang="en-US" sz="1200" kern="1200" dirty="0">
                <a:solidFill>
                  <a:schemeClr val="tx1"/>
                </a:solidFill>
                <a:effectLst/>
                <a:latin typeface="+mn-lt"/>
                <a:ea typeface="+mn-ea"/>
                <a:cs typeface="+mn-cs"/>
              </a:rPr>
              <a:t>.  As I pointed out earlier is it discouraging that that over half of the students from the Fall 2022 cohort who are not enrolled this Fall were also not enrolled last Spring. [450 students lost… 228 of those also not enrolled last Spring 2023]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 university has done an incredible job over that past several months to increase the sense of belongingness for our students.  From the unbelievable work of our facilities team that have made the campus so inviting and vibrant to the engaging programming from Student Affairs, the Cultural and Identity Centers and all of the other service units.  The campus is energetic and alive.  This amplified sense of belonging helps our students, staff, and faculty to feel connected, respected, and supported and significantly contributes to student satisfaction and their overall success.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a:t>
            </a: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0F8A3D71-9FB5-0A42-A10C-A4B0FEE699CB}" type="slidenum">
              <a:rPr lang="en-US" smtClean="0"/>
              <a:t>12</a:t>
            </a:fld>
            <a:endParaRPr lang="en-US"/>
          </a:p>
        </p:txBody>
      </p:sp>
    </p:spTree>
    <p:extLst>
      <p:ext uri="{BB962C8B-B14F-4D97-AF65-F5344CB8AC3E}">
        <p14:creationId xmlns:p14="http://schemas.microsoft.com/office/powerpoint/2010/main" val="251036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I’d like to report on a number of activities aimed at improving course </a:t>
            </a:r>
            <a:r>
              <a:rPr lang="en-US" sz="1200" b="1" kern="1200" dirty="0">
                <a:solidFill>
                  <a:schemeClr val="tx1"/>
                </a:solidFill>
                <a:effectLst/>
                <a:latin typeface="+mn-lt"/>
                <a:ea typeface="+mn-ea"/>
                <a:cs typeface="+mn-cs"/>
              </a:rPr>
              <a:t>completion, persistence, and retention.  I’ll share with you some information on course completion, the current persistence and retention rates, discuss what this means to our students, </a:t>
            </a:r>
            <a:r>
              <a:rPr lang="en-US" sz="1200" b="1" kern="1200">
                <a:solidFill>
                  <a:schemeClr val="tx1"/>
                </a:solidFill>
                <a:effectLst/>
                <a:latin typeface="+mn-lt"/>
                <a:ea typeface="+mn-ea"/>
                <a:cs typeface="+mn-cs"/>
              </a:rPr>
              <a:t>and then what </a:t>
            </a:r>
            <a:r>
              <a:rPr lang="en-US" sz="1200" b="1" kern="1200" dirty="0">
                <a:solidFill>
                  <a:schemeClr val="tx1"/>
                </a:solidFill>
                <a:effectLst/>
                <a:latin typeface="+mn-lt"/>
                <a:ea typeface="+mn-ea"/>
                <a:cs typeface="+mn-cs"/>
              </a:rPr>
              <a:t>steps we are taking moving forward.</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number of the </a:t>
            </a:r>
            <a:r>
              <a:rPr lang="en-US" sz="1200" b="1" kern="1200" dirty="0">
                <a:solidFill>
                  <a:schemeClr val="tx1"/>
                </a:solidFill>
                <a:effectLst/>
                <a:latin typeface="+mn-lt"/>
                <a:ea typeface="+mn-ea"/>
                <a:cs typeface="+mn-cs"/>
              </a:rPr>
              <a:t>faculty interventions</a:t>
            </a:r>
            <a:r>
              <a:rPr lang="en-US" sz="1200" kern="1200" dirty="0">
                <a:solidFill>
                  <a:schemeClr val="tx1"/>
                </a:solidFill>
                <a:effectLst/>
                <a:latin typeface="+mn-lt"/>
                <a:ea typeface="+mn-ea"/>
                <a:cs typeface="+mn-cs"/>
              </a:rPr>
              <a:t> introduced last year are showing positive effects in course completion.  We have had much higher rates of faculty compliance on submission of </a:t>
            </a:r>
            <a:r>
              <a:rPr lang="en-US" sz="1200" b="1" kern="1200" dirty="0">
                <a:solidFill>
                  <a:schemeClr val="tx1"/>
                </a:solidFill>
                <a:effectLst/>
                <a:latin typeface="+mn-lt"/>
                <a:ea typeface="+mn-ea"/>
                <a:cs typeface="+mn-cs"/>
              </a:rPr>
              <a:t>participation rosters -- </a:t>
            </a:r>
            <a:r>
              <a:rPr lang="en-US" sz="1200" kern="1200" dirty="0">
                <a:solidFill>
                  <a:schemeClr val="tx1"/>
                </a:solidFill>
                <a:effectLst/>
                <a:latin typeface="+mn-lt"/>
                <a:ea typeface="+mn-ea"/>
                <a:cs typeface="+mn-cs"/>
              </a:rPr>
              <a:t>that is the indication of whether students are attending classes in the first two weeks of the term -- and it’s making a difference. Faculty submissions were at 95% this semester. A review of last spring submissions [with 95% reporting] nearly half, 47%, of students reported for non-participation went on the pass the class successfully. Rather than just disenroll these students for non-attendance, we have employed a process to reach out to those students to facilitate their return to class and getting back on track. These types of early nudges are often the difference between success and failure.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the </a:t>
            </a:r>
            <a:r>
              <a:rPr lang="en-US" sz="1200" b="1" kern="1200" dirty="0">
                <a:solidFill>
                  <a:schemeClr val="tx1"/>
                </a:solidFill>
                <a:effectLst/>
                <a:latin typeface="+mn-lt"/>
                <a:ea typeface="+mn-ea"/>
                <a:cs typeface="+mn-cs"/>
              </a:rPr>
              <a:t>early, proactive, and sustained engagements</a:t>
            </a:r>
            <a:r>
              <a:rPr lang="en-US" sz="1200" kern="1200" dirty="0">
                <a:solidFill>
                  <a:schemeClr val="tx1"/>
                </a:solidFill>
                <a:effectLst/>
                <a:latin typeface="+mn-lt"/>
                <a:ea typeface="+mn-ea"/>
                <a:cs typeface="+mn-cs"/>
              </a:rPr>
              <a:t> – including participation rosters, progress reports, and midterm grades – all help students stay on track and complete coursework.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College Retention Committees </a:t>
            </a:r>
            <a:r>
              <a:rPr lang="en-US" sz="1200" kern="1200" dirty="0">
                <a:solidFill>
                  <a:schemeClr val="tx1"/>
                </a:solidFill>
                <a:effectLst/>
                <a:latin typeface="+mn-lt"/>
                <a:ea typeface="+mn-ea"/>
                <a:cs typeface="+mn-cs"/>
              </a:rPr>
              <a:t>have been very active and helping guide a number of new initiatives and course modifications that have helped improve course completion as well.  This includes the introduction of new and revised First-year Seminars, substantial modifications to barrier courses to increase active learning and early assessment and feedback, as well as increased supplemental instruction and peer support.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the targeted </a:t>
            </a:r>
            <a:r>
              <a:rPr lang="en-US" sz="1200" b="1" kern="1200" dirty="0">
                <a:solidFill>
                  <a:schemeClr val="tx1"/>
                </a:solidFill>
                <a:effectLst/>
                <a:latin typeface="+mn-lt"/>
                <a:ea typeface="+mn-ea"/>
                <a:cs typeface="+mn-cs"/>
              </a:rPr>
              <a:t>31 high DFW rate courses </a:t>
            </a:r>
            <a:r>
              <a:rPr lang="en-US" sz="1200" kern="1200" dirty="0">
                <a:solidFill>
                  <a:schemeClr val="tx1"/>
                </a:solidFill>
                <a:effectLst/>
                <a:latin typeface="+mn-lt"/>
                <a:ea typeface="+mn-ea"/>
                <a:cs typeface="+mn-cs"/>
              </a:rPr>
              <a:t>– that is the courses identified by the college retention committees for interventions to improve their pass rates – we have seen a modest decline overall in the DFW rate from 31% to 29% from spring-to-spring.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many of the interventions continue to be developed and are not fully realized, we do know that the sharing of grades with faculty and reporting outcomes on the new </a:t>
            </a:r>
            <a:r>
              <a:rPr lang="en-US" sz="1200" b="1" kern="1200" dirty="0">
                <a:solidFill>
                  <a:schemeClr val="tx1"/>
                </a:solidFill>
                <a:effectLst/>
                <a:latin typeface="+mn-lt"/>
                <a:ea typeface="+mn-ea"/>
                <a:cs typeface="+mn-cs"/>
              </a:rPr>
              <a:t>dashboards</a:t>
            </a:r>
            <a:r>
              <a:rPr lang="en-US" sz="1200" kern="1200" dirty="0">
                <a:solidFill>
                  <a:schemeClr val="tx1"/>
                </a:solidFill>
                <a:effectLst/>
                <a:latin typeface="+mn-lt"/>
                <a:ea typeface="+mn-ea"/>
                <a:cs typeface="+mn-cs"/>
              </a:rPr>
              <a:t> recently created by IR have </a:t>
            </a:r>
            <a:r>
              <a:rPr lang="en-US" sz="1200" b="1" kern="1200" dirty="0">
                <a:solidFill>
                  <a:schemeClr val="tx1"/>
                </a:solidFill>
                <a:effectLst/>
                <a:latin typeface="+mn-lt"/>
                <a:ea typeface="+mn-ea"/>
                <a:cs typeface="+mn-cs"/>
              </a:rPr>
              <a:t>heightened awareness </a:t>
            </a:r>
            <a:r>
              <a:rPr lang="en-US" sz="1200" kern="1200" dirty="0">
                <a:solidFill>
                  <a:schemeClr val="tx1"/>
                </a:solidFill>
                <a:effectLst/>
                <a:latin typeface="+mn-lt"/>
                <a:ea typeface="+mn-ea"/>
                <a:cs typeface="+mn-cs"/>
              </a:rPr>
              <a:t>and helps underscore that course completion is a critical step toward improving retention.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F8A3D71-9FB5-0A42-A10C-A4B0FEE699CB}" type="slidenum">
              <a:rPr lang="en-US" smtClean="0"/>
              <a:t>2</a:t>
            </a:fld>
            <a:endParaRPr lang="en-US"/>
          </a:p>
        </p:txBody>
      </p:sp>
    </p:spTree>
    <p:extLst>
      <p:ext uri="{BB962C8B-B14F-4D97-AF65-F5344CB8AC3E}">
        <p14:creationId xmlns:p14="http://schemas.microsoft.com/office/powerpoint/2010/main" val="389370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at persistence and retention. For the current semester, the rate of active students (that is </a:t>
            </a:r>
            <a:r>
              <a:rPr lang="en-US" sz="1200" b="1" kern="1200" dirty="0">
                <a:solidFill>
                  <a:schemeClr val="tx1"/>
                </a:solidFill>
                <a:effectLst/>
                <a:latin typeface="+mn-lt"/>
                <a:ea typeface="+mn-ea"/>
                <a:cs typeface="+mn-cs"/>
              </a:rPr>
              <a:t>continuing students</a:t>
            </a:r>
            <a:r>
              <a:rPr lang="en-US" sz="1200" kern="1200" dirty="0">
                <a:solidFill>
                  <a:schemeClr val="tx1"/>
                </a:solidFill>
                <a:effectLst/>
                <a:latin typeface="+mn-lt"/>
                <a:ea typeface="+mn-ea"/>
                <a:cs typeface="+mn-cs"/>
              </a:rPr>
              <a:t> enrolled at least once in the last 12 months) is down on the Dayton campus by 1 point, while the Lake campus experienced an increase of plus 5 points.</a:t>
            </a:r>
          </a:p>
          <a:p>
            <a:r>
              <a:rPr lang="en-US" sz="1200" kern="1200" dirty="0">
                <a:solidFill>
                  <a:schemeClr val="tx1"/>
                </a:solidFill>
                <a:effectLst/>
                <a:latin typeface="+mn-lt"/>
                <a:ea typeface="+mn-ea"/>
                <a:cs typeface="+mn-cs"/>
              </a:rPr>
              <a:t> </a:t>
            </a:r>
          </a:p>
          <a:p>
            <a:pPr eaLnBrk="1" hangingPunct="1"/>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292207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Retention</a:t>
            </a:r>
            <a:r>
              <a:rPr lang="en-US" sz="1200" kern="1200" dirty="0">
                <a:solidFill>
                  <a:schemeClr val="tx1"/>
                </a:solidFill>
                <a:effectLst/>
                <a:latin typeface="+mn-lt"/>
                <a:ea typeface="+mn-ea"/>
                <a:cs typeface="+mn-cs"/>
              </a:rPr>
              <a:t>, the rate of first-time, full-time, bachelor’s degree seeking students who were enrolled last Fall who returned this fall, across both campuses is at 64%. Flat from the previous year.  With a 2 point decrease at the Dayton campus and plus 6 points at the Lake campus returning and surpassing where they were 2 years ago.  </a:t>
            </a:r>
          </a:p>
          <a:p>
            <a:pPr marL="0" marR="0" lvl="0" indent="0" algn="l" defTabSz="91427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7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 want to emphasis the incredible work on both campuses as we increased the amount of outreach to students not enrolled since last spring all the way through census day of this Fall semester. Every student not enrolled was touched in some form through multiple communications in multiple methods from email, to phone calls, to texts.  We worked with Graduation Alliance who also did outreach. We offered microgrants where appropriate. Every service unit participated in outreached efforts that was persistent and sustained. </a:t>
            </a:r>
          </a:p>
          <a:p>
            <a:pPr marL="0" marR="0" lvl="0" indent="0" algn="l" defTabSz="91427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7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didn’t yield the result we hoped for on the Dayton campus.  Indeed, half the students not enrolled this Fall from the retention cohort were also not enrolled last spring.</a:t>
            </a:r>
          </a:p>
          <a:p>
            <a:pPr marL="0" marR="0" lvl="0" indent="0" algn="l" defTabSz="9142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dirty="0"/>
          </a:p>
        </p:txBody>
      </p:sp>
    </p:spTree>
    <p:extLst>
      <p:ext uri="{BB962C8B-B14F-4D97-AF65-F5344CB8AC3E}">
        <p14:creationId xmlns:p14="http://schemas.microsoft.com/office/powerpoint/2010/main" val="319853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as the ultimate measure of student success is completion or degree-attainment.  This chart shows our 4- and 6-year graduation rates.  The current data show some significant gains in getting our students to the finish line.  The updated data 4- and 6-year graduation rates trending upward, but it does highlight the need for university-wide efforts between the colleges and service units to ensure our curriculum, policies and practices support our students’ path to degree.</a:t>
            </a:r>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dirty="0"/>
          </a:p>
        </p:txBody>
      </p:sp>
    </p:spTree>
    <p:extLst>
      <p:ext uri="{BB962C8B-B14F-4D97-AF65-F5344CB8AC3E}">
        <p14:creationId xmlns:p14="http://schemas.microsoft.com/office/powerpoint/2010/main" val="50010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a:t>148 Dayton SAP enrolled</a:t>
            </a:r>
          </a:p>
          <a:p>
            <a:pPr defTabSz="914276">
              <a:defRPr/>
            </a:pPr>
            <a:r>
              <a:rPr lang="en-US" dirty="0"/>
              <a:t>8 Lake SAP enrolled</a:t>
            </a:r>
          </a:p>
          <a:p>
            <a:pPr defTabSz="914276">
              <a:defRPr/>
            </a:pPr>
            <a:endParaRPr lang="en-US" dirty="0"/>
          </a:p>
          <a:p>
            <a:pPr marL="285711" indent="-285711">
              <a:spcAft>
                <a:spcPts val="1200"/>
              </a:spcAft>
              <a:buFont typeface="Arial" panose="020B0604020202020204" pitchFamily="34" charset="0"/>
              <a:buChar char="•"/>
            </a:pPr>
            <a:r>
              <a:rPr lang="en-US" sz="1600" dirty="0"/>
              <a:t>SAP Status</a:t>
            </a:r>
          </a:p>
          <a:p>
            <a:pPr marL="628557" lvl="1" indent="-285711">
              <a:spcAft>
                <a:spcPts val="1200"/>
              </a:spcAft>
              <a:buFont typeface="Arial" panose="020B0604020202020204" pitchFamily="34" charset="0"/>
              <a:buChar char="•"/>
            </a:pPr>
            <a:r>
              <a:rPr lang="en-US" sz="1600" dirty="0"/>
              <a:t>Definitions</a:t>
            </a:r>
          </a:p>
          <a:p>
            <a:pPr marL="628557" lvl="1" indent="-285711">
              <a:spcAft>
                <a:spcPts val="1200"/>
              </a:spcAft>
              <a:buFont typeface="Arial" panose="020B0604020202020204" pitchFamily="34" charset="0"/>
              <a:buChar char="•"/>
            </a:pPr>
            <a:endParaRPr lang="en-US" sz="1600" dirty="0"/>
          </a:p>
          <a:p>
            <a:pPr marL="628557" lvl="1" indent="-285711">
              <a:spcAft>
                <a:spcPts val="1200"/>
              </a:spcAft>
              <a:buFont typeface="Arial" panose="020B0604020202020204" pitchFamily="34" charset="0"/>
              <a:buChar char="•"/>
            </a:pPr>
            <a:r>
              <a:rPr lang="en-US" sz="1600" dirty="0"/>
              <a:t>Nearly 78/183  (43%) nursing students </a:t>
            </a:r>
          </a:p>
          <a:p>
            <a:pPr marL="628557" lvl="1" indent="-285711">
              <a:spcAft>
                <a:spcPts val="1200"/>
              </a:spcAft>
              <a:buFont typeface="Arial" panose="020B0604020202020204" pitchFamily="34" charset="0"/>
              <a:buChar char="•"/>
            </a:pPr>
            <a:r>
              <a:rPr lang="en-US" sz="1600" dirty="0"/>
              <a:t>33/76 Computer Science</a:t>
            </a:r>
          </a:p>
          <a:p>
            <a:pPr defTabSz="914276">
              <a:defRPr/>
            </a:pPr>
            <a:endParaRPr lang="en-US" dirty="0"/>
          </a:p>
          <a:p>
            <a:r>
              <a:rPr lang="en-US" dirty="0"/>
              <a:t>We sent letters in January to 518 undergraduate students who met the following criteria:</a:t>
            </a:r>
          </a:p>
          <a:p>
            <a:r>
              <a:rPr lang="en-US" dirty="0"/>
              <a:t> </a:t>
            </a:r>
          </a:p>
          <a:p>
            <a:pPr lvl="0"/>
            <a:r>
              <a:rPr lang="en-US" dirty="0"/>
              <a:t>Received some type of federal/state aid that requires them to meet federal satisfactory academic progress (SAP) during 2223.</a:t>
            </a:r>
          </a:p>
          <a:p>
            <a:pPr lvl="0"/>
            <a:r>
              <a:rPr lang="en-US" dirty="0"/>
              <a:t>Enrolled Spring 2023.</a:t>
            </a:r>
          </a:p>
          <a:p>
            <a:pPr lvl="0"/>
            <a:r>
              <a:rPr lang="en-US" dirty="0"/>
              <a:t>Based on cumulative GPA and hours earned/attempted after Fall 2022, looks like they may not meet federal SAP when we review grades and hours earned after this spring.</a:t>
            </a:r>
          </a:p>
          <a:p>
            <a:r>
              <a:rPr lang="en-US" dirty="0"/>
              <a:t> </a:t>
            </a:r>
          </a:p>
          <a:p>
            <a:r>
              <a:rPr lang="en-US" dirty="0"/>
              <a:t>278 of those students were new admits for Fall 2022.</a:t>
            </a:r>
          </a:p>
          <a:p>
            <a:r>
              <a:rPr lang="en-US" dirty="0"/>
              <a:t> </a:t>
            </a:r>
          </a:p>
          <a:p>
            <a:r>
              <a:rPr lang="en-US" dirty="0"/>
              <a:t>Kim</a:t>
            </a:r>
          </a:p>
          <a:p>
            <a:r>
              <a:rPr lang="en-US" dirty="0"/>
              <a:t> </a:t>
            </a:r>
          </a:p>
          <a:p>
            <a:pPr defTabSz="914276">
              <a:defRPr/>
            </a:pPr>
            <a:endParaRPr lang="en-US" dirty="0"/>
          </a:p>
          <a:p>
            <a:pPr defTabSz="914276">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418665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break down those numbers and examine the </a:t>
            </a:r>
            <a:r>
              <a:rPr lang="en-US" sz="1200" b="1" kern="1200" dirty="0">
                <a:solidFill>
                  <a:schemeClr val="tx1"/>
                </a:solidFill>
                <a:effectLst/>
                <a:latin typeface="+mn-lt"/>
                <a:ea typeface="+mn-ea"/>
                <a:cs typeface="+mn-cs"/>
              </a:rPr>
              <a:t>college retention</a:t>
            </a:r>
            <a:r>
              <a:rPr lang="en-US" sz="1200" kern="1200" dirty="0">
                <a:solidFill>
                  <a:schemeClr val="tx1"/>
                </a:solidFill>
                <a:effectLst/>
                <a:latin typeface="+mn-lt"/>
                <a:ea typeface="+mn-ea"/>
                <a:cs typeface="+mn-cs"/>
              </a:rPr>
              <a:t> rates.  The college retention rates show declines in 3 of the 5 undergraduate colleges.  While COLA rose 4 points, both COLA  and COSM surpassed rates from 2 years ago.</a:t>
            </a:r>
          </a:p>
          <a:p>
            <a:r>
              <a:rPr lang="en-US" sz="1200" kern="1200" dirty="0">
                <a:solidFill>
                  <a:schemeClr val="tx1"/>
                </a:solidFill>
                <a:effectLst/>
                <a:latin typeface="+mn-lt"/>
                <a:ea typeface="+mn-ea"/>
                <a:cs typeface="+mn-cs"/>
              </a:rPr>
              <a:t> </a:t>
            </a:r>
          </a:p>
          <a:p>
            <a:pPr defTabSz="914276">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dirty="0"/>
          </a:p>
        </p:txBody>
      </p:sp>
    </p:spTree>
    <p:extLst>
      <p:ext uri="{BB962C8B-B14F-4D97-AF65-F5344CB8AC3E}">
        <p14:creationId xmlns:p14="http://schemas.microsoft.com/office/powerpoint/2010/main" val="62501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a:t>21 top high-enrolled majors, make up of 72% (884/1233) of the Dayton FA 22 cohort.  8 of those 21 major retention is below the college rate</a:t>
            </a:r>
          </a:p>
          <a:p>
            <a:pPr defTabSz="914276">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dirty="0"/>
          </a:p>
        </p:txBody>
      </p:sp>
    </p:spTree>
    <p:extLst>
      <p:ext uri="{BB962C8B-B14F-4D97-AF65-F5344CB8AC3E}">
        <p14:creationId xmlns:p14="http://schemas.microsoft.com/office/powerpoint/2010/main" val="347421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a:t>Second largest major is undecided (96 of the Dayton cohort), all of the top 5 majors have retention rates below the college’s average except for nursing</a:t>
            </a:r>
          </a:p>
          <a:p>
            <a:pPr defTabSz="914276">
              <a:defRPr/>
            </a:pPr>
            <a:endParaRPr lang="en-US" dirty="0"/>
          </a:p>
          <a:p>
            <a:pPr defTabSz="914276">
              <a:defRPr/>
            </a:pPr>
            <a:r>
              <a:rPr lang="en-US" dirty="0"/>
              <a:t>1 Nursing 183</a:t>
            </a:r>
          </a:p>
          <a:p>
            <a:pPr defTabSz="914276">
              <a:defRPr/>
            </a:pPr>
            <a:r>
              <a:rPr lang="en-US" dirty="0"/>
              <a:t>2 Undecided 96</a:t>
            </a:r>
          </a:p>
          <a:p>
            <a:pPr defTabSz="914276">
              <a:defRPr/>
            </a:pPr>
            <a:r>
              <a:rPr lang="en-US" dirty="0"/>
              <a:t>3 Computer Science 76</a:t>
            </a:r>
          </a:p>
          <a:p>
            <a:pPr defTabSz="914276">
              <a:defRPr/>
            </a:pPr>
            <a:r>
              <a:rPr lang="en-US" dirty="0"/>
              <a:t>4 Psychology 73</a:t>
            </a:r>
          </a:p>
          <a:p>
            <a:pPr defTabSz="914276">
              <a:defRPr/>
            </a:pPr>
            <a:r>
              <a:rPr lang="en-US" dirty="0"/>
              <a:t>5 Mechanical Engineering 63</a:t>
            </a:r>
          </a:p>
          <a:p>
            <a:pPr defTabSz="914276">
              <a:defRPr/>
            </a:pPr>
            <a:endParaRPr lang="en-US" dirty="0"/>
          </a:p>
          <a:p>
            <a:pPr defTabSz="914276">
              <a:defRPr/>
            </a:pPr>
            <a:r>
              <a:rPr lang="en-US" dirty="0"/>
              <a:t>Undecided </a:t>
            </a:r>
            <a:r>
              <a:rPr lang="en-US" u="sng" dirty="0"/>
              <a:t>when decided </a:t>
            </a:r>
            <a:r>
              <a:rPr lang="en-US" dirty="0"/>
              <a:t>has 74% retention rate</a:t>
            </a:r>
          </a:p>
          <a:p>
            <a:pPr defTabSz="914276">
              <a:defRPr/>
            </a:pPr>
            <a:endParaRPr lang="en-US" dirty="0"/>
          </a:p>
          <a:p>
            <a:pPr defTabSz="914276">
              <a:defRPr/>
            </a:pPr>
            <a:r>
              <a:rPr lang="en-US" dirty="0"/>
              <a:t>Recommend undecided majors in more descriptive blocks  i.e., exploratory business, exploratory STEM, exploratory health, etc.</a:t>
            </a:r>
          </a:p>
          <a:p>
            <a:pPr defTabSz="914276">
              <a:defRPr/>
            </a:pPr>
            <a:r>
              <a:rPr lang="en-US" dirty="0"/>
              <a:t>Block schedules for undecided and student below college-ready thresholds in math and/or English.  First-year seminars in “careers in…”</a:t>
            </a:r>
          </a:p>
          <a:p>
            <a:pPr defTabSz="914276">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dirty="0"/>
          </a:p>
        </p:txBody>
      </p:sp>
    </p:spTree>
    <p:extLst>
      <p:ext uri="{BB962C8B-B14F-4D97-AF65-F5344CB8AC3E}">
        <p14:creationId xmlns:p14="http://schemas.microsoft.com/office/powerpoint/2010/main" val="108860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6282"/>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43113"/>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9/19/2023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12202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4735"/>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668907"/>
            <a:ext cx="8229600" cy="3026464"/>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9470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9800" y="564945"/>
            <a:ext cx="2339436" cy="1438026"/>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019800" y="2102955"/>
            <a:ext cx="2339436"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68425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3C63FDA4-5734-0949-BDA6-D0D6FDC31663}" type="datetimeFigureOut">
              <a:rPr lang="en-US" smtClean="0"/>
              <a:t>9/19/2023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6019800" y="564945"/>
            <a:ext cx="2339436" cy="158316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6714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9/19/2023</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9023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3635829" y="564945"/>
            <a:ext cx="5089630"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3635829" y="1819927"/>
            <a:ext cx="5089630"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846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9/19/2023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3643086" y="1116203"/>
            <a:ext cx="5082373"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51827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9/19/2023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6038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89784"/>
            <a:ext cx="5562600" cy="669301"/>
          </a:xfrm>
          <a:prstGeom prst="rect">
            <a:avLst/>
          </a:prstGeom>
        </p:spPr>
        <p:txBody>
          <a:bodyPr>
            <a:normAutofit/>
          </a:bodyPr>
          <a:lstStyle>
            <a:lvl1pPr algn="l">
              <a:defRPr sz="2625"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2282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9/19/2023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99212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55664"/>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2495"/>
            <a:ext cx="6400800" cy="1314450"/>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98076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9/19/2023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357140"/>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471026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4735"/>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668907"/>
            <a:ext cx="8229600" cy="3026464"/>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4101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462772"/>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565290"/>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190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69502"/>
            <a:ext cx="4038600" cy="3540383"/>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69502"/>
            <a:ext cx="4038600" cy="3540383"/>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17317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28448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4210"/>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54032"/>
            <a:ext cx="4040188" cy="3055854"/>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74210"/>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54032"/>
            <a:ext cx="4041775" cy="3055854"/>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17317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33866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59400"/>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38886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41329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93401"/>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760122"/>
            <a:ext cx="5111750" cy="378815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908036"/>
            <a:ext cx="3008313" cy="264023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23410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29274"/>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68937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954327"/>
            <a:ext cx="5486400" cy="603647"/>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558626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641652"/>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657147"/>
            <a:ext cx="8229600" cy="303096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507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6727"/>
            <a:ext cx="2057400" cy="4041387"/>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646727"/>
            <a:ext cx="6019800" cy="404138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3787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9/19/2023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2291408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819"/>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914650"/>
            <a:ext cx="6400800" cy="1214664"/>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0307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95968"/>
            <a:ext cx="8229600" cy="2787346"/>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55843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597819"/>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700338"/>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89795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59963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74988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2835"/>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82658"/>
            <a:ext cx="4040188"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02835"/>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82658"/>
            <a:ext cx="4041775"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862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81824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669046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47830"/>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314551"/>
            <a:ext cx="5111750" cy="400207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62465"/>
            <a:ext cx="3008313" cy="285415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39643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237593"/>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39769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662646"/>
            <a:ext cx="5486400" cy="590040"/>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91634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19041"/>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213214"/>
            <a:ext cx="8229600" cy="3141072"/>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1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138"/>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192969"/>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080598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2105"/>
            <a:ext cx="2057400" cy="4131209"/>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252105"/>
            <a:ext cx="6019800" cy="413120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9/19/2023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7965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597"/>
            <a:ext cx="8229600" cy="857250"/>
          </a:xfrm>
          <a:prstGeom prst="rect">
            <a:avLst/>
          </a:prstGeo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9/19/2023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8140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9/19/2023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401309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1250"/>
            <a:ext cx="8229600" cy="1102519"/>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78081"/>
            <a:ext cx="6400800" cy="1129576"/>
          </a:xfrm>
        </p:spPr>
        <p:txBody>
          <a:bodyPr/>
          <a:lstStyle>
            <a:lvl1pPr marL="0" indent="0" algn="ctr">
              <a:buNone/>
              <a:defRPr>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9/19/2023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4936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306887"/>
            <a:ext cx="8229599" cy="85725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9/19/2023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821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9/19/2023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4168888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44037-AAC2-0742-99B9-07B0DC7FF25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34659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E3B6F-FC12-BE4B-8D3C-9E512583736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0966556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6CFA1A-A022-D649-8AD9-9F30A5C06CF5}" type="datetimeFigureOut">
              <a:rPr lang="en-US" smtClean="0"/>
              <a:t>9/19/2023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07A361-AE56-CD4A-B91B-4241634854C6}" type="slidenum">
              <a:rPr lang="en-US" smtClean="0"/>
              <a:t>‹#›</a:t>
            </a:fld>
            <a:endParaRPr lang="en-US"/>
          </a:p>
        </p:txBody>
      </p:sp>
      <p:pic>
        <p:nvPicPr>
          <p:cNvPr id="9" name="Picture 8">
            <a:extLst>
              <a:ext uri="{FF2B5EF4-FFF2-40B4-BE49-F238E27FC236}">
                <a16:creationId xmlns:a16="http://schemas.microsoft.com/office/drawing/2014/main" id="{1A8C30BF-6A77-8E44-A67A-DDF61ADA4E12}"/>
              </a:ext>
            </a:extLst>
          </p:cNvPr>
          <p:cNvPicPr>
            <a:picLocks noChangeAspect="1"/>
          </p:cNvPicPr>
          <p:nvPr userDrawn="1"/>
        </p:nvPicPr>
        <p:blipFill>
          <a:blip r:embed="rId6"/>
          <a:stretch>
            <a:fillRect/>
          </a:stretch>
        </p:blipFill>
        <p:spPr>
          <a:xfrm>
            <a:off x="0" y="0"/>
            <a:ext cx="9144000" cy="5143500"/>
          </a:xfrm>
          <a:prstGeom prst="rect">
            <a:avLst/>
          </a:prstGeom>
        </p:spPr>
      </p:pic>
    </p:spTree>
    <p:extLst>
      <p:ext uri="{BB962C8B-B14F-4D97-AF65-F5344CB8AC3E}">
        <p14:creationId xmlns:p14="http://schemas.microsoft.com/office/powerpoint/2010/main" val="22166532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709"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3E02CE-440C-AD41-9DDA-5591ED1E75C6}"/>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3805033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63C08-5832-E94D-9314-2E2054CA158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0116647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18B8E3-4674-A347-9DC4-DBF0F0A66E7F}"/>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9054184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86C6-9C93-C04D-87CC-2877C61E6594}"/>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19708765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36530E-C695-2C44-9F92-259B01868F5D}"/>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36447867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9592-C40C-2644-BE8E-650DF07D63F6}"/>
              </a:ext>
            </a:extLst>
          </p:cNvPr>
          <p:cNvSpPr>
            <a:spLocks noGrp="1"/>
          </p:cNvSpPr>
          <p:nvPr>
            <p:ph type="title" idx="4294967295"/>
          </p:nvPr>
        </p:nvSpPr>
        <p:spPr>
          <a:xfrm>
            <a:off x="0" y="1539875"/>
            <a:ext cx="8229600" cy="263525"/>
          </a:xfrm>
        </p:spPr>
        <p:txBody>
          <a:bodyPr>
            <a:normAutofit fontScale="90000"/>
          </a:bodyPr>
          <a:lstStyle/>
          <a:p>
            <a:r>
              <a:rPr lang="en-US" sz="3600" dirty="0"/>
              <a:t> </a:t>
            </a:r>
            <a:br>
              <a:rPr lang="en-US" sz="3600" dirty="0"/>
            </a:br>
            <a:r>
              <a:rPr lang="en-US" sz="4400" b="1" dirty="0">
                <a:solidFill>
                  <a:schemeClr val="bg1"/>
                </a:solidFill>
              </a:rPr>
              <a:t>Faculty Senate: </a:t>
            </a:r>
            <a:br>
              <a:rPr lang="en-US" sz="4400" b="1" dirty="0">
                <a:solidFill>
                  <a:schemeClr val="bg1"/>
                </a:solidFill>
              </a:rPr>
            </a:br>
            <a:r>
              <a:rPr lang="en-US" sz="4400" b="1" dirty="0">
                <a:solidFill>
                  <a:schemeClr val="bg1"/>
                </a:solidFill>
              </a:rPr>
              <a:t>Retention Update</a:t>
            </a:r>
            <a:br>
              <a:rPr lang="en-US" sz="4400" dirty="0">
                <a:solidFill>
                  <a:schemeClr val="bg1"/>
                </a:solidFill>
              </a:rPr>
            </a:br>
            <a:br>
              <a:rPr lang="en-US" dirty="0">
                <a:solidFill>
                  <a:schemeClr val="bg1"/>
                </a:solidFill>
              </a:rPr>
            </a:br>
            <a:r>
              <a:rPr lang="en-US" sz="2700" b="0" dirty="0">
                <a:solidFill>
                  <a:schemeClr val="bg1"/>
                </a:solidFill>
              </a:rPr>
              <a:t>Tim Littell </a:t>
            </a:r>
            <a:br>
              <a:rPr lang="en-US" sz="2700" b="0" i="1" dirty="0">
                <a:solidFill>
                  <a:schemeClr val="bg1"/>
                </a:solidFill>
              </a:rPr>
            </a:br>
            <a:r>
              <a:rPr lang="en-US" sz="2700" b="0" i="1" dirty="0">
                <a:solidFill>
                  <a:schemeClr val="bg1"/>
                </a:solidFill>
              </a:rPr>
              <a:t>Associate Vice Provost for Student Success</a:t>
            </a:r>
            <a:br>
              <a:rPr lang="en-US" sz="2700" b="0" dirty="0">
                <a:solidFill>
                  <a:schemeClr val="bg1"/>
                </a:solidFill>
              </a:rPr>
            </a:br>
            <a:r>
              <a:rPr lang="en-US" sz="2700" dirty="0">
                <a:solidFill>
                  <a:schemeClr val="bg1"/>
                </a:solidFill>
              </a:rPr>
              <a:t>September 25, 2023</a:t>
            </a:r>
            <a:br>
              <a:rPr lang="en-US" sz="2700" b="0" dirty="0">
                <a:solidFill>
                  <a:schemeClr val="bg1"/>
                </a:solidFill>
              </a:rPr>
            </a:br>
            <a:r>
              <a:rPr lang="en-US" dirty="0">
                <a:solidFill>
                  <a:schemeClr val="bg1"/>
                </a:solidFill>
              </a:rPr>
              <a:t> </a:t>
            </a:r>
          </a:p>
        </p:txBody>
      </p:sp>
    </p:spTree>
    <p:extLst>
      <p:ext uri="{BB962C8B-B14F-4D97-AF65-F5344CB8AC3E}">
        <p14:creationId xmlns:p14="http://schemas.microsoft.com/office/powerpoint/2010/main" val="99933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381577" y="687517"/>
            <a:ext cx="7816190" cy="857250"/>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2000" b="1" dirty="0">
                <a:solidFill>
                  <a:schemeClr val="tx1">
                    <a:lumMod val="65000"/>
                    <a:lumOff val="35000"/>
                  </a:schemeClr>
                </a:solidFill>
                <a:latin typeface="+mn-lt"/>
              </a:rPr>
              <a:t>Variables related to retention</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391195" y="962254"/>
            <a:ext cx="85950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400" b="0" i="1" u="none" strike="noStrike" cap="none" normalizeH="0" baseline="0" dirty="0">
                <a:ln>
                  <a:noFill/>
                </a:ln>
                <a:solidFill>
                  <a:schemeClr val="tx1"/>
                </a:solidFill>
                <a:effectLst/>
                <a:ea typeface="Calibri" panose="020F0502020204030204" pitchFamily="34" charset="0"/>
                <a:cs typeface="Arial" panose="020B0604020202020204" pitchFamily="34" charset="0"/>
              </a:rPr>
              <a:t>Data Literacy Institute, Institutional Research</a:t>
            </a:r>
            <a:endParaRPr kumimoji="0" lang="en-US" altLang="en-US" sz="1400" b="1" i="0" u="none" strike="noStrike" cap="none" normalizeH="0" baseline="0" dirty="0">
              <a:ln>
                <a:noFill/>
              </a:ln>
              <a:solidFill>
                <a:srgbClr val="C00000"/>
              </a:solidFill>
              <a:effectLst/>
            </a:endParaRPr>
          </a:p>
        </p:txBody>
      </p:sp>
      <p:sp>
        <p:nvSpPr>
          <p:cNvPr id="7" name="Rectangle 6">
            <a:extLst>
              <a:ext uri="{FF2B5EF4-FFF2-40B4-BE49-F238E27FC236}">
                <a16:creationId xmlns:a16="http://schemas.microsoft.com/office/drawing/2014/main" id="{C11D118F-9700-4981-89A0-C8F08AFD5EDF}"/>
              </a:ext>
            </a:extLst>
          </p:cNvPr>
          <p:cNvSpPr/>
          <p:nvPr/>
        </p:nvSpPr>
        <p:spPr>
          <a:xfrm>
            <a:off x="381577" y="1413031"/>
            <a:ext cx="8305222" cy="280076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dirty="0"/>
              <a:t>Students with </a:t>
            </a:r>
            <a:r>
              <a:rPr lang="en-US" sz="1600" b="1" dirty="0"/>
              <a:t>higher HSGPAs </a:t>
            </a:r>
            <a:r>
              <a:rPr lang="en-US" sz="1600" dirty="0"/>
              <a:t>are </a:t>
            </a:r>
            <a:r>
              <a:rPr lang="en-US" sz="1600" i="1" u="sng" dirty="0"/>
              <a:t>more likely </a:t>
            </a:r>
            <a:r>
              <a:rPr lang="en-US" sz="1600" dirty="0"/>
              <a:t>to return next fall</a:t>
            </a:r>
          </a:p>
          <a:p>
            <a:pPr marL="285750" indent="-285750">
              <a:spcAft>
                <a:spcPts val="1200"/>
              </a:spcAft>
              <a:buFont typeface="Arial" panose="020B0604020202020204" pitchFamily="34" charset="0"/>
              <a:buChar char="•"/>
            </a:pPr>
            <a:r>
              <a:rPr lang="en-US" sz="1600" dirty="0"/>
              <a:t>Students who </a:t>
            </a:r>
            <a:r>
              <a:rPr lang="en-US" sz="1600" b="1" dirty="0"/>
              <a:t>declare a major </a:t>
            </a:r>
            <a:r>
              <a:rPr lang="en-US" sz="1600" dirty="0"/>
              <a:t>and</a:t>
            </a:r>
            <a:r>
              <a:rPr lang="en-US" sz="1600" b="1" dirty="0"/>
              <a:t> who are full majors</a:t>
            </a:r>
            <a:r>
              <a:rPr lang="en-US" sz="1600" dirty="0"/>
              <a:t> are also </a:t>
            </a:r>
            <a:r>
              <a:rPr lang="en-US" sz="1600" i="1" u="sng" dirty="0"/>
              <a:t>more likely </a:t>
            </a:r>
            <a:r>
              <a:rPr lang="en-US" sz="1600" dirty="0"/>
              <a:t>to return next fall</a:t>
            </a:r>
          </a:p>
          <a:p>
            <a:pPr marL="285750" indent="-285750">
              <a:spcAft>
                <a:spcPts val="1200"/>
              </a:spcAft>
              <a:buFont typeface="Arial" panose="020B0604020202020204" pitchFamily="34" charset="0"/>
              <a:buChar char="•"/>
            </a:pPr>
            <a:r>
              <a:rPr lang="en-US" sz="1600" dirty="0"/>
              <a:t>Students who take </a:t>
            </a:r>
            <a:r>
              <a:rPr lang="en-US" sz="1600" b="1" dirty="0"/>
              <a:t>15 hours or more in their first fall semester </a:t>
            </a:r>
            <a:r>
              <a:rPr lang="en-US" sz="1600" dirty="0"/>
              <a:t>are also </a:t>
            </a:r>
            <a:r>
              <a:rPr lang="en-US" sz="1600" i="1" u="sng" dirty="0"/>
              <a:t>more likely </a:t>
            </a:r>
            <a:r>
              <a:rPr lang="en-US" sz="1600" dirty="0"/>
              <a:t>to return next fall</a:t>
            </a:r>
          </a:p>
          <a:p>
            <a:pPr marL="628642" lvl="1" indent="-285750">
              <a:spcAft>
                <a:spcPts val="1200"/>
              </a:spcAft>
              <a:buFont typeface="Arial" panose="020B0604020202020204" pitchFamily="34" charset="0"/>
              <a:buChar char="•"/>
            </a:pPr>
            <a:r>
              <a:rPr lang="en-US" sz="1600" dirty="0"/>
              <a:t>Students who </a:t>
            </a:r>
            <a:r>
              <a:rPr lang="en-US" sz="1600" b="1" dirty="0"/>
              <a:t>completed 30 hours in their first year </a:t>
            </a:r>
            <a:r>
              <a:rPr lang="en-US" sz="1600" dirty="0"/>
              <a:t>(or became sophomores by year two) are also </a:t>
            </a:r>
            <a:r>
              <a:rPr lang="en-US" sz="1600" i="1" u="sng" dirty="0"/>
              <a:t>more likely</a:t>
            </a:r>
            <a:r>
              <a:rPr lang="en-US" sz="1600" i="1" dirty="0"/>
              <a:t> t</a:t>
            </a:r>
            <a:r>
              <a:rPr lang="en-US" sz="1600" dirty="0"/>
              <a:t>o return for year </a:t>
            </a:r>
            <a:r>
              <a:rPr lang="en-US" sz="1600" b="1" u="sng" dirty="0"/>
              <a:t>three</a:t>
            </a:r>
            <a:endParaRPr lang="en-US" sz="1600" b="1" dirty="0"/>
          </a:p>
          <a:p>
            <a:pPr marL="285750" indent="-285750">
              <a:spcAft>
                <a:spcPts val="1200"/>
              </a:spcAft>
              <a:buFont typeface="Arial" panose="020B0604020202020204" pitchFamily="34" charset="0"/>
              <a:buChar char="•"/>
            </a:pPr>
            <a:r>
              <a:rPr lang="en-US" sz="1600" dirty="0"/>
              <a:t>Students with </a:t>
            </a:r>
            <a:r>
              <a:rPr lang="en-US" sz="1600" b="1" dirty="0"/>
              <a:t>higher out-of-pocket expenses and lower EFCs </a:t>
            </a:r>
            <a:r>
              <a:rPr lang="en-US" sz="1600" dirty="0"/>
              <a:t>are </a:t>
            </a:r>
            <a:r>
              <a:rPr lang="en-US" sz="1600" i="1" u="sng" dirty="0"/>
              <a:t>less likely </a:t>
            </a:r>
            <a:r>
              <a:rPr lang="en-US" sz="1600" dirty="0"/>
              <a:t>to return next fall </a:t>
            </a:r>
          </a:p>
          <a:p>
            <a:r>
              <a:rPr lang="en-US" sz="1400" dirty="0"/>
              <a:t> </a:t>
            </a:r>
          </a:p>
        </p:txBody>
      </p:sp>
      <p:pic>
        <p:nvPicPr>
          <p:cNvPr id="5" name="Picture 4" descr="Shape&#10;&#10;Description automatically generated with medium confidence">
            <a:extLst>
              <a:ext uri="{FF2B5EF4-FFF2-40B4-BE49-F238E27FC236}">
                <a16:creationId xmlns:a16="http://schemas.microsoft.com/office/drawing/2014/main" id="{2576E97E-F3F6-423A-9FAA-F43710046576}"/>
              </a:ext>
            </a:extLst>
          </p:cNvPr>
          <p:cNvPicPr>
            <a:picLocks noChangeAspect="1"/>
          </p:cNvPicPr>
          <p:nvPr/>
        </p:nvPicPr>
        <p:blipFill>
          <a:blip r:embed="rId3"/>
          <a:stretch>
            <a:fillRect/>
          </a:stretch>
        </p:blipFill>
        <p:spPr>
          <a:xfrm>
            <a:off x="7267074" y="4106286"/>
            <a:ext cx="1709591" cy="808768"/>
          </a:xfrm>
          <a:prstGeom prst="rect">
            <a:avLst/>
          </a:prstGeom>
        </p:spPr>
      </p:pic>
    </p:spTree>
    <p:extLst>
      <p:ext uri="{BB962C8B-B14F-4D97-AF65-F5344CB8AC3E}">
        <p14:creationId xmlns:p14="http://schemas.microsoft.com/office/powerpoint/2010/main" val="161835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349409" y="689042"/>
            <a:ext cx="7816190" cy="428625"/>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2000" b="1" dirty="0">
                <a:solidFill>
                  <a:schemeClr val="tx1">
                    <a:lumMod val="65000"/>
                    <a:lumOff val="35000"/>
                  </a:schemeClr>
                </a:solidFill>
                <a:latin typeface="+mn-lt"/>
              </a:rPr>
              <a:t>Retention, by certain programs or colleges (Fall-to-Fall) </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349409" y="970913"/>
            <a:ext cx="770290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Retention, rate at which students who are enrolled in Fall term are enrolled the following Fall term. </a:t>
            </a:r>
          </a:p>
          <a:p>
            <a:pPr lvl="0" defTabSz="914400" eaLnBrk="0" fontAlgn="base" hangingPunct="0">
              <a:spcBef>
                <a:spcPct val="0"/>
              </a:spcBef>
              <a:spcAft>
                <a:spcPct val="0"/>
              </a:spcAf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Wright State (</a:t>
            </a:r>
            <a:r>
              <a:rPr kumimoji="0" lang="en-US" altLang="en-US" sz="1100" b="1" i="1"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Dayton</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Fall 2022 Cohort report, COGNOS</a:t>
            </a:r>
            <a:endParaRPr kumimoji="0" lang="en-US" altLang="en-US" sz="1200" b="1" i="0" u="none" strike="noStrike" cap="none" normalizeH="0" baseline="0" dirty="0">
              <a:ln>
                <a:noFill/>
              </a:ln>
              <a:solidFill>
                <a:srgbClr val="C00000"/>
              </a:solidFill>
              <a:effectLst/>
            </a:endParaRPr>
          </a:p>
        </p:txBody>
      </p:sp>
      <p:pic>
        <p:nvPicPr>
          <p:cNvPr id="10" name="Picture 9" descr="Shape&#10;&#10;Description automatically generated with medium confidence">
            <a:extLst>
              <a:ext uri="{FF2B5EF4-FFF2-40B4-BE49-F238E27FC236}">
                <a16:creationId xmlns:a16="http://schemas.microsoft.com/office/drawing/2014/main" id="{14F264BF-9C48-4526-A457-320C4A521974}"/>
              </a:ext>
            </a:extLst>
          </p:cNvPr>
          <p:cNvPicPr>
            <a:picLocks noChangeAspect="1"/>
          </p:cNvPicPr>
          <p:nvPr/>
        </p:nvPicPr>
        <p:blipFill>
          <a:blip r:embed="rId3"/>
          <a:stretch>
            <a:fillRect/>
          </a:stretch>
        </p:blipFill>
        <p:spPr>
          <a:xfrm>
            <a:off x="7267074" y="4106286"/>
            <a:ext cx="1709591" cy="808768"/>
          </a:xfrm>
          <a:prstGeom prst="rect">
            <a:avLst/>
          </a:prstGeom>
        </p:spPr>
      </p:pic>
      <p:graphicFrame>
        <p:nvGraphicFramePr>
          <p:cNvPr id="7" name="Table 6">
            <a:extLst>
              <a:ext uri="{FF2B5EF4-FFF2-40B4-BE49-F238E27FC236}">
                <a16:creationId xmlns:a16="http://schemas.microsoft.com/office/drawing/2014/main" id="{11FC6BA9-BA63-4DE9-9A54-2832AB027692}"/>
              </a:ext>
            </a:extLst>
          </p:cNvPr>
          <p:cNvGraphicFramePr>
            <a:graphicFrameLocks noGrp="1"/>
          </p:cNvGraphicFramePr>
          <p:nvPr>
            <p:extLst>
              <p:ext uri="{D42A27DB-BD31-4B8C-83A1-F6EECF244321}">
                <p14:modId xmlns:p14="http://schemas.microsoft.com/office/powerpoint/2010/main" val="2038981259"/>
              </p:ext>
            </p:extLst>
          </p:nvPr>
        </p:nvGraphicFramePr>
        <p:xfrm>
          <a:off x="562470" y="2105631"/>
          <a:ext cx="3741684" cy="1139698"/>
        </p:xfrm>
        <a:graphic>
          <a:graphicData uri="http://schemas.openxmlformats.org/drawingml/2006/table">
            <a:tbl>
              <a:tblPr firstRow="1" firstCol="1" bandRow="1">
                <a:tableStyleId>{9D7B26C5-4107-4FEC-AEDC-1716B250A1EF}</a:tableStyleId>
              </a:tblPr>
              <a:tblGrid>
                <a:gridCol w="2078712">
                  <a:extLst>
                    <a:ext uri="{9D8B030D-6E8A-4147-A177-3AD203B41FA5}">
                      <a16:colId xmlns:a16="http://schemas.microsoft.com/office/drawing/2014/main" val="2583965565"/>
                    </a:ext>
                  </a:extLst>
                </a:gridCol>
                <a:gridCol w="750947">
                  <a:extLst>
                    <a:ext uri="{9D8B030D-6E8A-4147-A177-3AD203B41FA5}">
                      <a16:colId xmlns:a16="http://schemas.microsoft.com/office/drawing/2014/main" val="2805007815"/>
                    </a:ext>
                  </a:extLst>
                </a:gridCol>
                <a:gridCol w="912025">
                  <a:extLst>
                    <a:ext uri="{9D8B030D-6E8A-4147-A177-3AD203B41FA5}">
                      <a16:colId xmlns:a16="http://schemas.microsoft.com/office/drawing/2014/main" val="4080708363"/>
                    </a:ext>
                  </a:extLst>
                </a:gridCol>
              </a:tblGrid>
              <a:tr h="136525">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US" sz="1200" dirty="0">
                          <a:effectLst/>
                        </a:rPr>
                        <a:t>First-time, Full-Time, </a:t>
                      </a:r>
                      <a:br>
                        <a:rPr lang="en-US" sz="1200" dirty="0">
                          <a:effectLst/>
                        </a:rPr>
                      </a:br>
                      <a:r>
                        <a:rPr lang="en-US" sz="1200" dirty="0">
                          <a:effectLst/>
                        </a:rPr>
                        <a:t>Bachelor’s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2022 Cohort size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solidFill>
                            <a:schemeClr val="tx1"/>
                          </a:solidFill>
                          <a:effectLst/>
                        </a:rPr>
                        <a:t>Retention*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6808367"/>
                  </a:ext>
                </a:extLst>
              </a:tr>
              <a:tr h="142875">
                <a:tc>
                  <a:txBody>
                    <a:bodyPr/>
                    <a:lstStyle/>
                    <a:p>
                      <a:pPr marL="0" marR="0">
                        <a:lnSpc>
                          <a:spcPct val="107000"/>
                        </a:lnSpc>
                        <a:spcBef>
                          <a:spcPts val="0"/>
                        </a:spcBef>
                        <a:spcAft>
                          <a:spcPts val="0"/>
                        </a:spcAft>
                      </a:pPr>
                      <a:r>
                        <a:rPr lang="en-US" sz="1200" b="0" dirty="0">
                          <a:effectLst/>
                        </a:rPr>
                        <a:t>Raj </a:t>
                      </a:r>
                      <a:r>
                        <a:rPr lang="en-US" sz="1200" b="0" dirty="0" err="1">
                          <a:effectLst/>
                        </a:rPr>
                        <a:t>Soin</a:t>
                      </a:r>
                      <a:r>
                        <a:rPr lang="en-US" sz="1200" b="0" dirty="0">
                          <a:effectLst/>
                        </a:rPr>
                        <a:t> College of Business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186</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nchor="ctr"/>
                </a:tc>
                <a:extLst>
                  <a:ext uri="{0D108BD9-81ED-4DB2-BD59-A6C34878D82A}">
                    <a16:rowId xmlns:a16="http://schemas.microsoft.com/office/drawing/2014/main" val="1325596099"/>
                  </a:ext>
                </a:extLst>
              </a:tr>
              <a:tr h="142875">
                <a:tc>
                  <a:txBody>
                    <a:bodyPr/>
                    <a:lstStyle/>
                    <a:p>
                      <a:pPr marL="0" marR="0">
                        <a:lnSpc>
                          <a:spcPct val="107000"/>
                        </a:lnSpc>
                        <a:spcBef>
                          <a:spcPts val="0"/>
                        </a:spcBef>
                        <a:spcAft>
                          <a:spcPts val="0"/>
                        </a:spcAft>
                      </a:pPr>
                      <a:r>
                        <a:rPr lang="en-US" sz="1200" b="0" dirty="0">
                          <a:effectLst/>
                        </a:rPr>
                        <a:t>Nursing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183</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tc>
                <a:extLst>
                  <a:ext uri="{0D108BD9-81ED-4DB2-BD59-A6C34878D82A}">
                    <a16:rowId xmlns:a16="http://schemas.microsoft.com/office/drawing/2014/main" val="826317810"/>
                  </a:ext>
                </a:extLst>
              </a:tr>
              <a:tr h="142875">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Undecided</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nchor="ctr"/>
                </a:tc>
                <a:extLst>
                  <a:ext uri="{0D108BD9-81ED-4DB2-BD59-A6C34878D82A}">
                    <a16:rowId xmlns:a16="http://schemas.microsoft.com/office/drawing/2014/main" val="2016365557"/>
                  </a:ext>
                </a:extLst>
              </a:tr>
            </a:tbl>
          </a:graphicData>
        </a:graphic>
      </p:graphicFrame>
      <p:graphicFrame>
        <p:nvGraphicFramePr>
          <p:cNvPr id="9" name="Table 8">
            <a:extLst>
              <a:ext uri="{FF2B5EF4-FFF2-40B4-BE49-F238E27FC236}">
                <a16:creationId xmlns:a16="http://schemas.microsoft.com/office/drawing/2014/main" id="{DE9F06EF-0778-4EF9-A50F-B715266A32D9}"/>
              </a:ext>
            </a:extLst>
          </p:cNvPr>
          <p:cNvGraphicFramePr>
            <a:graphicFrameLocks noGrp="1"/>
          </p:cNvGraphicFramePr>
          <p:nvPr>
            <p:extLst>
              <p:ext uri="{D42A27DB-BD31-4B8C-83A1-F6EECF244321}">
                <p14:modId xmlns:p14="http://schemas.microsoft.com/office/powerpoint/2010/main" val="2289064179"/>
              </p:ext>
            </p:extLst>
          </p:nvPr>
        </p:nvGraphicFramePr>
        <p:xfrm>
          <a:off x="4564800" y="1629318"/>
          <a:ext cx="3718438" cy="952627"/>
        </p:xfrm>
        <a:graphic>
          <a:graphicData uri="http://schemas.openxmlformats.org/drawingml/2006/table">
            <a:tbl>
              <a:tblPr firstRow="1" firstCol="1" bandRow="1">
                <a:tableStyleId>{9D7B26C5-4107-4FEC-AEDC-1716B250A1EF}</a:tableStyleId>
              </a:tblPr>
              <a:tblGrid>
                <a:gridCol w="2145966">
                  <a:extLst>
                    <a:ext uri="{9D8B030D-6E8A-4147-A177-3AD203B41FA5}">
                      <a16:colId xmlns:a16="http://schemas.microsoft.com/office/drawing/2014/main" val="2583965565"/>
                    </a:ext>
                  </a:extLst>
                </a:gridCol>
                <a:gridCol w="746152">
                  <a:extLst>
                    <a:ext uri="{9D8B030D-6E8A-4147-A177-3AD203B41FA5}">
                      <a16:colId xmlns:a16="http://schemas.microsoft.com/office/drawing/2014/main" val="2805007815"/>
                    </a:ext>
                  </a:extLst>
                </a:gridCol>
                <a:gridCol w="826320">
                  <a:extLst>
                    <a:ext uri="{9D8B030D-6E8A-4147-A177-3AD203B41FA5}">
                      <a16:colId xmlns:a16="http://schemas.microsoft.com/office/drawing/2014/main" val="4080708363"/>
                    </a:ext>
                  </a:extLst>
                </a:gridCol>
              </a:tblGrid>
              <a:tr h="136525">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US" sz="1200" dirty="0">
                          <a:effectLst/>
                        </a:rPr>
                        <a:t>First-time, Full-Time, </a:t>
                      </a:r>
                      <a:br>
                        <a:rPr lang="en-US" sz="1200" dirty="0">
                          <a:effectLst/>
                        </a:rPr>
                      </a:br>
                      <a:r>
                        <a:rPr lang="en-US" sz="1200" dirty="0">
                          <a:effectLst/>
                        </a:rPr>
                        <a:t>Bachelor’s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2022 Cohort size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solidFill>
                            <a:schemeClr val="tx1"/>
                          </a:solidFill>
                          <a:effectLst/>
                        </a:rPr>
                        <a:t>Retention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6808367"/>
                  </a:ext>
                </a:extLst>
              </a:tr>
              <a:tr h="142875">
                <a:tc>
                  <a:txBody>
                    <a:bodyPr/>
                    <a:lstStyle/>
                    <a:p>
                      <a:pPr marL="0" marR="0">
                        <a:lnSpc>
                          <a:spcPct val="107000"/>
                        </a:lnSpc>
                        <a:spcBef>
                          <a:spcPts val="0"/>
                        </a:spcBef>
                        <a:spcAft>
                          <a:spcPts val="0"/>
                        </a:spcAft>
                      </a:pPr>
                      <a:r>
                        <a:rPr lang="en-US" sz="1200" b="0" dirty="0">
                          <a:effectLst/>
                        </a:rPr>
                        <a:t>BS in Business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tc>
                <a:extLst>
                  <a:ext uri="{0D108BD9-81ED-4DB2-BD59-A6C34878D82A}">
                    <a16:rowId xmlns:a16="http://schemas.microsoft.com/office/drawing/2014/main" val="1325596099"/>
                  </a:ext>
                </a:extLst>
              </a:tr>
              <a:tr h="142875">
                <a:tc>
                  <a:txBody>
                    <a:bodyPr/>
                    <a:lstStyle/>
                    <a:p>
                      <a:pPr marL="0" marR="0">
                        <a:lnSpc>
                          <a:spcPct val="107000"/>
                        </a:lnSpc>
                        <a:spcBef>
                          <a:spcPts val="0"/>
                        </a:spcBef>
                        <a:spcAft>
                          <a:spcPts val="0"/>
                        </a:spcAft>
                      </a:pPr>
                      <a:r>
                        <a:rPr lang="en-US" sz="1200" b="0" dirty="0">
                          <a:effectLst/>
                        </a:rPr>
                        <a:t>Pre-degree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140</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tc>
                <a:extLst>
                  <a:ext uri="{0D108BD9-81ED-4DB2-BD59-A6C34878D82A}">
                    <a16:rowId xmlns:a16="http://schemas.microsoft.com/office/drawing/2014/main" val="826317810"/>
                  </a:ext>
                </a:extLst>
              </a:tr>
            </a:tbl>
          </a:graphicData>
        </a:graphic>
      </p:graphicFrame>
      <p:graphicFrame>
        <p:nvGraphicFramePr>
          <p:cNvPr id="11" name="Table 10">
            <a:extLst>
              <a:ext uri="{FF2B5EF4-FFF2-40B4-BE49-F238E27FC236}">
                <a16:creationId xmlns:a16="http://schemas.microsoft.com/office/drawing/2014/main" id="{EDDB2E4A-170D-418C-8452-642BD2DB4934}"/>
              </a:ext>
            </a:extLst>
          </p:cNvPr>
          <p:cNvGraphicFramePr>
            <a:graphicFrameLocks noGrp="1"/>
          </p:cNvGraphicFramePr>
          <p:nvPr>
            <p:extLst>
              <p:ext uri="{D42A27DB-BD31-4B8C-83A1-F6EECF244321}">
                <p14:modId xmlns:p14="http://schemas.microsoft.com/office/powerpoint/2010/main" val="3687958605"/>
              </p:ext>
            </p:extLst>
          </p:nvPr>
        </p:nvGraphicFramePr>
        <p:xfrm>
          <a:off x="4572000" y="2794074"/>
          <a:ext cx="3718438" cy="374142"/>
        </p:xfrm>
        <a:graphic>
          <a:graphicData uri="http://schemas.openxmlformats.org/drawingml/2006/table">
            <a:tbl>
              <a:tblPr firstRow="1" firstCol="1" bandRow="1">
                <a:tableStyleId>{9D7B26C5-4107-4FEC-AEDC-1716B250A1EF}</a:tableStyleId>
              </a:tblPr>
              <a:tblGrid>
                <a:gridCol w="2185261">
                  <a:extLst>
                    <a:ext uri="{9D8B030D-6E8A-4147-A177-3AD203B41FA5}">
                      <a16:colId xmlns:a16="http://schemas.microsoft.com/office/drawing/2014/main" val="2583965565"/>
                    </a:ext>
                  </a:extLst>
                </a:gridCol>
                <a:gridCol w="706857">
                  <a:extLst>
                    <a:ext uri="{9D8B030D-6E8A-4147-A177-3AD203B41FA5}">
                      <a16:colId xmlns:a16="http://schemas.microsoft.com/office/drawing/2014/main" val="2805007815"/>
                    </a:ext>
                  </a:extLst>
                </a:gridCol>
                <a:gridCol w="826320">
                  <a:extLst>
                    <a:ext uri="{9D8B030D-6E8A-4147-A177-3AD203B41FA5}">
                      <a16:colId xmlns:a16="http://schemas.microsoft.com/office/drawing/2014/main" val="4080708363"/>
                    </a:ext>
                  </a:extLst>
                </a:gridCol>
              </a:tblGrid>
              <a:tr h="142875">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Nursing – Pre- &amp; Direct Admit</a:t>
                      </a:r>
                    </a:p>
                  </a:txBody>
                  <a:tcPr marL="68580" marR="68580" marT="0" marB="0" anchor="ctr"/>
                </a:tc>
                <a:tc>
                  <a:txBody>
                    <a:bodyPr/>
                    <a:lstStyle/>
                    <a:p>
                      <a:pPr marL="0" marR="0" algn="ctr">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tc>
                <a:tc>
                  <a:txBody>
                    <a:bodyPr/>
                    <a:lstStyle/>
                    <a:p>
                      <a:pPr marL="0" marR="0" algn="ctr">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76%</a:t>
                      </a:r>
                    </a:p>
                  </a:txBody>
                  <a:tcPr marL="68580" marR="68580" marT="0" marB="0" anchor="ctr"/>
                </a:tc>
                <a:extLst>
                  <a:ext uri="{0D108BD9-81ED-4DB2-BD59-A6C34878D82A}">
                    <a16:rowId xmlns:a16="http://schemas.microsoft.com/office/drawing/2014/main" val="1325596099"/>
                  </a:ext>
                </a:extLst>
              </a:tr>
              <a:tr h="142875">
                <a:tc>
                  <a:txBody>
                    <a:bodyPr/>
                    <a:lstStyle/>
                    <a:p>
                      <a:pPr marL="0" marR="0">
                        <a:lnSpc>
                          <a:spcPct val="107000"/>
                        </a:lnSpc>
                        <a:spcBef>
                          <a:spcPts val="0"/>
                        </a:spcBef>
                        <a:spcAft>
                          <a:spcPts val="0"/>
                        </a:spcAft>
                      </a:pPr>
                      <a:r>
                        <a:rPr lang="en-US" sz="1200" b="0" dirty="0">
                          <a:effectLst/>
                        </a:rPr>
                        <a:t>Nursing – Intending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91</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tc>
                <a:extLst>
                  <a:ext uri="{0D108BD9-81ED-4DB2-BD59-A6C34878D82A}">
                    <a16:rowId xmlns:a16="http://schemas.microsoft.com/office/drawing/2014/main" val="826317810"/>
                  </a:ext>
                </a:extLst>
              </a:tr>
            </a:tbl>
          </a:graphicData>
        </a:graphic>
      </p:graphicFrame>
      <p:sp>
        <p:nvSpPr>
          <p:cNvPr id="2" name="Rectangle 1">
            <a:extLst>
              <a:ext uri="{FF2B5EF4-FFF2-40B4-BE49-F238E27FC236}">
                <a16:creationId xmlns:a16="http://schemas.microsoft.com/office/drawing/2014/main" id="{3AB62101-3DFA-40A9-9C62-4BBEB5B53377}"/>
              </a:ext>
            </a:extLst>
          </p:cNvPr>
          <p:cNvSpPr/>
          <p:nvPr/>
        </p:nvSpPr>
        <p:spPr>
          <a:xfrm>
            <a:off x="540928" y="2681199"/>
            <a:ext cx="3735795" cy="204952"/>
          </a:xfrm>
          <a:prstGeom prst="rect">
            <a:avLst/>
          </a:prstGeom>
          <a:noFill/>
          <a:ln w="38100">
            <a:solidFill>
              <a:srgbClr val="E8AE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CC5C5E-B26E-41C1-B0B2-7EBE408656A3}"/>
              </a:ext>
            </a:extLst>
          </p:cNvPr>
          <p:cNvSpPr/>
          <p:nvPr/>
        </p:nvSpPr>
        <p:spPr>
          <a:xfrm>
            <a:off x="4561199" y="2186977"/>
            <a:ext cx="3741685" cy="394967"/>
          </a:xfrm>
          <a:prstGeom prst="rect">
            <a:avLst/>
          </a:prstGeom>
          <a:noFill/>
          <a:ln w="38100">
            <a:solidFill>
              <a:srgbClr val="E8AE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E295B0-B720-49CF-B28A-2F70EFC9F962}"/>
              </a:ext>
            </a:extLst>
          </p:cNvPr>
          <p:cNvSpPr/>
          <p:nvPr/>
        </p:nvSpPr>
        <p:spPr>
          <a:xfrm>
            <a:off x="561886" y="2887613"/>
            <a:ext cx="3714838" cy="176816"/>
          </a:xfrm>
          <a:prstGeom prst="rect">
            <a:avLst/>
          </a:prstGeom>
          <a:noFill/>
          <a:ln w="38100">
            <a:solidFill>
              <a:srgbClr val="007C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96F7E9-8D3A-4261-87FC-AB542D520D78}"/>
              </a:ext>
            </a:extLst>
          </p:cNvPr>
          <p:cNvSpPr/>
          <p:nvPr/>
        </p:nvSpPr>
        <p:spPr>
          <a:xfrm>
            <a:off x="4563827" y="2769807"/>
            <a:ext cx="3741685" cy="394967"/>
          </a:xfrm>
          <a:prstGeom prst="rect">
            <a:avLst/>
          </a:prstGeom>
          <a:noFill/>
          <a:ln w="38100">
            <a:solidFill>
              <a:srgbClr val="007C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97F9E28-1B3C-4025-9E7C-25440E68F563}"/>
              </a:ext>
            </a:extLst>
          </p:cNvPr>
          <p:cNvCxnSpPr>
            <a:cxnSpLocks/>
            <a:stCxn id="2" idx="3"/>
            <a:endCxn id="13" idx="1"/>
          </p:cNvCxnSpPr>
          <p:nvPr/>
        </p:nvCxnSpPr>
        <p:spPr>
          <a:xfrm flipV="1">
            <a:off x="4276723" y="2384461"/>
            <a:ext cx="284476" cy="399214"/>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a:extLst>
              <a:ext uri="{FF2B5EF4-FFF2-40B4-BE49-F238E27FC236}">
                <a16:creationId xmlns:a16="http://schemas.microsoft.com/office/drawing/2014/main" id="{676FFB0E-735B-4638-AF17-7B482E39FFBD}"/>
              </a:ext>
            </a:extLst>
          </p:cNvPr>
          <p:cNvCxnSpPr>
            <a:cxnSpLocks/>
            <a:endCxn id="11" idx="1"/>
          </p:cNvCxnSpPr>
          <p:nvPr/>
        </p:nvCxnSpPr>
        <p:spPr>
          <a:xfrm>
            <a:off x="4276724" y="2966714"/>
            <a:ext cx="295276" cy="14431"/>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16" name="Rectangle 15">
            <a:extLst>
              <a:ext uri="{FF2B5EF4-FFF2-40B4-BE49-F238E27FC236}">
                <a16:creationId xmlns:a16="http://schemas.microsoft.com/office/drawing/2014/main" id="{36F580D5-B177-40F7-9FC4-2E2809D10073}"/>
              </a:ext>
            </a:extLst>
          </p:cNvPr>
          <p:cNvSpPr/>
          <p:nvPr/>
        </p:nvSpPr>
        <p:spPr>
          <a:xfrm>
            <a:off x="4557921" y="3377637"/>
            <a:ext cx="3741685" cy="394967"/>
          </a:xfrm>
          <a:prstGeom prst="rect">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38D71825-EEEE-4A2E-A90A-ED2FC259EE73}"/>
              </a:ext>
            </a:extLst>
          </p:cNvPr>
          <p:cNvGraphicFramePr>
            <a:graphicFrameLocks noGrp="1"/>
          </p:cNvGraphicFramePr>
          <p:nvPr>
            <p:extLst>
              <p:ext uri="{D42A27DB-BD31-4B8C-83A1-F6EECF244321}">
                <p14:modId xmlns:p14="http://schemas.microsoft.com/office/powerpoint/2010/main" val="540384332"/>
              </p:ext>
            </p:extLst>
          </p:nvPr>
        </p:nvGraphicFramePr>
        <p:xfrm>
          <a:off x="4587074" y="3398462"/>
          <a:ext cx="3718438" cy="374142"/>
        </p:xfrm>
        <a:graphic>
          <a:graphicData uri="http://schemas.openxmlformats.org/drawingml/2006/table">
            <a:tbl>
              <a:tblPr firstRow="1" firstCol="1" bandRow="1">
                <a:tableStyleId>{9D7B26C5-4107-4FEC-AEDC-1716B250A1EF}</a:tableStyleId>
              </a:tblPr>
              <a:tblGrid>
                <a:gridCol w="2185261">
                  <a:extLst>
                    <a:ext uri="{9D8B030D-6E8A-4147-A177-3AD203B41FA5}">
                      <a16:colId xmlns:a16="http://schemas.microsoft.com/office/drawing/2014/main" val="2583965565"/>
                    </a:ext>
                  </a:extLst>
                </a:gridCol>
                <a:gridCol w="706857">
                  <a:extLst>
                    <a:ext uri="{9D8B030D-6E8A-4147-A177-3AD203B41FA5}">
                      <a16:colId xmlns:a16="http://schemas.microsoft.com/office/drawing/2014/main" val="2805007815"/>
                    </a:ext>
                  </a:extLst>
                </a:gridCol>
                <a:gridCol w="826320">
                  <a:extLst>
                    <a:ext uri="{9D8B030D-6E8A-4147-A177-3AD203B41FA5}">
                      <a16:colId xmlns:a16="http://schemas.microsoft.com/office/drawing/2014/main" val="4080708363"/>
                    </a:ext>
                  </a:extLst>
                </a:gridCol>
              </a:tblGrid>
              <a:tr h="142875">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Undecided – “Decided”</a:t>
                      </a:r>
                    </a:p>
                  </a:txBody>
                  <a:tcPr marL="68580" marR="68580" marT="0" marB="0" anchor="ctr"/>
                </a:tc>
                <a:tc>
                  <a:txBody>
                    <a:bodyPr/>
                    <a:lstStyle/>
                    <a:p>
                      <a:pPr marL="0" marR="0" algn="ctr">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tc>
                <a:tc>
                  <a:txBody>
                    <a:bodyPr/>
                    <a:lstStyle/>
                    <a:p>
                      <a:pPr marL="0" marR="0" algn="ctr">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tc>
                <a:extLst>
                  <a:ext uri="{0D108BD9-81ED-4DB2-BD59-A6C34878D82A}">
                    <a16:rowId xmlns:a16="http://schemas.microsoft.com/office/drawing/2014/main" val="1325596099"/>
                  </a:ext>
                </a:extLst>
              </a:tr>
              <a:tr h="142875">
                <a:tc>
                  <a:txBody>
                    <a:bodyPr/>
                    <a:lstStyle/>
                    <a:p>
                      <a:pPr marL="0" marR="0">
                        <a:lnSpc>
                          <a:spcPct val="107000"/>
                        </a:lnSpc>
                        <a:spcBef>
                          <a:spcPts val="0"/>
                        </a:spcBef>
                        <a:spcAft>
                          <a:spcPts val="0"/>
                        </a:spcAft>
                      </a:pPr>
                      <a:r>
                        <a:rPr lang="en-US" sz="1200" b="0" dirty="0">
                          <a:effectLst/>
                        </a:rPr>
                        <a:t>Undecided – Remain Undecided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nchor="ctr"/>
                </a:tc>
                <a:extLst>
                  <a:ext uri="{0D108BD9-81ED-4DB2-BD59-A6C34878D82A}">
                    <a16:rowId xmlns:a16="http://schemas.microsoft.com/office/drawing/2014/main" val="826317810"/>
                  </a:ext>
                </a:extLst>
              </a:tr>
            </a:tbl>
          </a:graphicData>
        </a:graphic>
      </p:graphicFrame>
      <p:sp>
        <p:nvSpPr>
          <p:cNvPr id="18" name="Rectangle 17">
            <a:extLst>
              <a:ext uri="{FF2B5EF4-FFF2-40B4-BE49-F238E27FC236}">
                <a16:creationId xmlns:a16="http://schemas.microsoft.com/office/drawing/2014/main" id="{B4BEF6AD-3ACD-429D-A072-F84D8C1DEC6C}"/>
              </a:ext>
            </a:extLst>
          </p:cNvPr>
          <p:cNvSpPr/>
          <p:nvPr/>
        </p:nvSpPr>
        <p:spPr>
          <a:xfrm>
            <a:off x="561886" y="3064429"/>
            <a:ext cx="3714838" cy="204952"/>
          </a:xfrm>
          <a:prstGeom prst="rect">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00992F8-9BB8-41DC-9747-18F086F77147}"/>
              </a:ext>
            </a:extLst>
          </p:cNvPr>
          <p:cNvCxnSpPr>
            <a:cxnSpLocks/>
            <a:endCxn id="17" idx="1"/>
          </p:cNvCxnSpPr>
          <p:nvPr/>
        </p:nvCxnSpPr>
        <p:spPr>
          <a:xfrm>
            <a:off x="4271759" y="3200109"/>
            <a:ext cx="315315" cy="385424"/>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a16="http://schemas.microsoft.com/office/drawing/2014/main" id="{BB7A4AA3-1C77-4A99-A606-7A4E39CD1FC5}"/>
              </a:ext>
            </a:extLst>
          </p:cNvPr>
          <p:cNvSpPr txBox="1"/>
          <p:nvPr/>
        </p:nvSpPr>
        <p:spPr>
          <a:xfrm>
            <a:off x="570398" y="3438264"/>
            <a:ext cx="1012778" cy="300082"/>
          </a:xfrm>
          <a:prstGeom prst="rect">
            <a:avLst/>
          </a:prstGeom>
          <a:noFill/>
        </p:spPr>
        <p:txBody>
          <a:bodyPr wrap="none" rtlCol="0">
            <a:spAutoFit/>
          </a:bodyPr>
          <a:lstStyle/>
          <a:p>
            <a:r>
              <a:rPr lang="en-US" b="1" dirty="0"/>
              <a:t>*</a:t>
            </a:r>
            <a:r>
              <a:rPr lang="en-US" sz="1200" i="1" dirty="0"/>
              <a:t>preliminary</a:t>
            </a:r>
          </a:p>
        </p:txBody>
      </p:sp>
    </p:spTree>
    <p:extLst>
      <p:ext uri="{BB962C8B-B14F-4D97-AF65-F5344CB8AC3E}">
        <p14:creationId xmlns:p14="http://schemas.microsoft.com/office/powerpoint/2010/main" val="17365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2" presetClass="entr" presetSubtype="2"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B7FEE4-2220-4767-B873-DA46C55C737F}"/>
              </a:ext>
            </a:extLst>
          </p:cNvPr>
          <p:cNvSpPr/>
          <p:nvPr/>
        </p:nvSpPr>
        <p:spPr>
          <a:xfrm>
            <a:off x="384760" y="1339567"/>
            <a:ext cx="6286628" cy="2831544"/>
          </a:xfrm>
          <a:prstGeom prst="rect">
            <a:avLst/>
          </a:prstGeom>
        </p:spPr>
        <p:txBody>
          <a:bodyPr wrap="square">
            <a:spAutoFit/>
          </a:bodyPr>
          <a:lstStyle/>
          <a:p>
            <a:pPr marL="685792" lvl="1" indent="-342900">
              <a:buFont typeface="Arial" panose="020B0604020202020204" pitchFamily="34" charset="0"/>
              <a:buChar char="•"/>
            </a:pPr>
            <a:r>
              <a:rPr lang="en-US" sz="1800" dirty="0"/>
              <a:t>Clear </a:t>
            </a:r>
            <a:r>
              <a:rPr lang="en-US" sz="1800" b="1" dirty="0"/>
              <a:t>pathways</a:t>
            </a:r>
            <a:r>
              <a:rPr lang="en-US" sz="1800" dirty="0"/>
              <a:t> for students utilizing </a:t>
            </a:r>
            <a:r>
              <a:rPr lang="en-US" sz="1800" b="1" dirty="0"/>
              <a:t>high-impact practices </a:t>
            </a:r>
            <a:r>
              <a:rPr lang="en-US" sz="1800" dirty="0"/>
              <a:t>including:</a:t>
            </a:r>
          </a:p>
          <a:p>
            <a:pPr marL="1371575" lvl="3" indent="-342900">
              <a:buFont typeface="Wingdings" panose="05000000000000000000" pitchFamily="2" charset="2"/>
              <a:buChar char="ü"/>
            </a:pPr>
            <a:endParaRPr lang="en-US" sz="1800" dirty="0"/>
          </a:p>
          <a:p>
            <a:pPr marL="1371575" lvl="3" indent="-342900">
              <a:spcAft>
                <a:spcPts val="600"/>
              </a:spcAft>
              <a:buFont typeface="Wingdings" panose="05000000000000000000" pitchFamily="2" charset="2"/>
              <a:buChar char="ü"/>
            </a:pPr>
            <a:r>
              <a:rPr lang="en-US" sz="1800" dirty="0"/>
              <a:t>first-year seminars, </a:t>
            </a:r>
          </a:p>
          <a:p>
            <a:pPr marL="1371575" lvl="3" indent="-342900">
              <a:spcAft>
                <a:spcPts val="600"/>
              </a:spcAft>
              <a:buFont typeface="Wingdings" panose="05000000000000000000" pitchFamily="2" charset="2"/>
              <a:buChar char="ü"/>
            </a:pPr>
            <a:r>
              <a:rPr lang="en-US" sz="1800" dirty="0"/>
              <a:t>learning communities, </a:t>
            </a:r>
          </a:p>
          <a:p>
            <a:pPr marL="1371575" lvl="3" indent="-342900">
              <a:spcAft>
                <a:spcPts val="600"/>
              </a:spcAft>
              <a:buFont typeface="Wingdings" panose="05000000000000000000" pitchFamily="2" charset="2"/>
              <a:buChar char="ü"/>
            </a:pPr>
            <a:r>
              <a:rPr lang="en-US" sz="1800" dirty="0"/>
              <a:t>undergraduate research, and </a:t>
            </a:r>
          </a:p>
          <a:p>
            <a:pPr marL="1371575" lvl="3" indent="-342900">
              <a:spcAft>
                <a:spcPts val="600"/>
              </a:spcAft>
              <a:buFont typeface="Wingdings" panose="05000000000000000000" pitchFamily="2" charset="2"/>
              <a:buChar char="ü"/>
            </a:pPr>
            <a:r>
              <a:rPr lang="en-US" sz="1800" dirty="0"/>
              <a:t>career-focused experiential learning</a:t>
            </a:r>
          </a:p>
          <a:p>
            <a:pPr marL="685792" lvl="1" indent="-342900">
              <a:buFont typeface="Arial" panose="020B0604020202020204" pitchFamily="34" charset="0"/>
              <a:buChar char="•"/>
            </a:pPr>
            <a:endParaRPr lang="en-US" sz="1600" dirty="0"/>
          </a:p>
          <a:p>
            <a:pPr marL="1314425" lvl="3" indent="-285750">
              <a:spcAft>
                <a:spcPts val="1200"/>
              </a:spcAft>
              <a:buFont typeface="Arial" panose="020B0604020202020204" pitchFamily="34" charset="0"/>
              <a:buChar char="•"/>
            </a:pPr>
            <a:endParaRPr lang="en-US" sz="1600" dirty="0"/>
          </a:p>
        </p:txBody>
      </p:sp>
      <p:sp>
        <p:nvSpPr>
          <p:cNvPr id="6" name="Rectangle 2">
            <a:extLst>
              <a:ext uri="{FF2B5EF4-FFF2-40B4-BE49-F238E27FC236}">
                <a16:creationId xmlns:a16="http://schemas.microsoft.com/office/drawing/2014/main" id="{F7993732-1FA9-4806-82DE-485380F7A6FD}"/>
              </a:ext>
            </a:extLst>
          </p:cNvPr>
          <p:cNvSpPr>
            <a:spLocks noGrp="1" noChangeArrowheads="1"/>
          </p:cNvSpPr>
          <p:nvPr>
            <p:ph type="title"/>
          </p:nvPr>
        </p:nvSpPr>
        <p:spPr>
          <a:xfrm>
            <a:off x="457200" y="674735"/>
            <a:ext cx="8229600" cy="510253"/>
          </a:xfrm>
        </p:spPr>
        <p:txBody>
          <a:bodyPr/>
          <a:lstStyle/>
          <a:p>
            <a:pPr eaLnBrk="1" hangingPunct="1">
              <a:defRPr/>
            </a:pPr>
            <a:r>
              <a:rPr lang="en-US" sz="2800" b="1" dirty="0">
                <a:solidFill>
                  <a:schemeClr val="tx1">
                    <a:lumMod val="65000"/>
                    <a:lumOff val="35000"/>
                  </a:schemeClr>
                </a:solidFill>
                <a:latin typeface="+mn-lt"/>
              </a:rPr>
              <a:t>Work ahead</a:t>
            </a:r>
          </a:p>
        </p:txBody>
      </p:sp>
      <p:pic>
        <p:nvPicPr>
          <p:cNvPr id="7" name="Picture 6" descr="Shape&#10;&#10;Description automatically generated with medium confidence">
            <a:extLst>
              <a:ext uri="{FF2B5EF4-FFF2-40B4-BE49-F238E27FC236}">
                <a16:creationId xmlns:a16="http://schemas.microsoft.com/office/drawing/2014/main" id="{4E28A217-FD32-4641-9C94-91CBB5C81BF4}"/>
              </a:ext>
            </a:extLst>
          </p:cNvPr>
          <p:cNvPicPr>
            <a:picLocks noChangeAspect="1"/>
          </p:cNvPicPr>
          <p:nvPr/>
        </p:nvPicPr>
        <p:blipFill>
          <a:blip r:embed="rId3"/>
          <a:stretch>
            <a:fillRect/>
          </a:stretch>
        </p:blipFill>
        <p:spPr>
          <a:xfrm>
            <a:off x="7267074" y="4106286"/>
            <a:ext cx="1709591" cy="808768"/>
          </a:xfrm>
          <a:prstGeom prst="rect">
            <a:avLst/>
          </a:prstGeom>
        </p:spPr>
      </p:pic>
    </p:spTree>
    <p:extLst>
      <p:ext uri="{BB962C8B-B14F-4D97-AF65-F5344CB8AC3E}">
        <p14:creationId xmlns:p14="http://schemas.microsoft.com/office/powerpoint/2010/main" val="165761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B7FEE4-2220-4767-B873-DA46C55C737F}"/>
              </a:ext>
            </a:extLst>
          </p:cNvPr>
          <p:cNvSpPr/>
          <p:nvPr/>
        </p:nvSpPr>
        <p:spPr>
          <a:xfrm>
            <a:off x="384760" y="1161623"/>
            <a:ext cx="8302040" cy="4278094"/>
          </a:xfrm>
          <a:prstGeom prst="rect">
            <a:avLst/>
          </a:prstGeom>
        </p:spPr>
        <p:txBody>
          <a:bodyPr wrap="square">
            <a:spAutoFit/>
          </a:bodyPr>
          <a:lstStyle/>
          <a:p>
            <a:pPr marL="685792" lvl="1" indent="-342900">
              <a:buFont typeface="Arial" panose="020B0604020202020204" pitchFamily="34" charset="0"/>
              <a:buChar char="•"/>
            </a:pPr>
            <a:r>
              <a:rPr lang="en-US" sz="1600" dirty="0"/>
              <a:t>Faculty interventions for improved course completion</a:t>
            </a:r>
          </a:p>
          <a:p>
            <a:pPr marL="1028683" lvl="2" indent="-342900">
              <a:buFont typeface="Courier New" panose="02070309020205020404" pitchFamily="49" charset="0"/>
              <a:buChar char="o"/>
            </a:pPr>
            <a:r>
              <a:rPr lang="en-US" sz="1600" dirty="0"/>
              <a:t>including </a:t>
            </a:r>
            <a:r>
              <a:rPr lang="en-US" sz="1600" b="1" dirty="0"/>
              <a:t>participation rosters</a:t>
            </a:r>
            <a:r>
              <a:rPr lang="en-US" sz="1600" dirty="0"/>
              <a:t>, progress reports, and midterm grades</a:t>
            </a:r>
          </a:p>
          <a:p>
            <a:pPr marL="1371575" lvl="3" indent="-342900">
              <a:buFont typeface="Courier New" panose="02070309020205020404" pitchFamily="49" charset="0"/>
              <a:buChar char="o"/>
            </a:pPr>
            <a:r>
              <a:rPr lang="en-US" sz="1600" dirty="0"/>
              <a:t>47% reported for non-participation went on to receive an A, B, C, D, or P grade for the course (Spring 2022, source Financial Aid Director)</a:t>
            </a:r>
          </a:p>
          <a:p>
            <a:pPr lvl="2"/>
            <a:endParaRPr lang="en-US" sz="1600" dirty="0"/>
          </a:p>
          <a:p>
            <a:pPr marL="685792" lvl="1" indent="-342900">
              <a:buFont typeface="Arial" panose="020B0604020202020204" pitchFamily="34" charset="0"/>
              <a:buChar char="•"/>
            </a:pPr>
            <a:r>
              <a:rPr lang="en-US" sz="1600" dirty="0"/>
              <a:t>College Retention Committees </a:t>
            </a:r>
          </a:p>
          <a:p>
            <a:pPr marL="1028683" lvl="2" indent="-342900">
              <a:buFont typeface="Courier New" panose="02070309020205020404" pitchFamily="49" charset="0"/>
              <a:buChar char="o"/>
            </a:pPr>
            <a:r>
              <a:rPr lang="en-US" sz="1600" dirty="0"/>
              <a:t>Identified 31 high </a:t>
            </a:r>
            <a:r>
              <a:rPr lang="en-US" sz="1600" b="1" dirty="0"/>
              <a:t>DFW rate courses </a:t>
            </a:r>
            <a:r>
              <a:rPr lang="en-US" sz="1600" dirty="0"/>
              <a:t>for improvement</a:t>
            </a:r>
          </a:p>
          <a:p>
            <a:pPr marL="1028683" lvl="2" indent="-342900">
              <a:buFont typeface="Courier New" panose="02070309020205020404" pitchFamily="49" charset="0"/>
              <a:buChar char="o"/>
            </a:pPr>
            <a:r>
              <a:rPr lang="en-US" sz="1600" dirty="0"/>
              <a:t>Substantial revision to courses to include more active learning and early assessment and feedback</a:t>
            </a:r>
          </a:p>
          <a:p>
            <a:pPr marL="1028683" lvl="2" indent="-342900">
              <a:buFont typeface="Courier New" panose="02070309020205020404" pitchFamily="49" charset="0"/>
              <a:buChar char="o"/>
            </a:pPr>
            <a:r>
              <a:rPr lang="en-US" sz="1600" dirty="0"/>
              <a:t>Introduced new and revised First-year Seminars</a:t>
            </a:r>
          </a:p>
          <a:p>
            <a:pPr marL="1028683" lvl="2" indent="-342900">
              <a:buFont typeface="Courier New" panose="02070309020205020404" pitchFamily="49" charset="0"/>
              <a:buChar char="o"/>
            </a:pPr>
            <a:r>
              <a:rPr lang="en-US" sz="1600" dirty="0"/>
              <a:t>Increased supplemental instruction and peer programs</a:t>
            </a:r>
          </a:p>
          <a:p>
            <a:pPr marL="1028683" lvl="2" indent="-342900">
              <a:buFont typeface="Courier New" panose="02070309020205020404" pitchFamily="49" charset="0"/>
              <a:buChar char="o"/>
            </a:pPr>
            <a:r>
              <a:rPr lang="en-US" sz="1600" dirty="0"/>
              <a:t>Increased experiential learning opportunities</a:t>
            </a:r>
          </a:p>
          <a:p>
            <a:pPr marL="1028683" lvl="2" indent="-342900">
              <a:buFont typeface="Courier New" panose="02070309020205020404" pitchFamily="49" charset="0"/>
              <a:buChar char="o"/>
            </a:pPr>
            <a:r>
              <a:rPr lang="en-US" sz="1600" dirty="0"/>
              <a:t>Development of grade distribution dashboards</a:t>
            </a:r>
          </a:p>
          <a:p>
            <a:pPr marL="1371575" lvl="3" indent="-342900">
              <a:buFont typeface="Arial" panose="020B0604020202020204" pitchFamily="34" charset="0"/>
              <a:buChar char="•"/>
            </a:pPr>
            <a:r>
              <a:rPr lang="en-US" sz="1600" b="1" dirty="0"/>
              <a:t>Modest improvement in targeted difficult courses</a:t>
            </a:r>
          </a:p>
          <a:p>
            <a:pPr marL="1714466" lvl="4" indent="-342900">
              <a:buFont typeface="Courier New" panose="02070309020205020404" pitchFamily="49" charset="0"/>
              <a:buChar char="o"/>
            </a:pPr>
            <a:r>
              <a:rPr lang="en-US" sz="1600" b="1" dirty="0"/>
              <a:t>from 31% down to 29% DFW rate</a:t>
            </a:r>
          </a:p>
          <a:p>
            <a:pPr lvl="2"/>
            <a:endParaRPr lang="en-US" sz="1600" dirty="0"/>
          </a:p>
          <a:p>
            <a:pPr marL="1314425" lvl="3" indent="-285750">
              <a:spcAft>
                <a:spcPts val="1200"/>
              </a:spcAft>
              <a:buFont typeface="Arial" panose="020B0604020202020204" pitchFamily="34" charset="0"/>
              <a:buChar char="•"/>
            </a:pPr>
            <a:endParaRPr lang="en-US" sz="1600" dirty="0"/>
          </a:p>
        </p:txBody>
      </p:sp>
      <p:sp>
        <p:nvSpPr>
          <p:cNvPr id="6" name="Rectangle 2">
            <a:extLst>
              <a:ext uri="{FF2B5EF4-FFF2-40B4-BE49-F238E27FC236}">
                <a16:creationId xmlns:a16="http://schemas.microsoft.com/office/drawing/2014/main" id="{F7993732-1FA9-4806-82DE-485380F7A6FD}"/>
              </a:ext>
            </a:extLst>
          </p:cNvPr>
          <p:cNvSpPr>
            <a:spLocks noGrp="1" noChangeArrowheads="1"/>
          </p:cNvSpPr>
          <p:nvPr>
            <p:ph type="title"/>
          </p:nvPr>
        </p:nvSpPr>
        <p:spPr>
          <a:xfrm>
            <a:off x="457200" y="674735"/>
            <a:ext cx="8229600" cy="510253"/>
          </a:xfrm>
        </p:spPr>
        <p:txBody>
          <a:bodyPr/>
          <a:lstStyle/>
          <a:p>
            <a:pPr eaLnBrk="1" hangingPunct="1">
              <a:defRPr/>
            </a:pPr>
            <a:r>
              <a:rPr lang="en-US" sz="2800" b="1" dirty="0">
                <a:solidFill>
                  <a:schemeClr val="tx1">
                    <a:lumMod val="65000"/>
                    <a:lumOff val="35000"/>
                  </a:schemeClr>
                </a:solidFill>
                <a:latin typeface="+mn-lt"/>
              </a:rPr>
              <a:t>Course Completion</a:t>
            </a:r>
          </a:p>
        </p:txBody>
      </p:sp>
      <p:pic>
        <p:nvPicPr>
          <p:cNvPr id="7" name="Picture 6" descr="Shape&#10;&#10;Description automatically generated with medium confidence">
            <a:extLst>
              <a:ext uri="{FF2B5EF4-FFF2-40B4-BE49-F238E27FC236}">
                <a16:creationId xmlns:a16="http://schemas.microsoft.com/office/drawing/2014/main" id="{4E28A217-FD32-4641-9C94-91CBB5C81BF4}"/>
              </a:ext>
            </a:extLst>
          </p:cNvPr>
          <p:cNvPicPr>
            <a:picLocks noChangeAspect="1"/>
          </p:cNvPicPr>
          <p:nvPr/>
        </p:nvPicPr>
        <p:blipFill>
          <a:blip r:embed="rId3"/>
          <a:stretch>
            <a:fillRect/>
          </a:stretch>
        </p:blipFill>
        <p:spPr>
          <a:xfrm>
            <a:off x="7267074" y="4106286"/>
            <a:ext cx="1709591" cy="808768"/>
          </a:xfrm>
          <a:prstGeom prst="rect">
            <a:avLst/>
          </a:prstGeom>
        </p:spPr>
      </p:pic>
    </p:spTree>
    <p:extLst>
      <p:ext uri="{BB962C8B-B14F-4D97-AF65-F5344CB8AC3E}">
        <p14:creationId xmlns:p14="http://schemas.microsoft.com/office/powerpoint/2010/main" val="366218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3ADFE0D1-822E-4B8C-AF0C-DB2BBAEBDEC0}"/>
              </a:ext>
            </a:extLst>
          </p:cNvPr>
          <p:cNvSpPr txBox="1">
            <a:spLocks noChangeArrowheads="1"/>
          </p:cNvSpPr>
          <p:nvPr/>
        </p:nvSpPr>
        <p:spPr>
          <a:xfrm>
            <a:off x="693821" y="827619"/>
            <a:ext cx="7756358" cy="615628"/>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2000" b="1" dirty="0">
                <a:solidFill>
                  <a:schemeClr val="tx1">
                    <a:lumMod val="65000"/>
                    <a:lumOff val="35000"/>
                  </a:schemeClr>
                </a:solidFill>
                <a:latin typeface="+mn-lt"/>
              </a:rPr>
              <a:t>Persistence, continuing</a:t>
            </a:r>
          </a:p>
          <a:p>
            <a:pPr>
              <a:defRPr/>
            </a:pPr>
            <a:r>
              <a:rPr lang="en-US" sz="1200" i="1" dirty="0">
                <a:latin typeface="+mn-lt"/>
              </a:rPr>
              <a:t>Active, continuing undergraduate students, Dayton, Lake &amp; Both</a:t>
            </a:r>
          </a:p>
        </p:txBody>
      </p:sp>
      <p:graphicFrame>
        <p:nvGraphicFramePr>
          <p:cNvPr id="13" name="Table 12">
            <a:extLst>
              <a:ext uri="{FF2B5EF4-FFF2-40B4-BE49-F238E27FC236}">
                <a16:creationId xmlns:a16="http://schemas.microsoft.com/office/drawing/2014/main" id="{FE1041FA-5AAC-4F30-86DD-D33A02BC8705}"/>
              </a:ext>
            </a:extLst>
          </p:cNvPr>
          <p:cNvGraphicFramePr>
            <a:graphicFrameLocks noGrp="1"/>
          </p:cNvGraphicFramePr>
          <p:nvPr>
            <p:extLst>
              <p:ext uri="{D42A27DB-BD31-4B8C-83A1-F6EECF244321}">
                <p14:modId xmlns:p14="http://schemas.microsoft.com/office/powerpoint/2010/main" val="573949889"/>
              </p:ext>
            </p:extLst>
          </p:nvPr>
        </p:nvGraphicFramePr>
        <p:xfrm>
          <a:off x="764730" y="1596781"/>
          <a:ext cx="5766700" cy="1320536"/>
        </p:xfrm>
        <a:graphic>
          <a:graphicData uri="http://schemas.openxmlformats.org/drawingml/2006/table">
            <a:tbl>
              <a:tblPr firstRow="1" firstCol="1" bandRow="1">
                <a:tableStyleId>{9D7B26C5-4107-4FEC-AEDC-1716B250A1EF}</a:tableStyleId>
              </a:tblPr>
              <a:tblGrid>
                <a:gridCol w="2235794">
                  <a:extLst>
                    <a:ext uri="{9D8B030D-6E8A-4147-A177-3AD203B41FA5}">
                      <a16:colId xmlns:a16="http://schemas.microsoft.com/office/drawing/2014/main" val="3520889547"/>
                    </a:ext>
                  </a:extLst>
                </a:gridCol>
                <a:gridCol w="869351">
                  <a:extLst>
                    <a:ext uri="{9D8B030D-6E8A-4147-A177-3AD203B41FA5}">
                      <a16:colId xmlns:a16="http://schemas.microsoft.com/office/drawing/2014/main" val="254252644"/>
                    </a:ext>
                  </a:extLst>
                </a:gridCol>
                <a:gridCol w="887185">
                  <a:extLst>
                    <a:ext uri="{9D8B030D-6E8A-4147-A177-3AD203B41FA5}">
                      <a16:colId xmlns:a16="http://schemas.microsoft.com/office/drawing/2014/main" val="2545255476"/>
                    </a:ext>
                  </a:extLst>
                </a:gridCol>
                <a:gridCol w="887185">
                  <a:extLst>
                    <a:ext uri="{9D8B030D-6E8A-4147-A177-3AD203B41FA5}">
                      <a16:colId xmlns:a16="http://schemas.microsoft.com/office/drawing/2014/main" val="2751728907"/>
                    </a:ext>
                  </a:extLst>
                </a:gridCol>
                <a:gridCol w="887185">
                  <a:extLst>
                    <a:ext uri="{9D8B030D-6E8A-4147-A177-3AD203B41FA5}">
                      <a16:colId xmlns:a16="http://schemas.microsoft.com/office/drawing/2014/main" val="2422599573"/>
                    </a:ext>
                  </a:extLst>
                </a:gridCol>
              </a:tblGrid>
              <a:tr h="136525">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Fall 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Fall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Fall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8564462"/>
                  </a:ext>
                </a:extLst>
              </a:tr>
              <a:tr h="142875">
                <a:tc>
                  <a:txBody>
                    <a:bodyPr/>
                    <a:lstStyle/>
                    <a:p>
                      <a:pPr marL="0" marR="0">
                        <a:lnSpc>
                          <a:spcPct val="107000"/>
                        </a:lnSpc>
                        <a:spcBef>
                          <a:spcPts val="0"/>
                        </a:spcBef>
                        <a:spcAft>
                          <a:spcPts val="0"/>
                        </a:spcAft>
                      </a:pPr>
                      <a:r>
                        <a:rPr lang="en-US" sz="1200" dirty="0">
                          <a:effectLst/>
                        </a:rPr>
                        <a:t>Dayton Active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6,068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5,210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5,095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6491776"/>
                  </a:ext>
                </a:extLst>
              </a:tr>
              <a:tr h="142875">
                <a:tc>
                  <a:txBody>
                    <a:bodyPr/>
                    <a:lstStyle/>
                    <a:p>
                      <a:pPr marL="0" marR="0">
                        <a:lnSpc>
                          <a:spcPct val="107000"/>
                        </a:lnSpc>
                        <a:spcBef>
                          <a:spcPts val="0"/>
                        </a:spcBef>
                        <a:spcAft>
                          <a:spcPts val="0"/>
                        </a:spcAft>
                      </a:pPr>
                      <a:r>
                        <a:rPr lang="en-US" sz="1200" b="0" dirty="0">
                          <a:effectLst/>
                        </a:rPr>
                        <a:t>% Enrolled in the Fall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2202596637"/>
                  </a:ext>
                </a:extLst>
              </a:tr>
              <a:tr h="198110">
                <a:tc>
                  <a:txBody>
                    <a:bodyPr/>
                    <a:lstStyle/>
                    <a:p>
                      <a:pPr marL="0" marR="0">
                        <a:lnSpc>
                          <a:spcPct val="107000"/>
                        </a:lnSpc>
                        <a:spcBef>
                          <a:spcPts val="0"/>
                        </a:spcBef>
                        <a:spcAft>
                          <a:spcPts val="0"/>
                        </a:spcAft>
                      </a:pPr>
                      <a:r>
                        <a:rPr lang="en-US" sz="1200" dirty="0">
                          <a:effectLst/>
                        </a:rPr>
                        <a:t>Lake Active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1718068"/>
                  </a:ext>
                </a:extLst>
              </a:tr>
              <a:tr h="142875">
                <a:tc>
                  <a:txBody>
                    <a:bodyPr/>
                    <a:lstStyle/>
                    <a:p>
                      <a:pPr marL="0" marR="0">
                        <a:lnSpc>
                          <a:spcPct val="107000"/>
                        </a:lnSpc>
                        <a:spcBef>
                          <a:spcPts val="0"/>
                        </a:spcBef>
                        <a:spcAft>
                          <a:spcPts val="0"/>
                        </a:spcAft>
                      </a:pPr>
                      <a:r>
                        <a:rPr lang="en-US" sz="1200" b="0" dirty="0">
                          <a:effectLst/>
                        </a:rPr>
                        <a:t>% Enrolled in the Fall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2685406659"/>
                  </a:ext>
                </a:extLst>
              </a:tr>
              <a:tr h="142875">
                <a:tc>
                  <a:txBody>
                    <a:bodyPr/>
                    <a:lstStyle/>
                    <a:p>
                      <a:pPr marL="0" marR="0">
                        <a:lnSpc>
                          <a:spcPct val="107000"/>
                        </a:lnSpc>
                        <a:spcBef>
                          <a:spcPts val="0"/>
                        </a:spcBef>
                        <a:spcAft>
                          <a:spcPts val="0"/>
                        </a:spcAft>
                      </a:pPr>
                      <a:r>
                        <a:rPr lang="en-US" sz="1200" dirty="0">
                          <a:effectLst/>
                        </a:rPr>
                        <a:t>Both Campuses Active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6,830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5,906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5,717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7073452"/>
                  </a:ext>
                </a:extLst>
              </a:tr>
              <a:tr h="32258">
                <a:tc>
                  <a:txBody>
                    <a:bodyPr/>
                    <a:lstStyle/>
                    <a:p>
                      <a:pPr marL="0" marR="0">
                        <a:lnSpc>
                          <a:spcPct val="107000"/>
                        </a:lnSpc>
                        <a:spcBef>
                          <a:spcPts val="0"/>
                        </a:spcBef>
                        <a:spcAft>
                          <a:spcPts val="0"/>
                        </a:spcAft>
                      </a:pPr>
                      <a:r>
                        <a:rPr lang="en-US" sz="1200" b="0" dirty="0">
                          <a:effectLst/>
                        </a:rPr>
                        <a:t>% Enrolled in the Fall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b"/>
                </a:tc>
                <a:extLst>
                  <a:ext uri="{0D108BD9-81ED-4DB2-BD59-A6C34878D82A}">
                    <a16:rowId xmlns:a16="http://schemas.microsoft.com/office/drawing/2014/main" val="3892791980"/>
                  </a:ext>
                </a:extLst>
              </a:tr>
            </a:tbl>
          </a:graphicData>
        </a:graphic>
      </p:graphicFrame>
      <p:sp>
        <p:nvSpPr>
          <p:cNvPr id="14" name="Rectangle 3">
            <a:extLst>
              <a:ext uri="{FF2B5EF4-FFF2-40B4-BE49-F238E27FC236}">
                <a16:creationId xmlns:a16="http://schemas.microsoft.com/office/drawing/2014/main" id="{478E51A2-2D68-4D0E-9A3C-445768E7221B}"/>
              </a:ext>
            </a:extLst>
          </p:cNvPr>
          <p:cNvSpPr>
            <a:spLocks noChangeArrowheads="1"/>
          </p:cNvSpPr>
          <p:nvPr/>
        </p:nvSpPr>
        <p:spPr bwMode="auto">
          <a:xfrm>
            <a:off x="737358" y="3269367"/>
            <a:ext cx="44133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Data obtained from the Advising Dashboard report in Cognos.</a:t>
            </a:r>
          </a:p>
        </p:txBody>
      </p:sp>
      <p:pic>
        <p:nvPicPr>
          <p:cNvPr id="9" name="Picture 8" descr="Shape&#10;&#10;Description automatically generated with medium confidence">
            <a:extLst>
              <a:ext uri="{FF2B5EF4-FFF2-40B4-BE49-F238E27FC236}">
                <a16:creationId xmlns:a16="http://schemas.microsoft.com/office/drawing/2014/main" id="{578DAA48-E656-4AFC-B35F-59CF4021D69D}"/>
              </a:ext>
            </a:extLst>
          </p:cNvPr>
          <p:cNvPicPr>
            <a:picLocks noChangeAspect="1"/>
          </p:cNvPicPr>
          <p:nvPr/>
        </p:nvPicPr>
        <p:blipFill>
          <a:blip r:embed="rId3"/>
          <a:stretch>
            <a:fillRect/>
          </a:stretch>
        </p:blipFill>
        <p:spPr>
          <a:xfrm>
            <a:off x="7267074" y="4106286"/>
            <a:ext cx="1709591" cy="808768"/>
          </a:xfrm>
          <a:prstGeom prst="rect">
            <a:avLst/>
          </a:prstGeom>
        </p:spPr>
      </p:pic>
    </p:spTree>
    <p:extLst>
      <p:ext uri="{BB962C8B-B14F-4D97-AF65-F5344CB8AC3E}">
        <p14:creationId xmlns:p14="http://schemas.microsoft.com/office/powerpoint/2010/main" val="239930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629328" y="669866"/>
            <a:ext cx="7816190" cy="857250"/>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2000" b="1" dirty="0">
                <a:solidFill>
                  <a:schemeClr val="tx1">
                    <a:lumMod val="65000"/>
                    <a:lumOff val="35000"/>
                  </a:schemeClr>
                </a:solidFill>
                <a:latin typeface="+mn-lt"/>
              </a:rPr>
              <a:t>Retention (Fall-to-Fall) </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629328" y="978213"/>
            <a:ext cx="78161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Retention, rate at which students who are enrolled in Fall term are enrolled the following Fall term.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Wright State (Dayton, Lake &amp; Both) Fall Cohorts, COGNOS</a:t>
            </a:r>
          </a:p>
        </p:txBody>
      </p:sp>
      <p:graphicFrame>
        <p:nvGraphicFramePr>
          <p:cNvPr id="9" name="Table 8">
            <a:extLst>
              <a:ext uri="{FF2B5EF4-FFF2-40B4-BE49-F238E27FC236}">
                <a16:creationId xmlns:a16="http://schemas.microsoft.com/office/drawing/2014/main" id="{2B17ED38-9842-41D8-AEBC-F496437E72B9}"/>
              </a:ext>
            </a:extLst>
          </p:cNvPr>
          <p:cNvGraphicFramePr>
            <a:graphicFrameLocks noGrp="1"/>
          </p:cNvGraphicFramePr>
          <p:nvPr>
            <p:extLst>
              <p:ext uri="{D42A27DB-BD31-4B8C-83A1-F6EECF244321}">
                <p14:modId xmlns:p14="http://schemas.microsoft.com/office/powerpoint/2010/main" val="2536178402"/>
              </p:ext>
            </p:extLst>
          </p:nvPr>
        </p:nvGraphicFramePr>
        <p:xfrm>
          <a:off x="693821" y="1666863"/>
          <a:ext cx="5268438" cy="1505204"/>
        </p:xfrm>
        <a:graphic>
          <a:graphicData uri="http://schemas.openxmlformats.org/drawingml/2006/table">
            <a:tbl>
              <a:tblPr firstRow="1" firstCol="1" bandRow="1">
                <a:tableStyleId>{9D7B26C5-4107-4FEC-AEDC-1716B250A1EF}</a:tableStyleId>
              </a:tblPr>
              <a:tblGrid>
                <a:gridCol w="2026322">
                  <a:extLst>
                    <a:ext uri="{9D8B030D-6E8A-4147-A177-3AD203B41FA5}">
                      <a16:colId xmlns:a16="http://schemas.microsoft.com/office/drawing/2014/main" val="2583965565"/>
                    </a:ext>
                  </a:extLst>
                </a:gridCol>
                <a:gridCol w="810529">
                  <a:extLst>
                    <a:ext uri="{9D8B030D-6E8A-4147-A177-3AD203B41FA5}">
                      <a16:colId xmlns:a16="http://schemas.microsoft.com/office/drawing/2014/main" val="1820979003"/>
                    </a:ext>
                  </a:extLst>
                </a:gridCol>
                <a:gridCol w="810529">
                  <a:extLst>
                    <a:ext uri="{9D8B030D-6E8A-4147-A177-3AD203B41FA5}">
                      <a16:colId xmlns:a16="http://schemas.microsoft.com/office/drawing/2014/main" val="1931623690"/>
                    </a:ext>
                  </a:extLst>
                </a:gridCol>
                <a:gridCol w="810529">
                  <a:extLst>
                    <a:ext uri="{9D8B030D-6E8A-4147-A177-3AD203B41FA5}">
                      <a16:colId xmlns:a16="http://schemas.microsoft.com/office/drawing/2014/main" val="2253112096"/>
                    </a:ext>
                  </a:extLst>
                </a:gridCol>
                <a:gridCol w="810529">
                  <a:extLst>
                    <a:ext uri="{9D8B030D-6E8A-4147-A177-3AD203B41FA5}">
                      <a16:colId xmlns:a16="http://schemas.microsoft.com/office/drawing/2014/main" val="3050691658"/>
                    </a:ext>
                  </a:extLst>
                </a:gridCol>
              </a:tblGrid>
              <a:tr h="136525">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2020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2021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2022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6808367"/>
                  </a:ext>
                </a:extLst>
              </a:tr>
              <a:tr h="142875">
                <a:tc>
                  <a:txBody>
                    <a:bodyPr/>
                    <a:lstStyle/>
                    <a:p>
                      <a:pPr marL="0" marR="0">
                        <a:lnSpc>
                          <a:spcPct val="107000"/>
                        </a:lnSpc>
                        <a:spcBef>
                          <a:spcPts val="0"/>
                        </a:spcBef>
                        <a:spcAft>
                          <a:spcPts val="0"/>
                        </a:spcAft>
                      </a:pPr>
                      <a:r>
                        <a:rPr lang="en-US" sz="1200" dirty="0">
                          <a:effectLst/>
                        </a:rPr>
                        <a:t>Dayton Campus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1359099173"/>
                  </a:ext>
                </a:extLst>
              </a:tr>
              <a:tr h="142875">
                <a:tc>
                  <a:txBody>
                    <a:bodyPr/>
                    <a:lstStyle/>
                    <a:p>
                      <a:pPr marL="0" marR="0">
                        <a:lnSpc>
                          <a:spcPct val="107000"/>
                        </a:lnSpc>
                        <a:spcBef>
                          <a:spcPts val="0"/>
                        </a:spcBef>
                        <a:spcAft>
                          <a:spcPts val="0"/>
                        </a:spcAft>
                      </a:pPr>
                      <a:r>
                        <a:rPr lang="en-US" sz="1200" b="0" dirty="0">
                          <a:effectLst/>
                        </a:rPr>
                        <a:t>Cohort Size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1,116</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1,072</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1,232</a:t>
                      </a:r>
                    </a:p>
                  </a:txBody>
                  <a:tcPr marL="68580" marR="68580" marT="0" marB="0" anchor="ctr"/>
                </a:tc>
                <a:tc>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60822"/>
                  </a:ext>
                </a:extLst>
              </a:tr>
              <a:tr h="142875">
                <a:tc>
                  <a:txBody>
                    <a:bodyPr/>
                    <a:lstStyle/>
                    <a:p>
                      <a:pPr marL="0" marR="0">
                        <a:lnSpc>
                          <a:spcPct val="107000"/>
                        </a:lnSpc>
                        <a:spcBef>
                          <a:spcPts val="0"/>
                        </a:spcBef>
                        <a:spcAft>
                          <a:spcPts val="0"/>
                        </a:spcAft>
                      </a:pPr>
                      <a:r>
                        <a:rPr lang="en-US" sz="1200" dirty="0">
                          <a:effectLst/>
                        </a:rPr>
                        <a:t>Lake Campus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tc>
                <a:tc>
                  <a:txBody>
                    <a:bodyPr/>
                    <a:lstStyle/>
                    <a:p>
                      <a:pPr marL="0" marR="0" algn="ctr">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extLst>
                  <a:ext uri="{0D108BD9-81ED-4DB2-BD59-A6C34878D82A}">
                    <a16:rowId xmlns:a16="http://schemas.microsoft.com/office/drawing/2014/main" val="1565439003"/>
                  </a:ext>
                </a:extLst>
              </a:tr>
              <a:tr h="142875">
                <a:tc>
                  <a:txBody>
                    <a:bodyPr/>
                    <a:lstStyle/>
                    <a:p>
                      <a:pPr marL="0" marR="0">
                        <a:lnSpc>
                          <a:spcPct val="107000"/>
                        </a:lnSpc>
                        <a:spcBef>
                          <a:spcPts val="0"/>
                        </a:spcBef>
                        <a:spcAft>
                          <a:spcPts val="0"/>
                        </a:spcAft>
                      </a:pPr>
                      <a:r>
                        <a:rPr lang="en-US" sz="1200" b="0" dirty="0">
                          <a:effectLst/>
                        </a:rPr>
                        <a:t>Cohort Size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210</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215</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nchor="ctr"/>
                </a:tc>
                <a:tc>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7558309"/>
                  </a:ext>
                </a:extLst>
              </a:tr>
              <a:tr h="142875">
                <a:tc>
                  <a:txBody>
                    <a:bodyPr/>
                    <a:lstStyle/>
                    <a:p>
                      <a:pPr marL="0" marR="0">
                        <a:lnSpc>
                          <a:spcPct val="107000"/>
                        </a:lnSpc>
                        <a:spcBef>
                          <a:spcPts val="0"/>
                        </a:spcBef>
                        <a:spcAft>
                          <a:spcPts val="0"/>
                        </a:spcAft>
                      </a:pPr>
                      <a:r>
                        <a:rPr lang="en-US" sz="1200" dirty="0">
                          <a:effectLst/>
                        </a:rPr>
                        <a:t>Both Campuses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nchor="ctr"/>
                </a:tc>
                <a:tc>
                  <a:txBody>
                    <a:bodyPr/>
                    <a:lstStyle/>
                    <a:p>
                      <a:pPr marL="0" marR="0" algn="ctr">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2655641101"/>
                  </a:ext>
                </a:extLst>
              </a:tr>
              <a:tr h="142875">
                <a:tc>
                  <a:txBody>
                    <a:bodyPr/>
                    <a:lstStyle/>
                    <a:p>
                      <a:pPr marL="0" marR="0">
                        <a:lnSpc>
                          <a:spcPct val="107000"/>
                        </a:lnSpc>
                        <a:spcBef>
                          <a:spcPts val="0"/>
                        </a:spcBef>
                        <a:spcAft>
                          <a:spcPts val="0"/>
                        </a:spcAft>
                      </a:pPr>
                      <a:r>
                        <a:rPr lang="en-US" sz="1200" b="0" dirty="0">
                          <a:effectLst/>
                        </a:rPr>
                        <a:t>Cohort Size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1,326</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1,287</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1,432</a:t>
                      </a:r>
                    </a:p>
                  </a:txBody>
                  <a:tcPr marL="68580" marR="68580" marT="0" marB="0" anchor="ctr"/>
                </a:tc>
                <a:tc>
                  <a:txBody>
                    <a:bodyPr/>
                    <a:lstStyle/>
                    <a:p>
                      <a:pPr marL="0" marR="0" algn="ctr">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5596099"/>
                  </a:ext>
                </a:extLst>
              </a:tr>
            </a:tbl>
          </a:graphicData>
        </a:graphic>
      </p:graphicFrame>
      <p:pic>
        <p:nvPicPr>
          <p:cNvPr id="10" name="Picture 9" descr="Shape&#10;&#10;Description automatically generated with medium confidence">
            <a:extLst>
              <a:ext uri="{FF2B5EF4-FFF2-40B4-BE49-F238E27FC236}">
                <a16:creationId xmlns:a16="http://schemas.microsoft.com/office/drawing/2014/main" id="{14F264BF-9C48-4526-A457-320C4A521974}"/>
              </a:ext>
            </a:extLst>
          </p:cNvPr>
          <p:cNvPicPr>
            <a:picLocks noChangeAspect="1"/>
          </p:cNvPicPr>
          <p:nvPr/>
        </p:nvPicPr>
        <p:blipFill>
          <a:blip r:embed="rId3"/>
          <a:stretch>
            <a:fillRect/>
          </a:stretch>
        </p:blipFill>
        <p:spPr>
          <a:xfrm>
            <a:off x="7267074" y="4106286"/>
            <a:ext cx="1709591" cy="808768"/>
          </a:xfrm>
          <a:prstGeom prst="rect">
            <a:avLst/>
          </a:prstGeom>
        </p:spPr>
      </p:pic>
      <p:sp>
        <p:nvSpPr>
          <p:cNvPr id="6" name="Rectangle 3">
            <a:extLst>
              <a:ext uri="{FF2B5EF4-FFF2-40B4-BE49-F238E27FC236}">
                <a16:creationId xmlns:a16="http://schemas.microsoft.com/office/drawing/2014/main" id="{D5AD7E0B-54ED-4381-945B-01CCF91BA75D}"/>
              </a:ext>
            </a:extLst>
          </p:cNvPr>
          <p:cNvSpPr>
            <a:spLocks noChangeArrowheads="1"/>
          </p:cNvSpPr>
          <p:nvPr/>
        </p:nvSpPr>
        <p:spPr bwMode="auto">
          <a:xfrm>
            <a:off x="693821" y="3425541"/>
            <a:ext cx="44823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Data obtained from the Retention Dashboard report in Cognos.</a:t>
            </a:r>
          </a:p>
        </p:txBody>
      </p:sp>
    </p:spTree>
    <p:extLst>
      <p:ext uri="{BB962C8B-B14F-4D97-AF65-F5344CB8AC3E}">
        <p14:creationId xmlns:p14="http://schemas.microsoft.com/office/powerpoint/2010/main" val="21890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DBDB5B0D-8A31-774B-9922-27E74F0B3619}"/>
              </a:ext>
            </a:extLst>
          </p:cNvPr>
          <p:cNvSpPr>
            <a:spLocks noGrp="1" noChangeArrowheads="1"/>
          </p:cNvSpPr>
          <p:nvPr>
            <p:ph type="title"/>
          </p:nvPr>
        </p:nvSpPr>
        <p:spPr>
          <a:xfrm>
            <a:off x="562747" y="739979"/>
            <a:ext cx="7756358" cy="786670"/>
          </a:xfrm>
        </p:spPr>
        <p:txBody>
          <a:bodyPr/>
          <a:lstStyle/>
          <a:p>
            <a:pPr>
              <a:defRPr/>
            </a:pPr>
            <a:r>
              <a:rPr lang="en-US" sz="1800" b="1" dirty="0">
                <a:solidFill>
                  <a:schemeClr val="tx1">
                    <a:lumMod val="65000"/>
                    <a:lumOff val="35000"/>
                  </a:schemeClr>
                </a:solidFill>
                <a:latin typeface="+mn-lt"/>
              </a:rPr>
              <a:t>Completion</a:t>
            </a:r>
            <a:br>
              <a:rPr lang="en-US" sz="1400" b="1" dirty="0">
                <a:solidFill>
                  <a:schemeClr val="tx1">
                    <a:lumMod val="65000"/>
                    <a:lumOff val="35000"/>
                  </a:schemeClr>
                </a:solidFill>
                <a:latin typeface="+mn-lt"/>
              </a:rPr>
            </a:br>
            <a:br>
              <a:rPr lang="en-US" sz="1200" i="1" dirty="0">
                <a:solidFill>
                  <a:schemeClr val="tx1">
                    <a:lumMod val="65000"/>
                    <a:lumOff val="35000"/>
                  </a:schemeClr>
                </a:solidFill>
              </a:rPr>
            </a:br>
            <a:endParaRPr lang="en-US" sz="1200" i="1" dirty="0">
              <a:solidFill>
                <a:schemeClr val="tx1">
                  <a:lumMod val="65000"/>
                  <a:lumOff val="35000"/>
                </a:schemeClr>
              </a:solidFill>
              <a:latin typeface="+mn-lt"/>
            </a:endParaRPr>
          </a:p>
        </p:txBody>
      </p:sp>
      <p:graphicFrame>
        <p:nvGraphicFramePr>
          <p:cNvPr id="5" name="Table 4">
            <a:extLst>
              <a:ext uri="{FF2B5EF4-FFF2-40B4-BE49-F238E27FC236}">
                <a16:creationId xmlns:a16="http://schemas.microsoft.com/office/drawing/2014/main" id="{5F8C9632-17B9-4EF1-AB51-5CE1FB11A874}"/>
              </a:ext>
            </a:extLst>
          </p:cNvPr>
          <p:cNvGraphicFramePr>
            <a:graphicFrameLocks noGrp="1"/>
          </p:cNvGraphicFramePr>
          <p:nvPr>
            <p:extLst>
              <p:ext uri="{D42A27DB-BD31-4B8C-83A1-F6EECF244321}">
                <p14:modId xmlns:p14="http://schemas.microsoft.com/office/powerpoint/2010/main" val="3681698075"/>
              </p:ext>
            </p:extLst>
          </p:nvPr>
        </p:nvGraphicFramePr>
        <p:xfrm>
          <a:off x="649704" y="1812448"/>
          <a:ext cx="6352674" cy="1709547"/>
        </p:xfrm>
        <a:graphic>
          <a:graphicData uri="http://schemas.openxmlformats.org/drawingml/2006/table">
            <a:tbl>
              <a:tblPr firstRow="1" firstCol="1" bandRow="1">
                <a:tableStyleId>{9D7B26C5-4107-4FEC-AEDC-1716B250A1EF}</a:tableStyleId>
              </a:tblPr>
              <a:tblGrid>
                <a:gridCol w="1438342">
                  <a:extLst>
                    <a:ext uri="{9D8B030D-6E8A-4147-A177-3AD203B41FA5}">
                      <a16:colId xmlns:a16="http://schemas.microsoft.com/office/drawing/2014/main" val="2320760798"/>
                    </a:ext>
                  </a:extLst>
                </a:gridCol>
                <a:gridCol w="659240">
                  <a:extLst>
                    <a:ext uri="{9D8B030D-6E8A-4147-A177-3AD203B41FA5}">
                      <a16:colId xmlns:a16="http://schemas.microsoft.com/office/drawing/2014/main" val="2513718906"/>
                    </a:ext>
                  </a:extLst>
                </a:gridCol>
                <a:gridCol w="851018">
                  <a:extLst>
                    <a:ext uri="{9D8B030D-6E8A-4147-A177-3AD203B41FA5}">
                      <a16:colId xmlns:a16="http://schemas.microsoft.com/office/drawing/2014/main" val="3312566821"/>
                    </a:ext>
                  </a:extLst>
                </a:gridCol>
                <a:gridCol w="851018">
                  <a:extLst>
                    <a:ext uri="{9D8B030D-6E8A-4147-A177-3AD203B41FA5}">
                      <a16:colId xmlns:a16="http://schemas.microsoft.com/office/drawing/2014/main" val="344038606"/>
                    </a:ext>
                  </a:extLst>
                </a:gridCol>
                <a:gridCol w="851018">
                  <a:extLst>
                    <a:ext uri="{9D8B030D-6E8A-4147-A177-3AD203B41FA5}">
                      <a16:colId xmlns:a16="http://schemas.microsoft.com/office/drawing/2014/main" val="1092640265"/>
                    </a:ext>
                  </a:extLst>
                </a:gridCol>
                <a:gridCol w="841978">
                  <a:extLst>
                    <a:ext uri="{9D8B030D-6E8A-4147-A177-3AD203B41FA5}">
                      <a16:colId xmlns:a16="http://schemas.microsoft.com/office/drawing/2014/main" val="3038157086"/>
                    </a:ext>
                  </a:extLst>
                </a:gridCol>
                <a:gridCol w="860060">
                  <a:extLst>
                    <a:ext uri="{9D8B030D-6E8A-4147-A177-3AD203B41FA5}">
                      <a16:colId xmlns:a16="http://schemas.microsoft.com/office/drawing/2014/main" val="1463964749"/>
                    </a:ext>
                  </a:extLst>
                </a:gridCol>
              </a:tblGrid>
              <a:tr h="0">
                <a:tc>
                  <a:txBody>
                    <a:bodyPr/>
                    <a:lstStyle/>
                    <a:p>
                      <a:pPr marL="0" marR="0" algn="ctr">
                        <a:lnSpc>
                          <a:spcPct val="107000"/>
                        </a:lnSpc>
                        <a:spcBef>
                          <a:spcPts val="0"/>
                        </a:spcBef>
                        <a:spcAft>
                          <a:spcPts val="0"/>
                        </a:spcAft>
                      </a:pPr>
                      <a:r>
                        <a:rPr lang="en-US" sz="1200" dirty="0">
                          <a:effectLst/>
                        </a:rPr>
                        <a:t>Full-time, First-time entering undergraduate cohort, annual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Cohort Size*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 Year</a:t>
                      </a:r>
                    </a:p>
                    <a:p>
                      <a:pPr marL="0" marR="0" algn="ctr">
                        <a:lnSpc>
                          <a:spcPct val="107000"/>
                        </a:lnSpc>
                        <a:spcBef>
                          <a:spcPts val="0"/>
                        </a:spcBef>
                        <a:spcAft>
                          <a:spcPts val="0"/>
                        </a:spcAft>
                      </a:pPr>
                      <a:r>
                        <a:rPr lang="en-US" sz="1200">
                          <a:effectLst/>
                        </a:rPr>
                        <a:t>Award 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6 Year</a:t>
                      </a:r>
                    </a:p>
                    <a:p>
                      <a:pPr marL="0" marR="0" algn="ctr">
                        <a:lnSpc>
                          <a:spcPct val="107000"/>
                        </a:lnSpc>
                        <a:spcBef>
                          <a:spcPts val="0"/>
                        </a:spcBef>
                        <a:spcAft>
                          <a:spcPts val="0"/>
                        </a:spcAft>
                      </a:pPr>
                      <a:r>
                        <a:rPr lang="en-US" sz="1200" dirty="0">
                          <a:effectLst/>
                        </a:rPr>
                        <a:t>Award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8 Year</a:t>
                      </a:r>
                    </a:p>
                    <a:p>
                      <a:pPr marL="0" marR="0" algn="ctr">
                        <a:lnSpc>
                          <a:spcPct val="107000"/>
                        </a:lnSpc>
                        <a:spcBef>
                          <a:spcPts val="0"/>
                        </a:spcBef>
                        <a:spcAft>
                          <a:spcPts val="0"/>
                        </a:spcAft>
                      </a:pPr>
                      <a:r>
                        <a:rPr lang="en-US" sz="1200">
                          <a:effectLst/>
                        </a:rPr>
                        <a:t>Award 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Still Enrolled**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Transferred Out***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98720277"/>
                  </a:ext>
                </a:extLst>
              </a:tr>
              <a:tr h="0">
                <a:tc>
                  <a:txBody>
                    <a:bodyPr/>
                    <a:lstStyle/>
                    <a:p>
                      <a:pPr marL="0" marR="0">
                        <a:lnSpc>
                          <a:spcPct val="107000"/>
                        </a:lnSpc>
                        <a:spcBef>
                          <a:spcPts val="0"/>
                        </a:spcBef>
                        <a:spcAft>
                          <a:spcPts val="0"/>
                        </a:spcAft>
                      </a:pPr>
                      <a:r>
                        <a:rPr lang="en-US" sz="1200" dirty="0">
                          <a:effectLst/>
                        </a:rPr>
                        <a:t>2014-15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2,363</a:t>
                      </a:r>
                    </a:p>
                  </a:txBody>
                  <a:tcPr marL="68580" marR="68580" marT="0" marB="0" anchor="ctr"/>
                </a:tc>
                <a:tc>
                  <a:txBody>
                    <a:bodyPr/>
                    <a:lstStyle/>
                    <a:p>
                      <a:pPr marL="0" marR="0" algn="ctr">
                        <a:lnSpc>
                          <a:spcPct val="107000"/>
                        </a:lnSpc>
                        <a:spcBef>
                          <a:spcPts val="0"/>
                        </a:spcBef>
                        <a:spcAft>
                          <a:spcPts val="0"/>
                        </a:spcAft>
                      </a:pPr>
                      <a:r>
                        <a:rPr lang="en-US" sz="1200" dirty="0">
                          <a:effectLst/>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8327174"/>
                  </a:ext>
                </a:extLst>
              </a:tr>
              <a:tr h="0">
                <a:tc>
                  <a:txBody>
                    <a:bodyPr/>
                    <a:lstStyle/>
                    <a:p>
                      <a:pPr marL="0" marR="0">
                        <a:lnSpc>
                          <a:spcPct val="107000"/>
                        </a:lnSpc>
                        <a:spcBef>
                          <a:spcPts val="0"/>
                        </a:spcBef>
                        <a:spcAft>
                          <a:spcPts val="0"/>
                        </a:spcAft>
                      </a:pPr>
                      <a:r>
                        <a:rPr lang="en-US" sz="1200" dirty="0">
                          <a:effectLst/>
                        </a:rPr>
                        <a:t>2013-14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2,288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3629909"/>
                  </a:ext>
                </a:extLst>
              </a:tr>
              <a:tr h="0">
                <a:tc>
                  <a:txBody>
                    <a:bodyPr/>
                    <a:lstStyle/>
                    <a:p>
                      <a:pPr marL="0" marR="0">
                        <a:lnSpc>
                          <a:spcPct val="107000"/>
                        </a:lnSpc>
                        <a:spcBef>
                          <a:spcPts val="0"/>
                        </a:spcBef>
                        <a:spcAft>
                          <a:spcPts val="0"/>
                        </a:spcAft>
                      </a:pPr>
                      <a:r>
                        <a:rPr lang="en-US" sz="1200">
                          <a:effectLst/>
                        </a:rPr>
                        <a:t>2012-13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2,349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4007780"/>
                  </a:ext>
                </a:extLst>
              </a:tr>
              <a:tr h="0">
                <a:tc>
                  <a:txBody>
                    <a:bodyPr/>
                    <a:lstStyle/>
                    <a:p>
                      <a:pPr marL="0" marR="0">
                        <a:lnSpc>
                          <a:spcPct val="107000"/>
                        </a:lnSpc>
                        <a:spcBef>
                          <a:spcPts val="0"/>
                        </a:spcBef>
                        <a:spcAft>
                          <a:spcPts val="0"/>
                        </a:spcAft>
                      </a:pPr>
                      <a:r>
                        <a:rPr lang="en-US" sz="1200" dirty="0">
                          <a:effectLst/>
                        </a:rPr>
                        <a:t>2011-12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2,893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7928612"/>
                  </a:ext>
                </a:extLst>
              </a:tr>
              <a:tr h="0">
                <a:tc>
                  <a:txBody>
                    <a:bodyPr/>
                    <a:lstStyle/>
                    <a:p>
                      <a:pPr marL="0" marR="0">
                        <a:lnSpc>
                          <a:spcPct val="107000"/>
                        </a:lnSpc>
                        <a:spcBef>
                          <a:spcPts val="0"/>
                        </a:spcBef>
                        <a:spcAft>
                          <a:spcPts val="0"/>
                        </a:spcAft>
                      </a:pPr>
                      <a:r>
                        <a:rPr lang="en-US" sz="1200">
                          <a:effectLst/>
                        </a:rPr>
                        <a:t>2010-11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2,874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5354654"/>
                  </a:ext>
                </a:extLst>
              </a:tr>
            </a:tbl>
          </a:graphicData>
        </a:graphic>
      </p:graphicFrame>
      <p:sp>
        <p:nvSpPr>
          <p:cNvPr id="6" name="Rectangle 1">
            <a:extLst>
              <a:ext uri="{FF2B5EF4-FFF2-40B4-BE49-F238E27FC236}">
                <a16:creationId xmlns:a16="http://schemas.microsoft.com/office/drawing/2014/main" id="{BFC53391-7A45-4D65-8F5C-E047AA08F88D}"/>
              </a:ext>
            </a:extLst>
          </p:cNvPr>
          <p:cNvSpPr>
            <a:spLocks noChangeArrowheads="1"/>
          </p:cNvSpPr>
          <p:nvPr/>
        </p:nvSpPr>
        <p:spPr bwMode="auto">
          <a:xfrm>
            <a:off x="555999" y="1025778"/>
            <a:ext cx="784331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Four-year and six-year graduation rates of new direct from high school and transfer students. Source: IPEDS Outcomes Measures Survey for Wright State University-Main Campus (Dayton, Ohio; 206604) prepared by the Office of Institutional Research and Effectiveness.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9DEDC2D-50AE-4056-BF54-A34C90AE2424}"/>
              </a:ext>
            </a:extLst>
          </p:cNvPr>
          <p:cNvSpPr/>
          <p:nvPr/>
        </p:nvSpPr>
        <p:spPr>
          <a:xfrm>
            <a:off x="614883" y="3491076"/>
            <a:ext cx="7518463" cy="626646"/>
          </a:xfrm>
          <a:prstGeom prst="rect">
            <a:avLst/>
          </a:prstGeom>
        </p:spPr>
        <p:txBody>
          <a:bodyPr wrap="square">
            <a:spAutoFit/>
          </a:bodyPr>
          <a:lstStyle/>
          <a:p>
            <a:pPr>
              <a:lnSpc>
                <a:spcPct val="107000"/>
              </a:lnSpc>
            </a:pPr>
            <a:r>
              <a:rPr lang="en-US" sz="1100" i="1" dirty="0">
                <a:latin typeface="Arial" panose="020B0604020202020204" pitchFamily="34" charset="0"/>
                <a:ea typeface="Calibri" panose="020F0502020204030204" pitchFamily="34" charset="0"/>
                <a:cs typeface="Times New Roman" panose="02020603050405020304" pitchFamily="18" charset="0"/>
              </a:rPr>
              <a:t>Note. </a:t>
            </a:r>
            <a:r>
              <a:rPr lang="en-US" sz="1100" dirty="0">
                <a:latin typeface="Arial" panose="020B0604020202020204" pitchFamily="34" charset="0"/>
                <a:ea typeface="Calibri" panose="020F0502020204030204" pitchFamily="34" charset="0"/>
                <a:cs typeface="Times New Roman" panose="02020603050405020304" pitchFamily="18" charset="0"/>
              </a:rPr>
              <a:t>*Uses a </a:t>
            </a:r>
            <a:r>
              <a:rPr lang="en-US" sz="1100" b="1" u="sng" dirty="0">
                <a:latin typeface="Arial" panose="020B0604020202020204" pitchFamily="34" charset="0"/>
                <a:ea typeface="Calibri" panose="020F0502020204030204" pitchFamily="34" charset="0"/>
                <a:cs typeface="Times New Roman" panose="02020603050405020304" pitchFamily="18" charset="0"/>
              </a:rPr>
              <a:t>full-year cohort of first-time and transfer-in students, as well as part-time and full-time</a:t>
            </a:r>
            <a:r>
              <a:rPr lang="en-US" sz="1100" dirty="0">
                <a:latin typeface="Arial" panose="020B0604020202020204" pitchFamily="34" charset="0"/>
                <a:ea typeface="Calibri" panose="020F0502020204030204" pitchFamily="34" charset="0"/>
                <a:cs typeface="Times New Roman" panose="02020603050405020304" pitchFamily="18" charset="0"/>
              </a:rPr>
              <a:t>. Includes all students pursuing an award of certificate, associate's, or bachelors. **Eight years after entry. ***From entry to eight years later, after leaving the Dayton campus.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BBFF7F1-04B7-4D2C-9637-849A6084D259}"/>
              </a:ext>
            </a:extLst>
          </p:cNvPr>
          <p:cNvSpPr/>
          <p:nvPr/>
        </p:nvSpPr>
        <p:spPr>
          <a:xfrm>
            <a:off x="2830361" y="1812448"/>
            <a:ext cx="1597557" cy="1729775"/>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5F8AC734-FEAF-48CA-933F-4E4D843888D5}"/>
              </a:ext>
            </a:extLst>
          </p:cNvPr>
          <p:cNvPicPr>
            <a:picLocks noChangeAspect="1"/>
          </p:cNvPicPr>
          <p:nvPr/>
        </p:nvPicPr>
        <p:blipFill>
          <a:blip r:embed="rId3"/>
          <a:stretch>
            <a:fillRect/>
          </a:stretch>
        </p:blipFill>
        <p:spPr>
          <a:xfrm>
            <a:off x="7267074" y="4106286"/>
            <a:ext cx="1709591" cy="808768"/>
          </a:xfrm>
          <a:prstGeom prst="rect">
            <a:avLst/>
          </a:prstGeom>
        </p:spPr>
      </p:pic>
      <p:sp>
        <p:nvSpPr>
          <p:cNvPr id="2" name="TextBox 1">
            <a:extLst>
              <a:ext uri="{FF2B5EF4-FFF2-40B4-BE49-F238E27FC236}">
                <a16:creationId xmlns:a16="http://schemas.microsoft.com/office/drawing/2014/main" id="{0D72C84D-0745-49C7-ABB9-25BB5AE2DBFA}"/>
              </a:ext>
            </a:extLst>
          </p:cNvPr>
          <p:cNvSpPr txBox="1"/>
          <p:nvPr/>
        </p:nvSpPr>
        <p:spPr>
          <a:xfrm>
            <a:off x="548582" y="4326004"/>
            <a:ext cx="6160020" cy="369332"/>
          </a:xfrm>
          <a:prstGeom prst="rect">
            <a:avLst/>
          </a:prstGeom>
          <a:noFill/>
        </p:spPr>
        <p:txBody>
          <a:bodyPr wrap="none" rtlCol="0">
            <a:spAutoFit/>
          </a:bodyPr>
          <a:lstStyle/>
          <a:p>
            <a:r>
              <a:rPr lang="en-US" sz="1400" dirty="0"/>
              <a:t>Current IPEDS Data, </a:t>
            </a:r>
            <a:r>
              <a:rPr lang="en-US" sz="1400" b="1" u="sng" dirty="0"/>
              <a:t>Fall 2016 cohort (first-time, full-time, degree seeking</a:t>
            </a:r>
            <a:r>
              <a:rPr lang="en-US" sz="1400" dirty="0"/>
              <a:t>):  </a:t>
            </a:r>
            <a:r>
              <a:rPr lang="en-US" sz="1800" b="1" dirty="0"/>
              <a:t>44%</a:t>
            </a:r>
          </a:p>
        </p:txBody>
      </p:sp>
    </p:spTree>
    <p:extLst>
      <p:ext uri="{BB962C8B-B14F-4D97-AF65-F5344CB8AC3E}">
        <p14:creationId xmlns:p14="http://schemas.microsoft.com/office/powerpoint/2010/main" val="15995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629328" y="669866"/>
            <a:ext cx="7816190" cy="857250"/>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1800" b="1" dirty="0">
                <a:solidFill>
                  <a:schemeClr val="tx1">
                    <a:lumMod val="65000"/>
                    <a:lumOff val="35000"/>
                  </a:schemeClr>
                </a:solidFill>
                <a:latin typeface="+mn-lt"/>
              </a:rPr>
              <a:t>Retention, SAP (Satisfactory Academic Progress) Status </a:t>
            </a:r>
            <a:r>
              <a:rPr lang="en-US" sz="1400" b="1" dirty="0">
                <a:solidFill>
                  <a:schemeClr val="tx1">
                    <a:lumMod val="65000"/>
                    <a:lumOff val="35000"/>
                  </a:schemeClr>
                </a:solidFill>
                <a:latin typeface="+mn-lt"/>
              </a:rPr>
              <a:t>(Fall-to-Fall) </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629327" y="1108841"/>
            <a:ext cx="819743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Retention, rate at which students who are enrolled in Fall term are enrolled the following Fall term. </a:t>
            </a:r>
          </a:p>
          <a:p>
            <a:pPr lvl="0" defTabSz="914400" eaLnBrk="0" fontAlgn="base" hangingPunct="0">
              <a:spcBef>
                <a:spcPct val="0"/>
              </a:spcBef>
              <a:spcAft>
                <a:spcPct val="0"/>
              </a:spcAf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Wright State (Dayton &amp; Lake, SAP Status) Fall 2022 Cohort report, COGNOS </a:t>
            </a:r>
            <a:r>
              <a:rPr lang="en-US" sz="1200" dirty="0"/>
              <a:t>(14</a:t>
            </a:r>
            <a:r>
              <a:rPr lang="en-US" sz="1200" baseline="30000" dirty="0"/>
              <a:t>th</a:t>
            </a:r>
            <a:r>
              <a:rPr lang="en-US" sz="1200" dirty="0"/>
              <a:t> day)</a:t>
            </a:r>
            <a:endParaRPr kumimoji="0" lang="en-US" altLang="en-US" sz="1200" b="1" i="0" u="none" strike="noStrike" cap="none" normalizeH="0" baseline="0" dirty="0">
              <a:ln>
                <a:noFill/>
              </a:ln>
              <a:solidFill>
                <a:srgbClr val="C00000"/>
              </a:solidFill>
              <a:effectLst/>
            </a:endParaRPr>
          </a:p>
        </p:txBody>
      </p:sp>
      <p:pic>
        <p:nvPicPr>
          <p:cNvPr id="10" name="Picture 9" descr="Shape&#10;&#10;Description automatically generated with medium confidence">
            <a:extLst>
              <a:ext uri="{FF2B5EF4-FFF2-40B4-BE49-F238E27FC236}">
                <a16:creationId xmlns:a16="http://schemas.microsoft.com/office/drawing/2014/main" id="{14F264BF-9C48-4526-A457-320C4A521974}"/>
              </a:ext>
            </a:extLst>
          </p:cNvPr>
          <p:cNvPicPr>
            <a:picLocks noChangeAspect="1"/>
          </p:cNvPicPr>
          <p:nvPr/>
        </p:nvPicPr>
        <p:blipFill>
          <a:blip r:embed="rId3"/>
          <a:stretch>
            <a:fillRect/>
          </a:stretch>
        </p:blipFill>
        <p:spPr>
          <a:xfrm>
            <a:off x="7267074" y="4106286"/>
            <a:ext cx="1709591" cy="808768"/>
          </a:xfrm>
          <a:prstGeom prst="rect">
            <a:avLst/>
          </a:prstGeom>
        </p:spPr>
      </p:pic>
      <p:graphicFrame>
        <p:nvGraphicFramePr>
          <p:cNvPr id="5" name="Table 4">
            <a:extLst>
              <a:ext uri="{FF2B5EF4-FFF2-40B4-BE49-F238E27FC236}">
                <a16:creationId xmlns:a16="http://schemas.microsoft.com/office/drawing/2014/main" id="{D5E5A059-8C74-4080-9B30-CEA7B2936F5D}"/>
              </a:ext>
            </a:extLst>
          </p:cNvPr>
          <p:cNvGraphicFramePr>
            <a:graphicFrameLocks noGrp="1"/>
          </p:cNvGraphicFramePr>
          <p:nvPr>
            <p:extLst>
              <p:ext uri="{D42A27DB-BD31-4B8C-83A1-F6EECF244321}">
                <p14:modId xmlns:p14="http://schemas.microsoft.com/office/powerpoint/2010/main" val="2573383553"/>
              </p:ext>
            </p:extLst>
          </p:nvPr>
        </p:nvGraphicFramePr>
        <p:xfrm>
          <a:off x="629328" y="1671362"/>
          <a:ext cx="6133421" cy="1333788"/>
        </p:xfrm>
        <a:graphic>
          <a:graphicData uri="http://schemas.openxmlformats.org/drawingml/2006/table">
            <a:tbl>
              <a:tblPr>
                <a:tableStyleId>{9D7B26C5-4107-4FEC-AEDC-1716B250A1EF}</a:tableStyleId>
              </a:tblPr>
              <a:tblGrid>
                <a:gridCol w="2236050">
                  <a:extLst>
                    <a:ext uri="{9D8B030D-6E8A-4147-A177-3AD203B41FA5}">
                      <a16:colId xmlns:a16="http://schemas.microsoft.com/office/drawing/2014/main" val="216400200"/>
                    </a:ext>
                  </a:extLst>
                </a:gridCol>
                <a:gridCol w="538807">
                  <a:extLst>
                    <a:ext uri="{9D8B030D-6E8A-4147-A177-3AD203B41FA5}">
                      <a16:colId xmlns:a16="http://schemas.microsoft.com/office/drawing/2014/main" val="4076441120"/>
                    </a:ext>
                  </a:extLst>
                </a:gridCol>
                <a:gridCol w="538807">
                  <a:extLst>
                    <a:ext uri="{9D8B030D-6E8A-4147-A177-3AD203B41FA5}">
                      <a16:colId xmlns:a16="http://schemas.microsoft.com/office/drawing/2014/main" val="767412682"/>
                    </a:ext>
                  </a:extLst>
                </a:gridCol>
                <a:gridCol w="1095573">
                  <a:extLst>
                    <a:ext uri="{9D8B030D-6E8A-4147-A177-3AD203B41FA5}">
                      <a16:colId xmlns:a16="http://schemas.microsoft.com/office/drawing/2014/main" val="3934882771"/>
                    </a:ext>
                  </a:extLst>
                </a:gridCol>
                <a:gridCol w="862092">
                  <a:extLst>
                    <a:ext uri="{9D8B030D-6E8A-4147-A177-3AD203B41FA5}">
                      <a16:colId xmlns:a16="http://schemas.microsoft.com/office/drawing/2014/main" val="76404215"/>
                    </a:ext>
                  </a:extLst>
                </a:gridCol>
                <a:gridCol w="862092">
                  <a:extLst>
                    <a:ext uri="{9D8B030D-6E8A-4147-A177-3AD203B41FA5}">
                      <a16:colId xmlns:a16="http://schemas.microsoft.com/office/drawing/2014/main" val="748594777"/>
                    </a:ext>
                  </a:extLst>
                </a:gridCol>
              </a:tblGrid>
              <a:tr h="294949">
                <a:tc gridSpan="2">
                  <a:txBody>
                    <a:bodyPr/>
                    <a:lstStyle/>
                    <a:p>
                      <a:pPr algn="l" fontAlgn="b"/>
                      <a:r>
                        <a:rPr lang="en-US" sz="1200" b="1" u="none" strike="noStrike" dirty="0">
                          <a:effectLst/>
                        </a:rPr>
                        <a:t>DAYTON, FULL-TIME, FIRST-TIME, BACHELOR'S DEGREE</a:t>
                      </a:r>
                      <a:endParaRPr lang="en-US" sz="1200" b="1" i="0" u="none" strike="noStrike" dirty="0">
                        <a:solidFill>
                          <a:srgbClr val="000000"/>
                        </a:solidFill>
                        <a:effectLst/>
                        <a:latin typeface="+mn-lt"/>
                      </a:endParaRPr>
                    </a:p>
                  </a:txBody>
                  <a:tcPr marL="8938" marR="8938" marT="8938" marB="0" anchor="b"/>
                </a:tc>
                <a:tc hMerge="1">
                  <a:txBody>
                    <a:bodyPr/>
                    <a:lstStyle/>
                    <a:p>
                      <a:endParaRPr lang="en-US"/>
                    </a:p>
                  </a:txBody>
                  <a:tcPr/>
                </a:tc>
                <a:tc>
                  <a:txBody>
                    <a:bodyPr/>
                    <a:lstStyle/>
                    <a:p>
                      <a:pPr algn="l" fontAlgn="b"/>
                      <a:endParaRPr lang="en-US" sz="1200" b="0" i="0" u="none" strike="noStrike">
                        <a:solidFill>
                          <a:srgbClr val="000000"/>
                        </a:solidFill>
                        <a:effectLst/>
                        <a:latin typeface="+mn-lt"/>
                      </a:endParaRPr>
                    </a:p>
                  </a:txBody>
                  <a:tcPr marL="8938" marR="8938" marT="8938" marB="0" anchor="b"/>
                </a:tc>
                <a:tc>
                  <a:txBody>
                    <a:bodyPr/>
                    <a:lstStyle/>
                    <a:p>
                      <a:pPr algn="l" fontAlgn="b"/>
                      <a:endParaRPr lang="en-US" sz="1200" b="0" i="0" u="none" strike="noStrike">
                        <a:solidFill>
                          <a:srgbClr val="000000"/>
                        </a:solidFill>
                        <a:effectLst/>
                        <a:latin typeface="+mn-lt"/>
                      </a:endParaRPr>
                    </a:p>
                  </a:txBody>
                  <a:tcPr marL="8938" marR="8938" marT="8938" marB="0" anchor="b"/>
                </a:tc>
                <a:tc>
                  <a:txBody>
                    <a:bodyPr/>
                    <a:lstStyle/>
                    <a:p>
                      <a:pPr algn="l" fontAlgn="b"/>
                      <a:endParaRPr lang="en-US" sz="1200" b="0" i="0" u="none" strike="noStrike">
                        <a:solidFill>
                          <a:srgbClr val="000000"/>
                        </a:solidFill>
                        <a:effectLst/>
                        <a:latin typeface="+mn-lt"/>
                      </a:endParaRPr>
                    </a:p>
                  </a:txBody>
                  <a:tcPr marL="8938" marR="8938" marT="8938" marB="0" anchor="b"/>
                </a:tc>
                <a:tc>
                  <a:txBody>
                    <a:bodyPr/>
                    <a:lstStyle/>
                    <a:p>
                      <a:pPr algn="l" fontAlgn="b"/>
                      <a:endParaRPr lang="en-US" sz="1200" b="0" i="0" u="none" strike="noStrike">
                        <a:solidFill>
                          <a:srgbClr val="000000"/>
                        </a:solidFill>
                        <a:effectLst/>
                        <a:latin typeface="+mn-lt"/>
                      </a:endParaRPr>
                    </a:p>
                  </a:txBody>
                  <a:tcPr marL="8938" marR="8938" marT="8938" marB="0" anchor="b"/>
                </a:tc>
                <a:extLst>
                  <a:ext uri="{0D108BD9-81ED-4DB2-BD59-A6C34878D82A}">
                    <a16:rowId xmlns:a16="http://schemas.microsoft.com/office/drawing/2014/main" val="3119993842"/>
                  </a:ext>
                </a:extLst>
              </a:tr>
              <a:tr h="160881">
                <a:tc>
                  <a:txBody>
                    <a:bodyPr/>
                    <a:lstStyle/>
                    <a:p>
                      <a:pPr algn="l" fontAlgn="b"/>
                      <a:r>
                        <a:rPr lang="en-US" sz="1200" b="1" u="none" strike="noStrike" dirty="0">
                          <a:effectLst/>
                        </a:rPr>
                        <a:t>Enrolled FA23</a:t>
                      </a:r>
                      <a:endParaRPr lang="en-US" sz="1200" b="1" i="0" u="none" strike="noStrike" dirty="0">
                        <a:solidFill>
                          <a:srgbClr val="000000"/>
                        </a:solidFill>
                        <a:effectLst/>
                        <a:latin typeface="+mn-lt"/>
                      </a:endParaRPr>
                    </a:p>
                  </a:txBody>
                  <a:tcPr marL="8938" marR="8938" marT="8938" marB="0" anchor="b"/>
                </a:tc>
                <a:tc>
                  <a:txBody>
                    <a:bodyPr/>
                    <a:lstStyle/>
                    <a:p>
                      <a:pPr algn="r" fontAlgn="b"/>
                      <a:r>
                        <a:rPr lang="en-US" sz="1200" b="1" u="none" strike="noStrike" dirty="0">
                          <a:effectLst/>
                        </a:rPr>
                        <a:t>N</a:t>
                      </a:r>
                      <a:endParaRPr lang="en-US" sz="1200" b="1" i="0" u="none" strike="noStrike" dirty="0">
                        <a:solidFill>
                          <a:srgbClr val="000000"/>
                        </a:solidFill>
                        <a:effectLst/>
                        <a:latin typeface="+mn-lt"/>
                      </a:endParaRPr>
                    </a:p>
                  </a:txBody>
                  <a:tcPr marL="8938" marR="8938" marT="8938" marB="0" anchor="b"/>
                </a:tc>
                <a:tc>
                  <a:txBody>
                    <a:bodyPr/>
                    <a:lstStyle/>
                    <a:p>
                      <a:pPr algn="r" fontAlgn="b"/>
                      <a:r>
                        <a:rPr lang="en-US" sz="1200" b="1" u="none" strike="noStrike" dirty="0">
                          <a:effectLst/>
                        </a:rPr>
                        <a:t>Y</a:t>
                      </a:r>
                      <a:endParaRPr lang="en-US" sz="1200" b="1" i="0" u="none" strike="noStrike" dirty="0">
                        <a:solidFill>
                          <a:srgbClr val="000000"/>
                        </a:solidFill>
                        <a:effectLst/>
                        <a:latin typeface="+mn-lt"/>
                      </a:endParaRPr>
                    </a:p>
                  </a:txBody>
                  <a:tcPr marL="8938" marR="8938" marT="8938" marB="0" anchor="b"/>
                </a:tc>
                <a:tc>
                  <a:txBody>
                    <a:bodyPr/>
                    <a:lstStyle/>
                    <a:p>
                      <a:pPr algn="r" fontAlgn="b"/>
                      <a:r>
                        <a:rPr lang="en-US" sz="1200" b="1" u="none" strike="noStrike" dirty="0">
                          <a:effectLst/>
                        </a:rPr>
                        <a:t>Grand Total</a:t>
                      </a:r>
                      <a:endParaRPr lang="en-US" sz="1200" b="1" i="0" u="none" strike="noStrike" dirty="0">
                        <a:solidFill>
                          <a:srgbClr val="000000"/>
                        </a:solidFill>
                        <a:effectLst/>
                        <a:latin typeface="+mn-lt"/>
                      </a:endParaRPr>
                    </a:p>
                  </a:txBody>
                  <a:tcPr marL="8938" marR="8938" marT="8938" marB="0" anchor="b"/>
                </a:tc>
                <a:tc>
                  <a:txBody>
                    <a:bodyPr/>
                    <a:lstStyle/>
                    <a:p>
                      <a:pPr algn="ctr" fontAlgn="b"/>
                      <a:r>
                        <a:rPr lang="en-US" sz="1200" b="1" u="none" strike="noStrike" dirty="0">
                          <a:effectLst/>
                        </a:rPr>
                        <a:t>Retention</a:t>
                      </a:r>
                      <a:endParaRPr lang="en-US" sz="1200" b="1" i="0" u="none" strike="noStrike" dirty="0">
                        <a:solidFill>
                          <a:srgbClr val="000000"/>
                        </a:solidFill>
                        <a:effectLst/>
                        <a:latin typeface="+mn-lt"/>
                      </a:endParaRPr>
                    </a:p>
                  </a:txBody>
                  <a:tcPr marL="8938" marR="8938" marT="8938" marB="0" anchor="b"/>
                </a:tc>
                <a:tc>
                  <a:txBody>
                    <a:bodyPr/>
                    <a:lstStyle/>
                    <a:p>
                      <a:pPr algn="ctr" fontAlgn="b"/>
                      <a:endParaRPr lang="en-US" sz="1200" b="0" i="0" u="none" strike="noStrike" dirty="0">
                        <a:solidFill>
                          <a:srgbClr val="000000"/>
                        </a:solidFill>
                        <a:effectLst/>
                        <a:latin typeface="+mn-lt"/>
                      </a:endParaRPr>
                    </a:p>
                  </a:txBody>
                  <a:tcPr marL="8938" marR="8938" marT="8938" marB="0" anchor="b"/>
                </a:tc>
                <a:extLst>
                  <a:ext uri="{0D108BD9-81ED-4DB2-BD59-A6C34878D82A}">
                    <a16:rowId xmlns:a16="http://schemas.microsoft.com/office/drawing/2014/main" val="3631198765"/>
                  </a:ext>
                </a:extLst>
              </a:tr>
              <a:tr h="151943">
                <a:tc>
                  <a:txBody>
                    <a:bodyPr/>
                    <a:lstStyle/>
                    <a:p>
                      <a:pPr algn="l" fontAlgn="b"/>
                      <a:r>
                        <a:rPr lang="en-US" sz="1000" b="0" i="0" u="none" strike="noStrike">
                          <a:solidFill>
                            <a:srgbClr val="000000"/>
                          </a:solidFill>
                          <a:effectLst/>
                          <a:latin typeface="Tahoma" panose="020B0604030504040204" pitchFamily="34" charset="0"/>
                        </a:rPr>
                        <a:t>Financial Aid Probation</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3</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73</a:t>
                      </a:r>
                    </a:p>
                  </a:txBody>
                  <a:tcPr marL="9525" marR="9525" marT="9525" marB="0" anchor="b"/>
                </a:tc>
                <a:tc>
                  <a:txBody>
                    <a:bodyPr/>
                    <a:lstStyle/>
                    <a:p>
                      <a:pPr algn="r" fontAlgn="b"/>
                      <a:r>
                        <a:rPr lang="en-US" sz="1000" b="0" i="0" u="none" strike="noStrike" dirty="0">
                          <a:solidFill>
                            <a:srgbClr val="C00000"/>
                          </a:solidFill>
                          <a:effectLst/>
                          <a:latin typeface="Tahoma" panose="020B0604030504040204" pitchFamily="34" charset="0"/>
                        </a:rPr>
                        <a:t>76</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96%</a:t>
                      </a:r>
                    </a:p>
                  </a:txBody>
                  <a:tcPr marL="9525" marR="9525" marT="9525" marB="0" anchor="b"/>
                </a:tc>
                <a:tc>
                  <a:txBody>
                    <a:bodyPr/>
                    <a:lstStyle/>
                    <a:p>
                      <a:pPr algn="ctr" fontAlgn="b"/>
                      <a:endParaRPr lang="en-US" sz="1200" b="0" i="0" u="none" strike="noStrike" dirty="0">
                        <a:solidFill>
                          <a:srgbClr val="000000"/>
                        </a:solidFill>
                        <a:effectLst/>
                        <a:latin typeface="+mn-lt"/>
                      </a:endParaRPr>
                    </a:p>
                  </a:txBody>
                  <a:tcPr marL="8938" marR="8938" marT="8938" marB="0" anchor="b"/>
                </a:tc>
                <a:extLst>
                  <a:ext uri="{0D108BD9-81ED-4DB2-BD59-A6C34878D82A}">
                    <a16:rowId xmlns:a16="http://schemas.microsoft.com/office/drawing/2014/main" val="4150064896"/>
                  </a:ext>
                </a:extLst>
              </a:tr>
              <a:tr h="151943">
                <a:tc>
                  <a:txBody>
                    <a:bodyPr/>
                    <a:lstStyle/>
                    <a:p>
                      <a:pPr algn="l" fontAlgn="b"/>
                      <a:r>
                        <a:rPr lang="en-US" sz="1000" b="0" i="0" u="none" strike="noStrike">
                          <a:solidFill>
                            <a:srgbClr val="000000"/>
                          </a:solidFill>
                          <a:effectLst/>
                          <a:latin typeface="Tahoma" panose="020B0604030504040204" pitchFamily="34" charset="0"/>
                        </a:rPr>
                        <a:t>Financial Aid Satisfactory</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141</a:t>
                      </a:r>
                    </a:p>
                  </a:txBody>
                  <a:tcPr marL="9525" marR="9525" marT="9525" marB="0" anchor="b"/>
                </a:tc>
                <a:tc>
                  <a:txBody>
                    <a:bodyPr/>
                    <a:lstStyle/>
                    <a:p>
                      <a:pPr algn="r" fontAlgn="b"/>
                      <a:r>
                        <a:rPr lang="en-US" sz="1000" b="0" i="0" u="none" strike="noStrike" dirty="0">
                          <a:solidFill>
                            <a:schemeClr val="tx1"/>
                          </a:solidFill>
                          <a:effectLst/>
                          <a:latin typeface="Tahoma" panose="020B0604030504040204" pitchFamily="34" charset="0"/>
                        </a:rPr>
                        <a:t>636</a:t>
                      </a:r>
                    </a:p>
                  </a:txBody>
                  <a:tcPr marL="9525" marR="9525" marT="9525" marB="0" anchor="b"/>
                </a:tc>
                <a:tc>
                  <a:txBody>
                    <a:bodyPr/>
                    <a:lstStyle/>
                    <a:p>
                      <a:pPr algn="r" fontAlgn="b"/>
                      <a:r>
                        <a:rPr lang="en-US" sz="1000" b="0" i="0" u="none" strike="noStrike" dirty="0">
                          <a:solidFill>
                            <a:schemeClr val="tx1"/>
                          </a:solidFill>
                          <a:effectLst/>
                          <a:latin typeface="Tahoma" panose="020B0604030504040204" pitchFamily="34" charset="0"/>
                        </a:rPr>
                        <a:t>777</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82%</a:t>
                      </a:r>
                    </a:p>
                  </a:txBody>
                  <a:tcPr marL="9525" marR="9525" marT="9525" marB="0" anchor="b"/>
                </a:tc>
                <a:tc>
                  <a:txBody>
                    <a:bodyPr/>
                    <a:lstStyle/>
                    <a:p>
                      <a:pPr algn="ctr" fontAlgn="b"/>
                      <a:endParaRPr lang="en-US" sz="1200" b="0" i="0" u="none" strike="noStrike" dirty="0">
                        <a:solidFill>
                          <a:srgbClr val="000000"/>
                        </a:solidFill>
                        <a:effectLst/>
                        <a:latin typeface="+mn-lt"/>
                      </a:endParaRPr>
                    </a:p>
                  </a:txBody>
                  <a:tcPr marL="8938" marR="8938" marT="8938" marB="0" anchor="b"/>
                </a:tc>
                <a:extLst>
                  <a:ext uri="{0D108BD9-81ED-4DB2-BD59-A6C34878D82A}">
                    <a16:rowId xmlns:a16="http://schemas.microsoft.com/office/drawing/2014/main" val="1140623542"/>
                  </a:ext>
                </a:extLst>
              </a:tr>
              <a:tr h="160881">
                <a:tc>
                  <a:txBody>
                    <a:bodyPr/>
                    <a:lstStyle/>
                    <a:p>
                      <a:pPr algn="l" fontAlgn="b"/>
                      <a:r>
                        <a:rPr lang="en-US" sz="1000" b="0" i="0" u="none" strike="noStrike">
                          <a:solidFill>
                            <a:srgbClr val="000000"/>
                          </a:solidFill>
                          <a:effectLst/>
                          <a:latin typeface="Tahoma" panose="020B0604030504040204" pitchFamily="34" charset="0"/>
                        </a:rPr>
                        <a:t>Financial Aid Unsatisfactory</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313</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67</a:t>
                      </a:r>
                    </a:p>
                  </a:txBody>
                  <a:tcPr marL="9525" marR="9525" marT="9525" marB="0" anchor="b"/>
                </a:tc>
                <a:tc>
                  <a:txBody>
                    <a:bodyPr/>
                    <a:lstStyle/>
                    <a:p>
                      <a:pPr algn="r" fontAlgn="b"/>
                      <a:r>
                        <a:rPr lang="en-US" sz="1000" b="0" i="0" u="none" strike="noStrike" dirty="0">
                          <a:solidFill>
                            <a:srgbClr val="C00000"/>
                          </a:solidFill>
                          <a:effectLst/>
                          <a:latin typeface="Tahoma" panose="020B0604030504040204" pitchFamily="34" charset="0"/>
                        </a:rPr>
                        <a:t>380</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18%</a:t>
                      </a:r>
                    </a:p>
                  </a:txBody>
                  <a:tcPr marL="9525" marR="9525" marT="9525" marB="0" anchor="b"/>
                </a:tc>
                <a:tc>
                  <a:txBody>
                    <a:bodyPr/>
                    <a:lstStyle/>
                    <a:p>
                      <a:pPr algn="ctr" fontAlgn="b"/>
                      <a:r>
                        <a:rPr lang="en-US" sz="1200" b="1" u="none" strike="noStrike" dirty="0">
                          <a:solidFill>
                            <a:srgbClr val="C00000"/>
                          </a:solidFill>
                          <a:effectLst/>
                        </a:rPr>
                        <a:t>%SAP</a:t>
                      </a:r>
                      <a:endParaRPr lang="en-US" sz="1200" b="1" i="0" u="none" strike="noStrike" dirty="0">
                        <a:solidFill>
                          <a:srgbClr val="C00000"/>
                        </a:solidFill>
                        <a:effectLst/>
                        <a:latin typeface="+mn-lt"/>
                      </a:endParaRPr>
                    </a:p>
                  </a:txBody>
                  <a:tcPr marL="8938" marR="8938" marT="8938" marB="0" anchor="b"/>
                </a:tc>
                <a:extLst>
                  <a:ext uri="{0D108BD9-81ED-4DB2-BD59-A6C34878D82A}">
                    <a16:rowId xmlns:a16="http://schemas.microsoft.com/office/drawing/2014/main" val="3450410785"/>
                  </a:ext>
                </a:extLst>
              </a:tr>
              <a:tr h="160881">
                <a:tc>
                  <a:txBody>
                    <a:bodyPr/>
                    <a:lstStyle/>
                    <a:p>
                      <a:pPr algn="l" fontAlgn="b"/>
                      <a:r>
                        <a:rPr lang="en-US" sz="1000" b="1" i="0" u="none" strike="noStrike">
                          <a:solidFill>
                            <a:srgbClr val="000000"/>
                          </a:solidFill>
                          <a:effectLst/>
                          <a:latin typeface="Tahoma" panose="020B0604030504040204" pitchFamily="34" charset="0"/>
                        </a:rPr>
                        <a:t>Grand Total</a:t>
                      </a:r>
                    </a:p>
                  </a:txBody>
                  <a:tcPr marL="9525" marR="9525" marT="9525" marB="0" anchor="b"/>
                </a:tc>
                <a:tc>
                  <a:txBody>
                    <a:bodyPr/>
                    <a:lstStyle/>
                    <a:p>
                      <a:pPr algn="r" fontAlgn="b"/>
                      <a:r>
                        <a:rPr lang="en-US" sz="1000" b="1" i="0" u="none" strike="noStrike" dirty="0">
                          <a:solidFill>
                            <a:srgbClr val="000000"/>
                          </a:solidFill>
                          <a:effectLst/>
                          <a:latin typeface="Tahoma" panose="020B0604030504040204" pitchFamily="34" charset="0"/>
                        </a:rPr>
                        <a:t>457</a:t>
                      </a:r>
                    </a:p>
                  </a:txBody>
                  <a:tcPr marL="9525" marR="9525" marT="9525" marB="0" anchor="b"/>
                </a:tc>
                <a:tc>
                  <a:txBody>
                    <a:bodyPr/>
                    <a:lstStyle/>
                    <a:p>
                      <a:pPr algn="r" fontAlgn="b"/>
                      <a:r>
                        <a:rPr lang="en-US" sz="1000" b="1" i="0" u="none" strike="noStrike" dirty="0">
                          <a:solidFill>
                            <a:srgbClr val="000000"/>
                          </a:solidFill>
                          <a:effectLst/>
                          <a:latin typeface="Tahoma" panose="020B0604030504040204" pitchFamily="34" charset="0"/>
                        </a:rPr>
                        <a:t>776</a:t>
                      </a:r>
                    </a:p>
                  </a:txBody>
                  <a:tcPr marL="9525" marR="9525" marT="9525" marB="0" anchor="b"/>
                </a:tc>
                <a:tc>
                  <a:txBody>
                    <a:bodyPr/>
                    <a:lstStyle/>
                    <a:p>
                      <a:pPr algn="r" fontAlgn="b"/>
                      <a:r>
                        <a:rPr lang="en-US" sz="1000" b="1" i="0" u="none" strike="noStrike">
                          <a:solidFill>
                            <a:srgbClr val="000000"/>
                          </a:solidFill>
                          <a:effectLst/>
                          <a:latin typeface="Tahoma" panose="020B0604030504040204" pitchFamily="34" charset="0"/>
                        </a:rPr>
                        <a:t>1233</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63%</a:t>
                      </a:r>
                    </a:p>
                  </a:txBody>
                  <a:tcPr marL="9525" marR="9525" marT="9525" marB="0" anchor="b"/>
                </a:tc>
                <a:tc>
                  <a:txBody>
                    <a:bodyPr/>
                    <a:lstStyle/>
                    <a:p>
                      <a:pPr algn="ctr" fontAlgn="b"/>
                      <a:r>
                        <a:rPr lang="en-US" sz="1200" b="1" u="none" strike="noStrike" dirty="0">
                          <a:solidFill>
                            <a:srgbClr val="C00000"/>
                          </a:solidFill>
                          <a:effectLst/>
                        </a:rPr>
                        <a:t>37% (456)</a:t>
                      </a:r>
                      <a:endParaRPr lang="en-US" sz="1200" b="1" i="0" u="none" strike="noStrike" dirty="0">
                        <a:solidFill>
                          <a:srgbClr val="C00000"/>
                        </a:solidFill>
                        <a:effectLst/>
                        <a:latin typeface="+mn-lt"/>
                      </a:endParaRPr>
                    </a:p>
                  </a:txBody>
                  <a:tcPr marL="8938" marR="8938" marT="8938" marB="0" anchor="b"/>
                </a:tc>
                <a:extLst>
                  <a:ext uri="{0D108BD9-81ED-4DB2-BD59-A6C34878D82A}">
                    <a16:rowId xmlns:a16="http://schemas.microsoft.com/office/drawing/2014/main" val="3593564318"/>
                  </a:ext>
                </a:extLst>
              </a:tr>
            </a:tbl>
          </a:graphicData>
        </a:graphic>
      </p:graphicFrame>
      <p:graphicFrame>
        <p:nvGraphicFramePr>
          <p:cNvPr id="6" name="Table 5">
            <a:extLst>
              <a:ext uri="{FF2B5EF4-FFF2-40B4-BE49-F238E27FC236}">
                <a16:creationId xmlns:a16="http://schemas.microsoft.com/office/drawing/2014/main" id="{34686FF7-0928-4D8F-8033-4224211BA62D}"/>
              </a:ext>
            </a:extLst>
          </p:cNvPr>
          <p:cNvGraphicFramePr>
            <a:graphicFrameLocks noGrp="1"/>
          </p:cNvGraphicFramePr>
          <p:nvPr>
            <p:extLst>
              <p:ext uri="{D42A27DB-BD31-4B8C-83A1-F6EECF244321}">
                <p14:modId xmlns:p14="http://schemas.microsoft.com/office/powerpoint/2010/main" val="3692996059"/>
              </p:ext>
            </p:extLst>
          </p:nvPr>
        </p:nvGraphicFramePr>
        <p:xfrm>
          <a:off x="629327" y="3326688"/>
          <a:ext cx="6133422" cy="1336086"/>
        </p:xfrm>
        <a:graphic>
          <a:graphicData uri="http://schemas.openxmlformats.org/drawingml/2006/table">
            <a:tbl>
              <a:tblPr>
                <a:tableStyleId>{9D7B26C5-4107-4FEC-AEDC-1716B250A1EF}</a:tableStyleId>
              </a:tblPr>
              <a:tblGrid>
                <a:gridCol w="2236048">
                  <a:extLst>
                    <a:ext uri="{9D8B030D-6E8A-4147-A177-3AD203B41FA5}">
                      <a16:colId xmlns:a16="http://schemas.microsoft.com/office/drawing/2014/main" val="767669263"/>
                    </a:ext>
                  </a:extLst>
                </a:gridCol>
                <a:gridCol w="538808">
                  <a:extLst>
                    <a:ext uri="{9D8B030D-6E8A-4147-A177-3AD203B41FA5}">
                      <a16:colId xmlns:a16="http://schemas.microsoft.com/office/drawing/2014/main" val="35777639"/>
                    </a:ext>
                  </a:extLst>
                </a:gridCol>
                <a:gridCol w="538808">
                  <a:extLst>
                    <a:ext uri="{9D8B030D-6E8A-4147-A177-3AD203B41FA5}">
                      <a16:colId xmlns:a16="http://schemas.microsoft.com/office/drawing/2014/main" val="1818598733"/>
                    </a:ext>
                  </a:extLst>
                </a:gridCol>
                <a:gridCol w="1095574">
                  <a:extLst>
                    <a:ext uri="{9D8B030D-6E8A-4147-A177-3AD203B41FA5}">
                      <a16:colId xmlns:a16="http://schemas.microsoft.com/office/drawing/2014/main" val="215586320"/>
                    </a:ext>
                  </a:extLst>
                </a:gridCol>
                <a:gridCol w="862092">
                  <a:extLst>
                    <a:ext uri="{9D8B030D-6E8A-4147-A177-3AD203B41FA5}">
                      <a16:colId xmlns:a16="http://schemas.microsoft.com/office/drawing/2014/main" val="2150989921"/>
                    </a:ext>
                  </a:extLst>
                </a:gridCol>
                <a:gridCol w="862092">
                  <a:extLst>
                    <a:ext uri="{9D8B030D-6E8A-4147-A177-3AD203B41FA5}">
                      <a16:colId xmlns:a16="http://schemas.microsoft.com/office/drawing/2014/main" val="3157800603"/>
                    </a:ext>
                  </a:extLst>
                </a:gridCol>
              </a:tblGrid>
              <a:tr h="307589">
                <a:tc gridSpan="2">
                  <a:txBody>
                    <a:bodyPr/>
                    <a:lstStyle/>
                    <a:p>
                      <a:pPr algn="l" fontAlgn="b"/>
                      <a:r>
                        <a:rPr lang="en-US" sz="1200" b="1" u="none" strike="noStrike" dirty="0">
                          <a:effectLst/>
                        </a:rPr>
                        <a:t>LAKE, FULL-TIME, FIRST-TIME, BACHELOR'S DEGREE</a:t>
                      </a:r>
                      <a:endParaRPr lang="en-US" sz="1200" b="1" i="0" u="none" strike="noStrike" dirty="0">
                        <a:solidFill>
                          <a:srgbClr val="000000"/>
                        </a:solidFill>
                        <a:effectLst/>
                        <a:latin typeface="+mn-lt"/>
                      </a:endParaRPr>
                    </a:p>
                  </a:txBody>
                  <a:tcPr marL="9321" marR="9321" marT="9321" marB="0" anchor="b"/>
                </a:tc>
                <a:tc hMerge="1">
                  <a:txBody>
                    <a:bodyPr/>
                    <a:lstStyle/>
                    <a:p>
                      <a:endParaRPr lang="en-US"/>
                    </a:p>
                  </a:txBody>
                  <a:tcPr/>
                </a:tc>
                <a:tc>
                  <a:txBody>
                    <a:bodyPr/>
                    <a:lstStyle/>
                    <a:p>
                      <a:pPr algn="l" fontAlgn="b"/>
                      <a:endParaRPr lang="en-US" sz="1200" b="0" i="0" u="none" strike="noStrike" dirty="0">
                        <a:solidFill>
                          <a:srgbClr val="000000"/>
                        </a:solidFill>
                        <a:effectLst/>
                        <a:latin typeface="+mn-lt"/>
                      </a:endParaRPr>
                    </a:p>
                  </a:txBody>
                  <a:tcPr marL="9321" marR="9321" marT="9321" marB="0" anchor="b"/>
                </a:tc>
                <a:tc>
                  <a:txBody>
                    <a:bodyPr/>
                    <a:lstStyle/>
                    <a:p>
                      <a:pPr algn="l" fontAlgn="b"/>
                      <a:endParaRPr lang="en-US" sz="1200" b="0" i="0" u="none" strike="noStrike">
                        <a:solidFill>
                          <a:srgbClr val="000000"/>
                        </a:solidFill>
                        <a:effectLst/>
                        <a:latin typeface="+mn-lt"/>
                      </a:endParaRPr>
                    </a:p>
                  </a:txBody>
                  <a:tcPr marL="9321" marR="9321" marT="9321" marB="0" anchor="b"/>
                </a:tc>
                <a:tc>
                  <a:txBody>
                    <a:bodyPr/>
                    <a:lstStyle/>
                    <a:p>
                      <a:pPr algn="l" fontAlgn="b"/>
                      <a:endParaRPr lang="en-US" sz="1200" b="0" i="0" u="none" strike="noStrike" dirty="0">
                        <a:solidFill>
                          <a:srgbClr val="000000"/>
                        </a:solidFill>
                        <a:effectLst/>
                        <a:latin typeface="+mn-lt"/>
                      </a:endParaRPr>
                    </a:p>
                  </a:txBody>
                  <a:tcPr marL="9321" marR="9321" marT="9321" marB="0" anchor="b"/>
                </a:tc>
                <a:tc>
                  <a:txBody>
                    <a:bodyPr/>
                    <a:lstStyle/>
                    <a:p>
                      <a:pPr algn="l" fontAlgn="b"/>
                      <a:endParaRPr lang="en-US" sz="1200" b="0" i="0" u="none" strike="noStrike">
                        <a:solidFill>
                          <a:srgbClr val="000000"/>
                        </a:solidFill>
                        <a:effectLst/>
                        <a:latin typeface="+mn-lt"/>
                      </a:endParaRPr>
                    </a:p>
                  </a:txBody>
                  <a:tcPr marL="9321" marR="9321" marT="9321" marB="0" anchor="b"/>
                </a:tc>
                <a:extLst>
                  <a:ext uri="{0D108BD9-81ED-4DB2-BD59-A6C34878D82A}">
                    <a16:rowId xmlns:a16="http://schemas.microsoft.com/office/drawing/2014/main" val="95812234"/>
                  </a:ext>
                </a:extLst>
              </a:tr>
              <a:tr h="167776">
                <a:tc>
                  <a:txBody>
                    <a:bodyPr/>
                    <a:lstStyle/>
                    <a:p>
                      <a:pPr algn="l" fontAlgn="b"/>
                      <a:r>
                        <a:rPr lang="en-US" sz="1200" b="1" u="none" strike="noStrike" dirty="0">
                          <a:effectLst/>
                        </a:rPr>
                        <a:t>Enrolled FA23</a:t>
                      </a:r>
                      <a:endParaRPr lang="en-US" sz="1200" b="1" i="0" u="none" strike="noStrike" dirty="0">
                        <a:solidFill>
                          <a:srgbClr val="000000"/>
                        </a:solidFill>
                        <a:effectLst/>
                        <a:latin typeface="+mn-lt"/>
                      </a:endParaRPr>
                    </a:p>
                  </a:txBody>
                  <a:tcPr marL="9321" marR="9321" marT="9321" marB="0" anchor="b"/>
                </a:tc>
                <a:tc>
                  <a:txBody>
                    <a:bodyPr/>
                    <a:lstStyle/>
                    <a:p>
                      <a:pPr algn="r" fontAlgn="b"/>
                      <a:r>
                        <a:rPr lang="en-US" sz="1200" b="1" u="none" strike="noStrike" dirty="0">
                          <a:effectLst/>
                        </a:rPr>
                        <a:t>N</a:t>
                      </a:r>
                      <a:endParaRPr lang="en-US" sz="1200" b="1" i="0" u="none" strike="noStrike" dirty="0">
                        <a:solidFill>
                          <a:srgbClr val="000000"/>
                        </a:solidFill>
                        <a:effectLst/>
                        <a:latin typeface="+mn-lt"/>
                      </a:endParaRPr>
                    </a:p>
                  </a:txBody>
                  <a:tcPr marL="9321" marR="9321" marT="9321" marB="0" anchor="b"/>
                </a:tc>
                <a:tc>
                  <a:txBody>
                    <a:bodyPr/>
                    <a:lstStyle/>
                    <a:p>
                      <a:pPr algn="r" fontAlgn="b"/>
                      <a:r>
                        <a:rPr lang="en-US" sz="1200" b="1" u="none" strike="noStrike" dirty="0">
                          <a:effectLst/>
                        </a:rPr>
                        <a:t>Y</a:t>
                      </a:r>
                      <a:endParaRPr lang="en-US" sz="1200" b="1" i="0" u="none" strike="noStrike" dirty="0">
                        <a:solidFill>
                          <a:srgbClr val="000000"/>
                        </a:solidFill>
                        <a:effectLst/>
                        <a:latin typeface="+mn-lt"/>
                      </a:endParaRPr>
                    </a:p>
                  </a:txBody>
                  <a:tcPr marL="9321" marR="9321" marT="9321" marB="0" anchor="b"/>
                </a:tc>
                <a:tc>
                  <a:txBody>
                    <a:bodyPr/>
                    <a:lstStyle/>
                    <a:p>
                      <a:pPr algn="r" fontAlgn="b"/>
                      <a:r>
                        <a:rPr lang="en-US" sz="1200" b="1" u="none" strike="noStrike" dirty="0">
                          <a:effectLst/>
                        </a:rPr>
                        <a:t>Grand Total</a:t>
                      </a:r>
                      <a:endParaRPr lang="en-US" sz="1200" b="1" i="0" u="none" strike="noStrike" dirty="0">
                        <a:solidFill>
                          <a:srgbClr val="000000"/>
                        </a:solidFill>
                        <a:effectLst/>
                        <a:latin typeface="+mn-lt"/>
                      </a:endParaRPr>
                    </a:p>
                  </a:txBody>
                  <a:tcPr marL="9321" marR="9321" marT="9321" marB="0" anchor="b"/>
                </a:tc>
                <a:tc>
                  <a:txBody>
                    <a:bodyPr/>
                    <a:lstStyle/>
                    <a:p>
                      <a:pPr algn="ctr" fontAlgn="b"/>
                      <a:r>
                        <a:rPr lang="en-US" sz="1200" b="1" u="none" strike="noStrike" dirty="0">
                          <a:effectLst/>
                        </a:rPr>
                        <a:t>Retention</a:t>
                      </a:r>
                      <a:endParaRPr lang="en-US" sz="1200" b="1" i="0" u="none" strike="noStrike" dirty="0">
                        <a:solidFill>
                          <a:srgbClr val="000000"/>
                        </a:solidFill>
                        <a:effectLst/>
                        <a:latin typeface="+mn-lt"/>
                      </a:endParaRPr>
                    </a:p>
                  </a:txBody>
                  <a:tcPr marL="9321" marR="9321" marT="9321" marB="0" anchor="b"/>
                </a:tc>
                <a:tc>
                  <a:txBody>
                    <a:bodyPr/>
                    <a:lstStyle/>
                    <a:p>
                      <a:pPr algn="ctr" fontAlgn="b"/>
                      <a:endParaRPr lang="en-US" sz="1200" b="0" i="0" u="none" strike="noStrike">
                        <a:solidFill>
                          <a:srgbClr val="000000"/>
                        </a:solidFill>
                        <a:effectLst/>
                        <a:latin typeface="+mn-lt"/>
                      </a:endParaRPr>
                    </a:p>
                  </a:txBody>
                  <a:tcPr marL="9321" marR="9321" marT="9321" marB="0" anchor="b"/>
                </a:tc>
                <a:extLst>
                  <a:ext uri="{0D108BD9-81ED-4DB2-BD59-A6C34878D82A}">
                    <a16:rowId xmlns:a16="http://schemas.microsoft.com/office/drawing/2014/main" val="579821704"/>
                  </a:ext>
                </a:extLst>
              </a:tr>
              <a:tr h="167776">
                <a:tc>
                  <a:txBody>
                    <a:bodyPr/>
                    <a:lstStyle/>
                    <a:p>
                      <a:pPr algn="l" fontAlgn="b"/>
                      <a:r>
                        <a:rPr lang="en-US" sz="1000" b="0" i="0" u="none" strike="noStrike">
                          <a:solidFill>
                            <a:srgbClr val="000000"/>
                          </a:solidFill>
                          <a:effectLst/>
                          <a:latin typeface="Tahoma" panose="020B0604030504040204" pitchFamily="34" charset="0"/>
                        </a:rPr>
                        <a:t>Financial Aid Probation</a:t>
                      </a:r>
                    </a:p>
                  </a:txBody>
                  <a:tcPr marL="9525" marR="9525" marT="9525" marB="0" anchor="b"/>
                </a:tc>
                <a:tc>
                  <a:txBody>
                    <a:bodyPr/>
                    <a:lstStyle/>
                    <a:p>
                      <a:pPr algn="l" fontAlgn="b"/>
                      <a:r>
                        <a:rPr lang="en-US" sz="1000" b="0" i="0" u="none" strike="noStrike">
                          <a:solidFill>
                            <a:srgbClr val="000000"/>
                          </a:solidFill>
                          <a:effectLst/>
                          <a:latin typeface="Tahoma" panose="020B0604030504040204" pitchFamily="34" charset="0"/>
                        </a:rPr>
                        <a:t> </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3</a:t>
                      </a:r>
                    </a:p>
                  </a:txBody>
                  <a:tcPr marL="9525" marR="9525" marT="9525" marB="0" anchor="b"/>
                </a:tc>
                <a:tc>
                  <a:txBody>
                    <a:bodyPr/>
                    <a:lstStyle/>
                    <a:p>
                      <a:pPr algn="r" fontAlgn="b"/>
                      <a:r>
                        <a:rPr lang="en-US" sz="1000" b="0" i="0" u="none" strike="noStrike" dirty="0">
                          <a:solidFill>
                            <a:srgbClr val="C00000"/>
                          </a:solidFill>
                          <a:effectLst/>
                          <a:latin typeface="Tahoma" panose="020B0604030504040204" pitchFamily="34" charset="0"/>
                        </a:rPr>
                        <a:t>3</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100%</a:t>
                      </a:r>
                    </a:p>
                  </a:txBody>
                  <a:tcPr marL="9525" marR="9525" marT="9525" marB="0" anchor="b"/>
                </a:tc>
                <a:tc>
                  <a:txBody>
                    <a:bodyPr/>
                    <a:lstStyle/>
                    <a:p>
                      <a:pPr algn="ctr" fontAlgn="b"/>
                      <a:endParaRPr lang="en-US" sz="1200" b="0" i="0" u="none" strike="noStrike" dirty="0">
                        <a:solidFill>
                          <a:srgbClr val="000000"/>
                        </a:solidFill>
                        <a:effectLst/>
                        <a:latin typeface="+mn-lt"/>
                      </a:endParaRPr>
                    </a:p>
                  </a:txBody>
                  <a:tcPr marL="9321" marR="9321" marT="9321" marB="0" anchor="b"/>
                </a:tc>
                <a:extLst>
                  <a:ext uri="{0D108BD9-81ED-4DB2-BD59-A6C34878D82A}">
                    <a16:rowId xmlns:a16="http://schemas.microsoft.com/office/drawing/2014/main" val="3972077488"/>
                  </a:ext>
                </a:extLst>
              </a:tr>
              <a:tr h="158455">
                <a:tc>
                  <a:txBody>
                    <a:bodyPr/>
                    <a:lstStyle/>
                    <a:p>
                      <a:pPr algn="l" fontAlgn="b"/>
                      <a:r>
                        <a:rPr lang="en-US" sz="1000" b="0" i="0" u="none" strike="noStrike">
                          <a:solidFill>
                            <a:srgbClr val="000000"/>
                          </a:solidFill>
                          <a:effectLst/>
                          <a:latin typeface="Tahoma" panose="020B0604030504040204" pitchFamily="34" charset="0"/>
                        </a:rPr>
                        <a:t>Financial Aid Satisfactory</a:t>
                      </a:r>
                    </a:p>
                  </a:txBody>
                  <a:tcPr marL="9525" marR="9525" marT="9525" marB="0" anchor="b"/>
                </a:tc>
                <a:tc>
                  <a:txBody>
                    <a:bodyPr/>
                    <a:lstStyle/>
                    <a:p>
                      <a:pPr algn="r" fontAlgn="b"/>
                      <a:r>
                        <a:rPr lang="en-US" sz="1000" b="0" i="0" u="none" strike="noStrike" dirty="0">
                          <a:solidFill>
                            <a:schemeClr val="tx1"/>
                          </a:solidFill>
                          <a:effectLst/>
                          <a:latin typeface="Tahoma" panose="020B0604030504040204" pitchFamily="34" charset="0"/>
                        </a:rPr>
                        <a:t>22</a:t>
                      </a:r>
                    </a:p>
                  </a:txBody>
                  <a:tcPr marL="9525" marR="9525" marT="9525" marB="0" anchor="b"/>
                </a:tc>
                <a:tc>
                  <a:txBody>
                    <a:bodyPr/>
                    <a:lstStyle/>
                    <a:p>
                      <a:pPr algn="r" fontAlgn="b"/>
                      <a:r>
                        <a:rPr lang="en-US" sz="1000" b="0" i="0" u="none" strike="noStrike" dirty="0">
                          <a:solidFill>
                            <a:schemeClr val="tx1"/>
                          </a:solidFill>
                          <a:effectLst/>
                          <a:latin typeface="Tahoma" panose="020B0604030504040204" pitchFamily="34" charset="0"/>
                        </a:rPr>
                        <a:t>128</a:t>
                      </a:r>
                    </a:p>
                  </a:txBody>
                  <a:tcPr marL="9525" marR="9525" marT="9525" marB="0" anchor="b"/>
                </a:tc>
                <a:tc>
                  <a:txBody>
                    <a:bodyPr/>
                    <a:lstStyle/>
                    <a:p>
                      <a:pPr algn="r" fontAlgn="b"/>
                      <a:r>
                        <a:rPr lang="en-US" sz="1000" b="0" i="0" u="none" strike="noStrike" dirty="0">
                          <a:solidFill>
                            <a:schemeClr val="tx1"/>
                          </a:solidFill>
                          <a:effectLst/>
                          <a:latin typeface="Tahoma" panose="020B0604030504040204" pitchFamily="34" charset="0"/>
                        </a:rPr>
                        <a:t>150</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85%</a:t>
                      </a:r>
                    </a:p>
                  </a:txBody>
                  <a:tcPr marL="9525" marR="9525" marT="9525" marB="0" anchor="b"/>
                </a:tc>
                <a:tc>
                  <a:txBody>
                    <a:bodyPr/>
                    <a:lstStyle/>
                    <a:p>
                      <a:pPr algn="ctr" fontAlgn="b"/>
                      <a:endParaRPr lang="en-US" sz="1200" b="0" i="0" u="none" strike="noStrike" dirty="0">
                        <a:solidFill>
                          <a:srgbClr val="000000"/>
                        </a:solidFill>
                        <a:effectLst/>
                        <a:latin typeface="+mn-lt"/>
                      </a:endParaRPr>
                    </a:p>
                  </a:txBody>
                  <a:tcPr marL="9321" marR="9321" marT="9321" marB="0" anchor="b"/>
                </a:tc>
                <a:extLst>
                  <a:ext uri="{0D108BD9-81ED-4DB2-BD59-A6C34878D82A}">
                    <a16:rowId xmlns:a16="http://schemas.microsoft.com/office/drawing/2014/main" val="986976795"/>
                  </a:ext>
                </a:extLst>
              </a:tr>
              <a:tr h="167776">
                <a:tc>
                  <a:txBody>
                    <a:bodyPr/>
                    <a:lstStyle/>
                    <a:p>
                      <a:pPr algn="l" fontAlgn="b"/>
                      <a:r>
                        <a:rPr lang="en-US" sz="1000" b="0" i="0" u="none" strike="noStrike">
                          <a:solidFill>
                            <a:srgbClr val="000000"/>
                          </a:solidFill>
                          <a:effectLst/>
                          <a:latin typeface="Tahoma" panose="020B0604030504040204" pitchFamily="34" charset="0"/>
                        </a:rPr>
                        <a:t>Financial Aid Unsatisfactory</a:t>
                      </a:r>
                    </a:p>
                  </a:txBody>
                  <a:tcPr marL="9525" marR="9525" marT="9525" marB="0" anchor="b"/>
                </a:tc>
                <a:tc>
                  <a:txBody>
                    <a:bodyPr/>
                    <a:lstStyle/>
                    <a:p>
                      <a:pPr algn="r" fontAlgn="b"/>
                      <a:r>
                        <a:rPr lang="en-US" sz="1000" b="0" i="0" u="none" strike="noStrike">
                          <a:solidFill>
                            <a:srgbClr val="000000"/>
                          </a:solidFill>
                          <a:effectLst/>
                          <a:latin typeface="Tahoma" panose="020B0604030504040204" pitchFamily="34" charset="0"/>
                        </a:rPr>
                        <a:t>43</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5</a:t>
                      </a:r>
                    </a:p>
                  </a:txBody>
                  <a:tcPr marL="9525" marR="9525" marT="9525" marB="0" anchor="b"/>
                </a:tc>
                <a:tc>
                  <a:txBody>
                    <a:bodyPr/>
                    <a:lstStyle/>
                    <a:p>
                      <a:pPr algn="r" fontAlgn="b"/>
                      <a:r>
                        <a:rPr lang="en-US" sz="1000" b="0" i="0" u="none" strike="noStrike" dirty="0">
                          <a:solidFill>
                            <a:srgbClr val="C00000"/>
                          </a:solidFill>
                          <a:effectLst/>
                          <a:latin typeface="Tahoma" panose="020B0604030504040204" pitchFamily="34" charset="0"/>
                        </a:rPr>
                        <a:t>48</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10%</a:t>
                      </a:r>
                    </a:p>
                  </a:txBody>
                  <a:tcPr marL="9525" marR="9525" marT="9525" marB="0" anchor="b"/>
                </a:tc>
                <a:tc>
                  <a:txBody>
                    <a:bodyPr/>
                    <a:lstStyle/>
                    <a:p>
                      <a:pPr algn="ctr" fontAlgn="b"/>
                      <a:r>
                        <a:rPr lang="en-US" sz="1200" b="1" u="none" strike="noStrike" dirty="0">
                          <a:solidFill>
                            <a:srgbClr val="C00000"/>
                          </a:solidFill>
                          <a:effectLst/>
                        </a:rPr>
                        <a:t>%SAP</a:t>
                      </a:r>
                      <a:endParaRPr lang="en-US" sz="1200" b="1" i="0" u="none" strike="noStrike" dirty="0">
                        <a:solidFill>
                          <a:srgbClr val="C00000"/>
                        </a:solidFill>
                        <a:effectLst/>
                        <a:latin typeface="+mn-lt"/>
                      </a:endParaRPr>
                    </a:p>
                  </a:txBody>
                  <a:tcPr marL="9321" marR="9321" marT="9321" marB="0" anchor="b"/>
                </a:tc>
                <a:extLst>
                  <a:ext uri="{0D108BD9-81ED-4DB2-BD59-A6C34878D82A}">
                    <a16:rowId xmlns:a16="http://schemas.microsoft.com/office/drawing/2014/main" val="2579230830"/>
                  </a:ext>
                </a:extLst>
              </a:tr>
              <a:tr h="167776">
                <a:tc>
                  <a:txBody>
                    <a:bodyPr/>
                    <a:lstStyle/>
                    <a:p>
                      <a:pPr algn="l" fontAlgn="b"/>
                      <a:r>
                        <a:rPr lang="en-US" sz="1000" b="1" i="0" u="none" strike="noStrike">
                          <a:solidFill>
                            <a:srgbClr val="000000"/>
                          </a:solidFill>
                          <a:effectLst/>
                          <a:latin typeface="Tahoma" panose="020B0604030504040204" pitchFamily="34" charset="0"/>
                        </a:rPr>
                        <a:t>Grand Total</a:t>
                      </a:r>
                    </a:p>
                  </a:txBody>
                  <a:tcPr marL="9525" marR="9525" marT="9525" marB="0" anchor="b"/>
                </a:tc>
                <a:tc>
                  <a:txBody>
                    <a:bodyPr/>
                    <a:lstStyle/>
                    <a:p>
                      <a:pPr algn="r" fontAlgn="b"/>
                      <a:r>
                        <a:rPr lang="en-US" sz="1000" b="1" i="0" u="none" strike="noStrike">
                          <a:solidFill>
                            <a:srgbClr val="000000"/>
                          </a:solidFill>
                          <a:effectLst/>
                          <a:latin typeface="Tahoma" panose="020B0604030504040204" pitchFamily="34" charset="0"/>
                        </a:rPr>
                        <a:t>65</a:t>
                      </a:r>
                    </a:p>
                  </a:txBody>
                  <a:tcPr marL="9525" marR="9525" marT="9525" marB="0" anchor="b"/>
                </a:tc>
                <a:tc>
                  <a:txBody>
                    <a:bodyPr/>
                    <a:lstStyle/>
                    <a:p>
                      <a:pPr algn="r" fontAlgn="b"/>
                      <a:r>
                        <a:rPr lang="en-US" sz="1000" b="1" i="0" u="none" strike="noStrike">
                          <a:solidFill>
                            <a:srgbClr val="000000"/>
                          </a:solidFill>
                          <a:effectLst/>
                          <a:latin typeface="Tahoma" panose="020B0604030504040204" pitchFamily="34" charset="0"/>
                        </a:rPr>
                        <a:t>136</a:t>
                      </a:r>
                    </a:p>
                  </a:txBody>
                  <a:tcPr marL="9525" marR="9525" marT="9525" marB="0" anchor="b"/>
                </a:tc>
                <a:tc>
                  <a:txBody>
                    <a:bodyPr/>
                    <a:lstStyle/>
                    <a:p>
                      <a:pPr algn="r" fontAlgn="b"/>
                      <a:r>
                        <a:rPr lang="en-US" sz="1000" b="1" i="0" u="none" strike="noStrike">
                          <a:solidFill>
                            <a:srgbClr val="000000"/>
                          </a:solidFill>
                          <a:effectLst/>
                          <a:latin typeface="Tahoma" panose="020B0604030504040204" pitchFamily="34" charset="0"/>
                        </a:rPr>
                        <a:t>201</a:t>
                      </a:r>
                    </a:p>
                  </a:txBody>
                  <a:tcPr marL="9525" marR="9525" marT="9525" marB="0" anchor="b"/>
                </a:tc>
                <a:tc>
                  <a:txBody>
                    <a:bodyPr/>
                    <a:lstStyle/>
                    <a:p>
                      <a:pPr algn="r" fontAlgn="b"/>
                      <a:r>
                        <a:rPr lang="en-US" sz="1000" b="0" i="0" u="none" strike="noStrike" dirty="0">
                          <a:solidFill>
                            <a:srgbClr val="000000"/>
                          </a:solidFill>
                          <a:effectLst/>
                          <a:latin typeface="Tahoma" panose="020B0604030504040204" pitchFamily="34" charset="0"/>
                        </a:rPr>
                        <a:t>68%</a:t>
                      </a:r>
                    </a:p>
                  </a:txBody>
                  <a:tcPr marL="9525" marR="9525" marT="9525" marB="0" anchor="b"/>
                </a:tc>
                <a:tc>
                  <a:txBody>
                    <a:bodyPr/>
                    <a:lstStyle/>
                    <a:p>
                      <a:pPr algn="ctr" fontAlgn="b"/>
                      <a:r>
                        <a:rPr lang="en-US" sz="1200" b="1" u="none" strike="noStrike" dirty="0">
                          <a:solidFill>
                            <a:srgbClr val="C00000"/>
                          </a:solidFill>
                          <a:effectLst/>
                        </a:rPr>
                        <a:t>25% (51)</a:t>
                      </a:r>
                      <a:endParaRPr lang="en-US" sz="1200" b="1" i="0" u="none" strike="noStrike" dirty="0">
                        <a:solidFill>
                          <a:srgbClr val="C00000"/>
                        </a:solidFill>
                        <a:effectLst/>
                        <a:latin typeface="+mn-lt"/>
                      </a:endParaRPr>
                    </a:p>
                  </a:txBody>
                  <a:tcPr marL="9321" marR="9321" marT="9321" marB="0" anchor="b"/>
                </a:tc>
                <a:extLst>
                  <a:ext uri="{0D108BD9-81ED-4DB2-BD59-A6C34878D82A}">
                    <a16:rowId xmlns:a16="http://schemas.microsoft.com/office/drawing/2014/main" val="454222548"/>
                  </a:ext>
                </a:extLst>
              </a:tr>
            </a:tbl>
          </a:graphicData>
        </a:graphic>
      </p:graphicFrame>
    </p:spTree>
    <p:extLst>
      <p:ext uri="{BB962C8B-B14F-4D97-AF65-F5344CB8AC3E}">
        <p14:creationId xmlns:p14="http://schemas.microsoft.com/office/powerpoint/2010/main" val="107384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629328" y="669866"/>
            <a:ext cx="7816190" cy="857250"/>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2000" b="1" dirty="0">
                <a:solidFill>
                  <a:schemeClr val="tx1">
                    <a:lumMod val="65000"/>
                    <a:lumOff val="35000"/>
                  </a:schemeClr>
                </a:solidFill>
                <a:latin typeface="+mn-lt"/>
              </a:rPr>
              <a:t>Retention, by college (Fall-to-Fall) </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629327" y="1022270"/>
            <a:ext cx="77029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Retention, rate at which students who are enrolled in Fall term are enrolled the following Fall term.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Wright State (</a:t>
            </a:r>
            <a:r>
              <a:rPr kumimoji="0" lang="en-US" altLang="en-US" sz="11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Dayton</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Fall Cohorts, COGNOS and College Data Report, 14</a:t>
            </a:r>
            <a:r>
              <a:rPr kumimoji="0" lang="en-US" altLang="en-US" sz="11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Day</a:t>
            </a:r>
            <a:endParaRPr kumimoji="0" lang="en-US" altLang="en-US" sz="600" b="0" i="0" u="none" strike="noStrike" cap="none" normalizeH="0" baseline="0" dirty="0">
              <a:ln>
                <a:noFill/>
              </a:ln>
              <a:solidFill>
                <a:schemeClr val="tx1"/>
              </a:solidFill>
              <a:effectLst/>
            </a:endParaRPr>
          </a:p>
        </p:txBody>
      </p:sp>
      <p:graphicFrame>
        <p:nvGraphicFramePr>
          <p:cNvPr id="18" name="Table 17">
            <a:extLst>
              <a:ext uri="{FF2B5EF4-FFF2-40B4-BE49-F238E27FC236}">
                <a16:creationId xmlns:a16="http://schemas.microsoft.com/office/drawing/2014/main" id="{1F16A2D7-AA6D-40F8-B74B-8817B481ADFA}"/>
              </a:ext>
            </a:extLst>
          </p:cNvPr>
          <p:cNvGraphicFramePr>
            <a:graphicFrameLocks noGrp="1"/>
          </p:cNvGraphicFramePr>
          <p:nvPr>
            <p:extLst>
              <p:ext uri="{D42A27DB-BD31-4B8C-83A1-F6EECF244321}">
                <p14:modId xmlns:p14="http://schemas.microsoft.com/office/powerpoint/2010/main" val="3868893386"/>
              </p:ext>
            </p:extLst>
          </p:nvPr>
        </p:nvGraphicFramePr>
        <p:xfrm>
          <a:off x="693818" y="1651210"/>
          <a:ext cx="6573255" cy="1318133"/>
        </p:xfrm>
        <a:graphic>
          <a:graphicData uri="http://schemas.openxmlformats.org/drawingml/2006/table">
            <a:tbl>
              <a:tblPr firstRow="1" firstCol="1" bandRow="1">
                <a:tableStyleId>{9D7B26C5-4107-4FEC-AEDC-1716B250A1EF}</a:tableStyleId>
              </a:tblPr>
              <a:tblGrid>
                <a:gridCol w="3613262">
                  <a:extLst>
                    <a:ext uri="{9D8B030D-6E8A-4147-A177-3AD203B41FA5}">
                      <a16:colId xmlns:a16="http://schemas.microsoft.com/office/drawing/2014/main" val="2583965565"/>
                    </a:ext>
                  </a:extLst>
                </a:gridCol>
                <a:gridCol w="837488">
                  <a:extLst>
                    <a:ext uri="{9D8B030D-6E8A-4147-A177-3AD203B41FA5}">
                      <a16:colId xmlns:a16="http://schemas.microsoft.com/office/drawing/2014/main" val="1820979003"/>
                    </a:ext>
                  </a:extLst>
                </a:gridCol>
                <a:gridCol w="649481">
                  <a:extLst>
                    <a:ext uri="{9D8B030D-6E8A-4147-A177-3AD203B41FA5}">
                      <a16:colId xmlns:a16="http://schemas.microsoft.com/office/drawing/2014/main" val="1931623690"/>
                    </a:ext>
                  </a:extLst>
                </a:gridCol>
                <a:gridCol w="658026">
                  <a:extLst>
                    <a:ext uri="{9D8B030D-6E8A-4147-A177-3AD203B41FA5}">
                      <a16:colId xmlns:a16="http://schemas.microsoft.com/office/drawing/2014/main" val="2805007815"/>
                    </a:ext>
                  </a:extLst>
                </a:gridCol>
                <a:gridCol w="814998">
                  <a:extLst>
                    <a:ext uri="{9D8B030D-6E8A-4147-A177-3AD203B41FA5}">
                      <a16:colId xmlns:a16="http://schemas.microsoft.com/office/drawing/2014/main" val="4080708363"/>
                    </a:ext>
                  </a:extLst>
                </a:gridCol>
              </a:tblGrid>
              <a:tr h="136525">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US" sz="1200" dirty="0">
                          <a:effectLst/>
                        </a:rPr>
                        <a:t>First-time, Full-Time, </a:t>
                      </a:r>
                      <a:br>
                        <a:rPr lang="en-US" sz="1200" dirty="0">
                          <a:effectLst/>
                        </a:rPr>
                      </a:br>
                      <a:r>
                        <a:rPr lang="en-US" sz="1200" dirty="0">
                          <a:effectLst/>
                        </a:rPr>
                        <a:t>Bachelor’s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2020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2021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solidFill>
                            <a:schemeClr val="tx1"/>
                          </a:solidFill>
                          <a:effectLst/>
                        </a:rPr>
                        <a:t>2022 Cohort*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6808367"/>
                  </a:ext>
                </a:extLst>
              </a:tr>
              <a:tr h="142875">
                <a:tc>
                  <a:txBody>
                    <a:bodyPr/>
                    <a:lstStyle/>
                    <a:p>
                      <a:pPr marL="0" marR="0">
                        <a:lnSpc>
                          <a:spcPct val="107000"/>
                        </a:lnSpc>
                        <a:spcBef>
                          <a:spcPts val="0"/>
                        </a:spcBef>
                        <a:spcAft>
                          <a:spcPts val="0"/>
                        </a:spcAft>
                      </a:pPr>
                      <a:r>
                        <a:rPr lang="en-US" sz="1200" b="0" dirty="0">
                          <a:effectLst/>
                        </a:rPr>
                        <a:t>College of Engineering &amp; Computer Science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325596099"/>
                  </a:ext>
                </a:extLst>
              </a:tr>
              <a:tr h="142875">
                <a:tc>
                  <a:txBody>
                    <a:bodyPr/>
                    <a:lstStyle/>
                    <a:p>
                      <a:pPr marL="0" marR="0">
                        <a:lnSpc>
                          <a:spcPct val="107000"/>
                        </a:lnSpc>
                        <a:spcBef>
                          <a:spcPts val="0"/>
                        </a:spcBef>
                        <a:spcAft>
                          <a:spcPts val="0"/>
                        </a:spcAft>
                      </a:pPr>
                      <a:r>
                        <a:rPr lang="en-US" sz="1200" b="0" dirty="0">
                          <a:effectLst/>
                        </a:rPr>
                        <a:t>College of Health, Education &amp; Human Services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nchor="ctr"/>
                </a:tc>
                <a:tc>
                  <a:txBody>
                    <a:bodyPr/>
                    <a:lstStyle/>
                    <a:p>
                      <a:pPr marL="0" marR="0" algn="ctr">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826317810"/>
                  </a:ext>
                </a:extLst>
              </a:tr>
              <a:tr h="142875">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College of Liberal Arts</a:t>
                      </a:r>
                    </a:p>
                  </a:txBody>
                  <a:tcPr marL="68580" marR="68580" marT="0" marB="0" anchor="ctr"/>
                </a:tc>
                <a:tc>
                  <a:txBody>
                    <a:bodyPr/>
                    <a:lstStyle/>
                    <a:p>
                      <a:pPr marL="0" marR="0" algn="ctr">
                        <a:lnSpc>
                          <a:spcPct val="107000"/>
                        </a:lnSpc>
                        <a:spcBef>
                          <a:spcPts val="0"/>
                        </a:spcBef>
                        <a:spcAft>
                          <a:spcPts val="0"/>
                        </a:spcAft>
                      </a:pPr>
                      <a:r>
                        <a:rPr lang="en-US" sz="1200" dirty="0">
                          <a:effectLst/>
                        </a:rPr>
                        <a:t>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nchor="ctr"/>
                </a:tc>
                <a:tc>
                  <a:txBody>
                    <a:bodyPr/>
                    <a:lstStyle/>
                    <a:p>
                      <a:pPr marL="0" marR="0" algn="ctr">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2016365557"/>
                  </a:ext>
                </a:extLst>
              </a:tr>
              <a:tr h="142875">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College of Science &amp; Math</a:t>
                      </a:r>
                    </a:p>
                  </a:txBody>
                  <a:tcPr marL="68580" marR="68580" marT="0" marB="0" anchor="ctr"/>
                </a:tc>
                <a:tc>
                  <a:txBody>
                    <a:bodyPr/>
                    <a:lstStyle/>
                    <a:p>
                      <a:pPr marL="0" marR="0" algn="ctr">
                        <a:lnSpc>
                          <a:spcPct val="107000"/>
                        </a:lnSpc>
                        <a:spcBef>
                          <a:spcPts val="0"/>
                        </a:spcBef>
                        <a:spcAft>
                          <a:spcPts val="0"/>
                        </a:spcAft>
                      </a:pPr>
                      <a:r>
                        <a:rPr lang="en-US" sz="1200" dirty="0">
                          <a:effectLst/>
                        </a:rPr>
                        <a:t>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822639278"/>
                  </a:ext>
                </a:extLst>
              </a:tr>
              <a:tr h="142875">
                <a:tc>
                  <a:txBody>
                    <a:bodyPr/>
                    <a:lstStyle/>
                    <a:p>
                      <a:pPr marL="0" marR="0">
                        <a:lnSpc>
                          <a:spcPct val="107000"/>
                        </a:lnSpc>
                        <a:spcBef>
                          <a:spcPts val="0"/>
                        </a:spcBef>
                        <a:spcAft>
                          <a:spcPts val="0"/>
                        </a:spcAft>
                      </a:pPr>
                      <a:r>
                        <a:rPr lang="en-US" sz="1200" b="0" dirty="0">
                          <a:effectLst/>
                        </a:rPr>
                        <a:t>Raj </a:t>
                      </a:r>
                      <a:r>
                        <a:rPr lang="en-US" sz="1200" b="0" dirty="0" err="1">
                          <a:effectLst/>
                        </a:rPr>
                        <a:t>Soin</a:t>
                      </a:r>
                      <a:r>
                        <a:rPr lang="en-US" sz="1200" b="0" dirty="0">
                          <a:effectLst/>
                        </a:rPr>
                        <a:t> College of Business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712085296"/>
                  </a:ext>
                </a:extLst>
              </a:tr>
            </a:tbl>
          </a:graphicData>
        </a:graphic>
      </p:graphicFrame>
      <p:pic>
        <p:nvPicPr>
          <p:cNvPr id="10" name="Picture 9" descr="Shape&#10;&#10;Description automatically generated with medium confidence">
            <a:extLst>
              <a:ext uri="{FF2B5EF4-FFF2-40B4-BE49-F238E27FC236}">
                <a16:creationId xmlns:a16="http://schemas.microsoft.com/office/drawing/2014/main" id="{14F264BF-9C48-4526-A457-320C4A521974}"/>
              </a:ext>
            </a:extLst>
          </p:cNvPr>
          <p:cNvPicPr>
            <a:picLocks noChangeAspect="1"/>
          </p:cNvPicPr>
          <p:nvPr/>
        </p:nvPicPr>
        <p:blipFill>
          <a:blip r:embed="rId3"/>
          <a:stretch>
            <a:fillRect/>
          </a:stretch>
        </p:blipFill>
        <p:spPr>
          <a:xfrm>
            <a:off x="7267074" y="4106286"/>
            <a:ext cx="1709591" cy="808768"/>
          </a:xfrm>
          <a:prstGeom prst="rect">
            <a:avLst/>
          </a:prstGeom>
        </p:spPr>
      </p:pic>
      <p:sp>
        <p:nvSpPr>
          <p:cNvPr id="2" name="TextBox 1">
            <a:extLst>
              <a:ext uri="{FF2B5EF4-FFF2-40B4-BE49-F238E27FC236}">
                <a16:creationId xmlns:a16="http://schemas.microsoft.com/office/drawing/2014/main" id="{01AB0C48-943E-4B86-9D08-FEB9BD0DA465}"/>
              </a:ext>
            </a:extLst>
          </p:cNvPr>
          <p:cNvSpPr txBox="1"/>
          <p:nvPr/>
        </p:nvSpPr>
        <p:spPr>
          <a:xfrm>
            <a:off x="629328" y="3087691"/>
            <a:ext cx="1012778" cy="300082"/>
          </a:xfrm>
          <a:prstGeom prst="rect">
            <a:avLst/>
          </a:prstGeom>
          <a:noFill/>
        </p:spPr>
        <p:txBody>
          <a:bodyPr wrap="none" rtlCol="0">
            <a:spAutoFit/>
          </a:bodyPr>
          <a:lstStyle/>
          <a:p>
            <a:r>
              <a:rPr lang="en-US" b="1" dirty="0"/>
              <a:t>*</a:t>
            </a:r>
            <a:r>
              <a:rPr lang="en-US" sz="1200" i="1" dirty="0"/>
              <a:t>preliminary</a:t>
            </a:r>
          </a:p>
        </p:txBody>
      </p:sp>
    </p:spTree>
    <p:extLst>
      <p:ext uri="{BB962C8B-B14F-4D97-AF65-F5344CB8AC3E}">
        <p14:creationId xmlns:p14="http://schemas.microsoft.com/office/powerpoint/2010/main" val="20788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349409" y="689042"/>
            <a:ext cx="7816190" cy="428625"/>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1800" b="1" dirty="0">
                <a:solidFill>
                  <a:schemeClr val="tx1">
                    <a:lumMod val="65000"/>
                    <a:lumOff val="35000"/>
                  </a:schemeClr>
                </a:solidFill>
                <a:latin typeface="+mn-lt"/>
              </a:rPr>
              <a:t>Retention, by top programs </a:t>
            </a:r>
            <a:r>
              <a:rPr lang="en-US" sz="1400" b="1" dirty="0">
                <a:solidFill>
                  <a:schemeClr val="tx1">
                    <a:lumMod val="65000"/>
                    <a:lumOff val="35000"/>
                  </a:schemeClr>
                </a:solidFill>
                <a:latin typeface="+mn-lt"/>
              </a:rPr>
              <a:t>(Fall-to-Fall) </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349409" y="970913"/>
            <a:ext cx="770290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Retention, rate at which students who are enrolled in Fall term are enrolled the following Fall term. </a:t>
            </a:r>
          </a:p>
          <a:p>
            <a:pPr lvl="0" defTabSz="914400" eaLnBrk="0" fontAlgn="base" hangingPunct="0">
              <a:spcBef>
                <a:spcPct val="0"/>
              </a:spcBef>
              <a:spcAft>
                <a:spcPct val="0"/>
              </a:spcAf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Wright State (Dayton) Fall 2022 Cohort report, </a:t>
            </a:r>
            <a:r>
              <a:rPr kumimoji="0" lang="en-US" altLang="en-US" sz="1100" i="1"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COGNOS </a:t>
            </a:r>
            <a:r>
              <a:rPr lang="en-US" sz="1200" dirty="0"/>
              <a:t>(14</a:t>
            </a:r>
            <a:r>
              <a:rPr lang="en-US" sz="1200" baseline="30000" dirty="0"/>
              <a:t>th</a:t>
            </a:r>
            <a:r>
              <a:rPr lang="en-US" sz="1200" dirty="0"/>
              <a:t> day)</a:t>
            </a:r>
            <a:endParaRPr kumimoji="0" lang="en-US" altLang="en-US" sz="1200" i="0" u="none" strike="noStrike" cap="none" normalizeH="0" baseline="0" dirty="0">
              <a:ln>
                <a:noFill/>
              </a:ln>
              <a:effectLst/>
            </a:endParaRPr>
          </a:p>
        </p:txBody>
      </p:sp>
      <p:pic>
        <p:nvPicPr>
          <p:cNvPr id="10" name="Picture 9" descr="Shape&#10;&#10;Description automatically generated with medium confidence">
            <a:extLst>
              <a:ext uri="{FF2B5EF4-FFF2-40B4-BE49-F238E27FC236}">
                <a16:creationId xmlns:a16="http://schemas.microsoft.com/office/drawing/2014/main" id="{14F264BF-9C48-4526-A457-320C4A521974}"/>
              </a:ext>
            </a:extLst>
          </p:cNvPr>
          <p:cNvPicPr>
            <a:picLocks noChangeAspect="1"/>
          </p:cNvPicPr>
          <p:nvPr/>
        </p:nvPicPr>
        <p:blipFill>
          <a:blip r:embed="rId3"/>
          <a:stretch>
            <a:fillRect/>
          </a:stretch>
        </p:blipFill>
        <p:spPr>
          <a:xfrm>
            <a:off x="7267074" y="4106286"/>
            <a:ext cx="1709591" cy="808768"/>
          </a:xfrm>
          <a:prstGeom prst="rect">
            <a:avLst/>
          </a:prstGeom>
        </p:spPr>
      </p:pic>
      <p:graphicFrame>
        <p:nvGraphicFramePr>
          <p:cNvPr id="4" name="Table 3">
            <a:extLst>
              <a:ext uri="{FF2B5EF4-FFF2-40B4-BE49-F238E27FC236}">
                <a16:creationId xmlns:a16="http://schemas.microsoft.com/office/drawing/2014/main" id="{A3513C39-7F61-42B2-B99A-387F6620CA2A}"/>
              </a:ext>
            </a:extLst>
          </p:cNvPr>
          <p:cNvGraphicFramePr>
            <a:graphicFrameLocks noGrp="1"/>
          </p:cNvGraphicFramePr>
          <p:nvPr>
            <p:extLst>
              <p:ext uri="{D42A27DB-BD31-4B8C-83A1-F6EECF244321}">
                <p14:modId xmlns:p14="http://schemas.microsoft.com/office/powerpoint/2010/main" val="1479362269"/>
              </p:ext>
            </p:extLst>
          </p:nvPr>
        </p:nvGraphicFramePr>
        <p:xfrm>
          <a:off x="428625" y="1555117"/>
          <a:ext cx="3891447" cy="3463290"/>
        </p:xfrm>
        <a:graphic>
          <a:graphicData uri="http://schemas.openxmlformats.org/drawingml/2006/table">
            <a:tbl>
              <a:tblPr>
                <a:tableStyleId>{9D7B26C5-4107-4FEC-AEDC-1716B250A1EF}</a:tableStyleId>
              </a:tblPr>
              <a:tblGrid>
                <a:gridCol w="2295914">
                  <a:extLst>
                    <a:ext uri="{9D8B030D-6E8A-4147-A177-3AD203B41FA5}">
                      <a16:colId xmlns:a16="http://schemas.microsoft.com/office/drawing/2014/main" val="2190178271"/>
                    </a:ext>
                  </a:extLst>
                </a:gridCol>
                <a:gridCol w="317241">
                  <a:extLst>
                    <a:ext uri="{9D8B030D-6E8A-4147-A177-3AD203B41FA5}">
                      <a16:colId xmlns:a16="http://schemas.microsoft.com/office/drawing/2014/main" val="3567942884"/>
                    </a:ext>
                  </a:extLst>
                </a:gridCol>
                <a:gridCol w="270587">
                  <a:extLst>
                    <a:ext uri="{9D8B030D-6E8A-4147-A177-3AD203B41FA5}">
                      <a16:colId xmlns:a16="http://schemas.microsoft.com/office/drawing/2014/main" val="2673399571"/>
                    </a:ext>
                  </a:extLst>
                </a:gridCol>
                <a:gridCol w="485192">
                  <a:extLst>
                    <a:ext uri="{9D8B030D-6E8A-4147-A177-3AD203B41FA5}">
                      <a16:colId xmlns:a16="http://schemas.microsoft.com/office/drawing/2014/main" val="2920376832"/>
                    </a:ext>
                  </a:extLst>
                </a:gridCol>
                <a:gridCol w="522513">
                  <a:extLst>
                    <a:ext uri="{9D8B030D-6E8A-4147-A177-3AD203B41FA5}">
                      <a16:colId xmlns:a16="http://schemas.microsoft.com/office/drawing/2014/main" val="1695345562"/>
                    </a:ext>
                  </a:extLst>
                </a:gridCol>
              </a:tblGrid>
              <a:tr h="161925">
                <a:tc>
                  <a:txBody>
                    <a:bodyPr/>
                    <a:lstStyle/>
                    <a:p>
                      <a:pPr algn="l" fontAlgn="b"/>
                      <a:r>
                        <a:rPr lang="en-US" sz="1200" b="1" u="none" strike="noStrike" cap="all" baseline="0" dirty="0">
                          <a:effectLst/>
                          <a:latin typeface="+mj-lt"/>
                        </a:rPr>
                        <a:t>College of </a:t>
                      </a:r>
                      <a:r>
                        <a:rPr lang="en-US" sz="1200" b="1" u="none" strike="noStrike" cap="all" baseline="0" dirty="0" err="1">
                          <a:effectLst/>
                          <a:latin typeface="+mj-lt"/>
                        </a:rPr>
                        <a:t>Egr</a:t>
                      </a:r>
                      <a:r>
                        <a:rPr lang="en-US" sz="1200" b="1" u="none" strike="noStrike" cap="all" baseline="0" dirty="0">
                          <a:effectLst/>
                          <a:latin typeface="+mj-lt"/>
                        </a:rPr>
                        <a:t> &amp; Computer Sci</a:t>
                      </a:r>
                      <a:endParaRPr lang="en-US" sz="1200" b="1" i="0" u="none" strike="noStrike" cap="all" baseline="0" dirty="0">
                        <a:solidFill>
                          <a:srgbClr val="000000"/>
                        </a:solidFill>
                        <a:effectLst/>
                        <a:latin typeface="+mj-lt"/>
                      </a:endParaRPr>
                    </a:p>
                  </a:txBody>
                  <a:tcPr marL="9525" marR="9525" marT="9525" marB="0" anchor="b"/>
                </a:tc>
                <a:tc>
                  <a:txBody>
                    <a:bodyPr/>
                    <a:lstStyle/>
                    <a:p>
                      <a:pPr algn="r" fontAlgn="b"/>
                      <a:r>
                        <a:rPr lang="en-US" sz="1200" b="1" i="0" u="none" strike="noStrike" dirty="0">
                          <a:solidFill>
                            <a:srgbClr val="000000"/>
                          </a:solidFill>
                          <a:effectLst/>
                          <a:latin typeface="+mj-lt"/>
                        </a:rPr>
                        <a:t>N</a:t>
                      </a:r>
                    </a:p>
                  </a:txBody>
                  <a:tcPr marL="9525" marR="9525" marT="9525" marB="0" anchor="b"/>
                </a:tc>
                <a:tc>
                  <a:txBody>
                    <a:bodyPr/>
                    <a:lstStyle/>
                    <a:p>
                      <a:pPr algn="r" fontAlgn="b"/>
                      <a:r>
                        <a:rPr lang="en-US" sz="1200" b="1" i="0" u="none" strike="noStrike" dirty="0">
                          <a:solidFill>
                            <a:srgbClr val="000000"/>
                          </a:solidFill>
                          <a:effectLst/>
                          <a:latin typeface="+mj-lt"/>
                        </a:rPr>
                        <a:t>Y</a:t>
                      </a:r>
                    </a:p>
                  </a:txBody>
                  <a:tcPr marL="9525" marR="9525" marT="9525" marB="0" anchor="b"/>
                </a:tc>
                <a:tc>
                  <a:txBody>
                    <a:bodyPr/>
                    <a:lstStyle/>
                    <a:p>
                      <a:pPr algn="r" fontAlgn="b"/>
                      <a:r>
                        <a:rPr lang="en-US" sz="1200" b="1" i="0" u="none" strike="noStrike" dirty="0">
                          <a:solidFill>
                            <a:srgbClr val="000000"/>
                          </a:solidFill>
                          <a:effectLst/>
                          <a:latin typeface="+mj-lt"/>
                        </a:rPr>
                        <a:t>TOTAL</a:t>
                      </a:r>
                    </a:p>
                  </a:txBody>
                  <a:tcPr marL="9525" marR="9525" marT="9525" marB="0" anchor="b"/>
                </a:tc>
                <a:tc>
                  <a:txBody>
                    <a:bodyPr/>
                    <a:lstStyle/>
                    <a:p>
                      <a:pPr algn="r" fontAlgn="b"/>
                      <a:r>
                        <a:rPr lang="en-US" sz="1200" b="1" i="0" u="none" strike="noStrike" dirty="0">
                          <a:solidFill>
                            <a:srgbClr val="000000"/>
                          </a:solidFill>
                          <a:effectLst/>
                          <a:latin typeface="+mj-lt"/>
                        </a:rPr>
                        <a:t>66%</a:t>
                      </a:r>
                      <a:r>
                        <a:rPr lang="en-US" sz="1200" b="0" i="0" u="none" strike="noStrike" dirty="0">
                          <a:solidFill>
                            <a:srgbClr val="000000"/>
                          </a:solidFill>
                          <a:effectLst/>
                          <a:latin typeface="+mj-lt"/>
                        </a:rPr>
                        <a:t>     </a:t>
                      </a:r>
                    </a:p>
                  </a:txBody>
                  <a:tcPr marL="9525" marR="9525" marT="9525" marB="0" anchor="b"/>
                </a:tc>
                <a:extLst>
                  <a:ext uri="{0D108BD9-81ED-4DB2-BD59-A6C34878D82A}">
                    <a16:rowId xmlns:a16="http://schemas.microsoft.com/office/drawing/2014/main" val="3958472892"/>
                  </a:ext>
                </a:extLst>
              </a:tr>
              <a:tr h="171450">
                <a:tc>
                  <a:txBody>
                    <a:bodyPr/>
                    <a:lstStyle/>
                    <a:p>
                      <a:pPr algn="l" fontAlgn="b"/>
                      <a:r>
                        <a:rPr lang="en-US" sz="1200" u="none" strike="noStrike">
                          <a:effectLst/>
                          <a:latin typeface="+mj-lt"/>
                        </a:rPr>
                        <a:t>Computer Engineering</a:t>
                      </a:r>
                      <a:endParaRPr lang="en-US" sz="1200" b="0" i="0" u="none" strike="noStrike">
                        <a:solidFill>
                          <a:srgbClr val="000000"/>
                        </a:solidFill>
                        <a:effectLst/>
                        <a:latin typeface="+mj-lt"/>
                      </a:endParaRPr>
                    </a:p>
                  </a:txBody>
                  <a:tcPr marL="114300" marR="9525" marT="9525" marB="0" anchor="b"/>
                </a:tc>
                <a:tc>
                  <a:txBody>
                    <a:bodyPr/>
                    <a:lstStyle/>
                    <a:p>
                      <a:pPr algn="r" fontAlgn="b"/>
                      <a:r>
                        <a:rPr lang="en-US" sz="1200" u="none" strike="noStrike" dirty="0">
                          <a:effectLst/>
                          <a:latin typeface="+mj-lt"/>
                        </a:rPr>
                        <a:t>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18</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24</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71%</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763536048"/>
                  </a:ext>
                </a:extLst>
              </a:tr>
              <a:tr h="171450">
                <a:tc>
                  <a:txBody>
                    <a:bodyPr/>
                    <a:lstStyle/>
                    <a:p>
                      <a:pPr algn="l" fontAlgn="b"/>
                      <a:r>
                        <a:rPr lang="en-US" sz="1200" u="none" strike="noStrike" dirty="0">
                          <a:solidFill>
                            <a:srgbClr val="C00000"/>
                          </a:solidFill>
                          <a:effectLst/>
                          <a:latin typeface="+mj-lt"/>
                        </a:rPr>
                        <a:t>Computer Science</a:t>
                      </a:r>
                      <a:endParaRPr lang="en-US" sz="1200" b="0" i="0" u="none" strike="noStrike" dirty="0">
                        <a:solidFill>
                          <a:srgbClr val="C00000"/>
                        </a:solidFill>
                        <a:effectLst/>
                        <a:latin typeface="+mj-lt"/>
                      </a:endParaRPr>
                    </a:p>
                  </a:txBody>
                  <a:tcPr marL="114300" marR="9525" marT="9525" marB="0" anchor="b"/>
                </a:tc>
                <a:tc>
                  <a:txBody>
                    <a:bodyPr/>
                    <a:lstStyle/>
                    <a:p>
                      <a:pPr algn="r" fontAlgn="b"/>
                      <a:r>
                        <a:rPr lang="en-US" sz="1200" u="none" strike="noStrike" dirty="0">
                          <a:solidFill>
                            <a:srgbClr val="C00000"/>
                          </a:solidFill>
                          <a:effectLst/>
                          <a:latin typeface="+mj-lt"/>
                        </a:rPr>
                        <a:t>27</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49</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76</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65%</a:t>
                      </a:r>
                      <a:endParaRPr lang="en-US" sz="1200" b="0"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3771421498"/>
                  </a:ext>
                </a:extLst>
              </a:tr>
              <a:tr h="171450">
                <a:tc>
                  <a:txBody>
                    <a:bodyPr/>
                    <a:lstStyle/>
                    <a:p>
                      <a:pPr algn="l" fontAlgn="b"/>
                      <a:r>
                        <a:rPr lang="en-US" sz="1200" u="none" strike="noStrike" dirty="0">
                          <a:effectLst/>
                          <a:latin typeface="+mj-lt"/>
                        </a:rPr>
                        <a:t>Electrical Engineering</a:t>
                      </a:r>
                      <a:endParaRPr lang="en-US" sz="1200" b="0" i="0" u="none" strike="noStrike" dirty="0">
                        <a:solidFill>
                          <a:srgbClr val="000000"/>
                        </a:solidFill>
                        <a:effectLst/>
                        <a:latin typeface="+mj-lt"/>
                      </a:endParaRPr>
                    </a:p>
                  </a:txBody>
                  <a:tcPr marL="114300" marR="9525" marT="9525" marB="0" anchor="b"/>
                </a:tc>
                <a:tc>
                  <a:txBody>
                    <a:bodyPr/>
                    <a:lstStyle/>
                    <a:p>
                      <a:pPr algn="r" fontAlgn="b"/>
                      <a:r>
                        <a:rPr lang="en-US" sz="1200" b="0" i="0" u="none" strike="noStrike" dirty="0">
                          <a:solidFill>
                            <a:srgbClr val="000000"/>
                          </a:solidFill>
                          <a:effectLst/>
                          <a:latin typeface="+mj-lt"/>
                        </a:rPr>
                        <a:t>5</a:t>
                      </a:r>
                    </a:p>
                  </a:txBody>
                  <a:tcPr marL="9525" marR="9525" marT="9525" marB="0" anchor="b"/>
                </a:tc>
                <a:tc>
                  <a:txBody>
                    <a:bodyPr/>
                    <a:lstStyle/>
                    <a:p>
                      <a:pPr algn="r" fontAlgn="b"/>
                      <a:r>
                        <a:rPr lang="en-US" sz="1200" b="0" i="0" u="none" strike="noStrike" dirty="0">
                          <a:solidFill>
                            <a:srgbClr val="000000"/>
                          </a:solidFill>
                          <a:effectLst/>
                          <a:latin typeface="+mj-lt"/>
                        </a:rPr>
                        <a:t>20</a:t>
                      </a:r>
                    </a:p>
                  </a:txBody>
                  <a:tcPr marL="9525" marR="9525" marT="9525" marB="0" anchor="b"/>
                </a:tc>
                <a:tc>
                  <a:txBody>
                    <a:bodyPr/>
                    <a:lstStyle/>
                    <a:p>
                      <a:pPr algn="r" fontAlgn="b"/>
                      <a:r>
                        <a:rPr lang="en-US" sz="1200" u="none" strike="noStrike" dirty="0">
                          <a:effectLst/>
                          <a:latin typeface="+mj-lt"/>
                        </a:rPr>
                        <a:t>25</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76%</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758972535"/>
                  </a:ext>
                </a:extLst>
              </a:tr>
              <a:tr h="171450">
                <a:tc>
                  <a:txBody>
                    <a:bodyPr/>
                    <a:lstStyle/>
                    <a:p>
                      <a:pPr algn="l" fontAlgn="b"/>
                      <a:r>
                        <a:rPr lang="en-US" sz="1200" u="none" strike="noStrike">
                          <a:effectLst/>
                          <a:latin typeface="+mj-lt"/>
                        </a:rPr>
                        <a:t>Info Tech &amp; Cybersecurity</a:t>
                      </a:r>
                      <a:endParaRPr lang="en-US" sz="1200" b="0" i="0" u="none" strike="noStrike">
                        <a:solidFill>
                          <a:srgbClr val="000000"/>
                        </a:solidFill>
                        <a:effectLst/>
                        <a:latin typeface="+mj-lt"/>
                      </a:endParaRPr>
                    </a:p>
                  </a:txBody>
                  <a:tcPr marL="114300" marR="9525" marT="9525" marB="0" anchor="b"/>
                </a:tc>
                <a:tc>
                  <a:txBody>
                    <a:bodyPr/>
                    <a:lstStyle/>
                    <a:p>
                      <a:pPr algn="r" fontAlgn="b"/>
                      <a:r>
                        <a:rPr lang="en-US" sz="1200" u="none" strike="noStrike" dirty="0">
                          <a:effectLst/>
                          <a:latin typeface="+mj-lt"/>
                        </a:rPr>
                        <a:t>8</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a:effectLst/>
                          <a:latin typeface="+mj-lt"/>
                        </a:rPr>
                        <a:t>16</a:t>
                      </a:r>
                      <a:endParaRPr lang="en-US" sz="1200" b="0" i="0" u="none" strike="noStrike">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24</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67%</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25955330"/>
                  </a:ext>
                </a:extLst>
              </a:tr>
              <a:tr h="171450">
                <a:tc>
                  <a:txBody>
                    <a:bodyPr/>
                    <a:lstStyle/>
                    <a:p>
                      <a:pPr algn="l" fontAlgn="b"/>
                      <a:r>
                        <a:rPr lang="en-US" sz="1200" u="none" strike="noStrike" dirty="0">
                          <a:solidFill>
                            <a:schemeClr val="tx1"/>
                          </a:solidFill>
                          <a:effectLst/>
                          <a:latin typeface="+mj-lt"/>
                        </a:rPr>
                        <a:t>Mechanical Engineering</a:t>
                      </a:r>
                      <a:endParaRPr lang="en-US" sz="1200" b="0" i="0" u="none" strike="noStrike" dirty="0">
                        <a:solidFill>
                          <a:schemeClr val="tx1"/>
                        </a:solidFill>
                        <a:effectLst/>
                        <a:latin typeface="+mj-lt"/>
                      </a:endParaRPr>
                    </a:p>
                  </a:txBody>
                  <a:tcPr marL="114300" marR="9525" marT="9525" marB="0" anchor="b"/>
                </a:tc>
                <a:tc>
                  <a:txBody>
                    <a:bodyPr/>
                    <a:lstStyle/>
                    <a:p>
                      <a:pPr algn="r" fontAlgn="b"/>
                      <a:r>
                        <a:rPr lang="en-US" sz="1200" u="none" strike="noStrike" dirty="0">
                          <a:solidFill>
                            <a:schemeClr val="tx1"/>
                          </a:solidFill>
                          <a:effectLst/>
                          <a:latin typeface="+mj-lt"/>
                        </a:rPr>
                        <a:t>21</a:t>
                      </a:r>
                      <a:endParaRPr lang="en-US" sz="1200" b="0" i="0" u="none" strike="noStrike" dirty="0">
                        <a:solidFill>
                          <a:schemeClr val="tx1"/>
                        </a:solidFill>
                        <a:effectLst/>
                        <a:latin typeface="+mj-lt"/>
                      </a:endParaRPr>
                    </a:p>
                  </a:txBody>
                  <a:tcPr marL="9525" marR="9525" marT="9525" marB="0" anchor="b"/>
                </a:tc>
                <a:tc>
                  <a:txBody>
                    <a:bodyPr/>
                    <a:lstStyle/>
                    <a:p>
                      <a:pPr algn="r" fontAlgn="b"/>
                      <a:r>
                        <a:rPr lang="en-US" sz="1200" u="none" strike="noStrike" dirty="0">
                          <a:solidFill>
                            <a:schemeClr val="tx1"/>
                          </a:solidFill>
                          <a:effectLst/>
                          <a:latin typeface="+mj-lt"/>
                        </a:rPr>
                        <a:t>42</a:t>
                      </a:r>
                      <a:endParaRPr lang="en-US" sz="1200" b="0" i="0" u="none" strike="noStrike" dirty="0">
                        <a:solidFill>
                          <a:schemeClr val="tx1"/>
                        </a:solidFill>
                        <a:effectLst/>
                        <a:latin typeface="+mj-lt"/>
                      </a:endParaRPr>
                    </a:p>
                  </a:txBody>
                  <a:tcPr marL="9525" marR="9525" marT="9525" marB="0" anchor="b"/>
                </a:tc>
                <a:tc>
                  <a:txBody>
                    <a:bodyPr/>
                    <a:lstStyle/>
                    <a:p>
                      <a:pPr algn="r" fontAlgn="b"/>
                      <a:r>
                        <a:rPr lang="en-US" sz="1200" u="none" strike="noStrike" dirty="0">
                          <a:solidFill>
                            <a:schemeClr val="tx1"/>
                          </a:solidFill>
                          <a:effectLst/>
                          <a:latin typeface="+mj-lt"/>
                        </a:rPr>
                        <a:t>63</a:t>
                      </a:r>
                      <a:endParaRPr lang="en-US" sz="1200" b="0" i="0" u="none" strike="noStrike" dirty="0">
                        <a:solidFill>
                          <a:schemeClr val="tx1"/>
                        </a:solidFill>
                        <a:effectLst/>
                        <a:latin typeface="+mj-lt"/>
                      </a:endParaRPr>
                    </a:p>
                  </a:txBody>
                  <a:tcPr marL="9525" marR="9525" marT="9525" marB="0" anchor="b"/>
                </a:tc>
                <a:tc>
                  <a:txBody>
                    <a:bodyPr/>
                    <a:lstStyle/>
                    <a:p>
                      <a:pPr algn="r" fontAlgn="b"/>
                      <a:r>
                        <a:rPr lang="en-US" sz="1200" u="none" strike="noStrike" dirty="0">
                          <a:solidFill>
                            <a:schemeClr val="tx1"/>
                          </a:solidFill>
                          <a:effectLst/>
                          <a:latin typeface="+mj-lt"/>
                        </a:rPr>
                        <a:t>66%</a:t>
                      </a:r>
                      <a:endParaRPr lang="en-US" sz="1200" b="0"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2424496522"/>
                  </a:ext>
                </a:extLst>
              </a:tr>
              <a:tr h="171450">
                <a:tc>
                  <a:txBody>
                    <a:bodyPr/>
                    <a:lstStyle/>
                    <a:p>
                      <a:pPr algn="l"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207918524"/>
                  </a:ext>
                </a:extLst>
              </a:tr>
              <a:tr h="171450">
                <a:tc>
                  <a:txBody>
                    <a:bodyPr/>
                    <a:lstStyle/>
                    <a:p>
                      <a:pPr algn="l" fontAlgn="b"/>
                      <a:r>
                        <a:rPr lang="en-US" sz="1200" b="1" u="none" strike="noStrike" cap="all" baseline="0" dirty="0">
                          <a:effectLst/>
                          <a:latin typeface="+mj-lt"/>
                        </a:rPr>
                        <a:t>College of </a:t>
                      </a:r>
                      <a:r>
                        <a:rPr lang="en-US" sz="1200" b="1" u="none" strike="noStrike" cap="all" baseline="0" dirty="0" err="1">
                          <a:effectLst/>
                          <a:latin typeface="+mj-lt"/>
                        </a:rPr>
                        <a:t>Hlth</a:t>
                      </a:r>
                      <a:r>
                        <a:rPr lang="en-US" sz="1200" b="1" u="none" strike="noStrike" cap="all" baseline="0" dirty="0">
                          <a:effectLst/>
                          <a:latin typeface="+mj-lt"/>
                        </a:rPr>
                        <a:t>, Ed &amp; </a:t>
                      </a:r>
                      <a:r>
                        <a:rPr lang="en-US" sz="1200" b="1" u="none" strike="noStrike" cap="all" baseline="0" dirty="0" err="1">
                          <a:effectLst/>
                          <a:latin typeface="+mj-lt"/>
                        </a:rPr>
                        <a:t>Hmn</a:t>
                      </a:r>
                      <a:r>
                        <a:rPr lang="en-US" sz="1200" b="1" u="none" strike="noStrike" cap="all" baseline="0" dirty="0">
                          <a:effectLst/>
                          <a:latin typeface="+mj-lt"/>
                        </a:rPr>
                        <a:t> </a:t>
                      </a:r>
                      <a:r>
                        <a:rPr lang="en-US" sz="1200" b="1" u="none" strike="noStrike" cap="all" baseline="0" dirty="0" err="1">
                          <a:effectLst/>
                          <a:latin typeface="+mj-lt"/>
                        </a:rPr>
                        <a:t>Svcs</a:t>
                      </a:r>
                      <a:endParaRPr lang="en-US" sz="1200" b="1" i="0" u="none" strike="noStrike" cap="all" baseline="0"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 </a:t>
                      </a:r>
                      <a:r>
                        <a:rPr lang="en-US" sz="1200" b="1" u="none" strike="noStrike" dirty="0">
                          <a:effectLst/>
                          <a:latin typeface="+mj-lt"/>
                        </a:rPr>
                        <a:t>58%</a:t>
                      </a:r>
                      <a:endParaRPr lang="en-US"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365614982"/>
                  </a:ext>
                </a:extLst>
              </a:tr>
              <a:tr h="171450">
                <a:tc>
                  <a:txBody>
                    <a:bodyPr/>
                    <a:lstStyle/>
                    <a:p>
                      <a:pPr algn="l" fontAlgn="b"/>
                      <a:r>
                        <a:rPr lang="en-US" sz="1200" u="none" strike="noStrike" dirty="0">
                          <a:effectLst/>
                          <a:latin typeface="+mj-lt"/>
                        </a:rPr>
                        <a:t>Elementary Education P-5</a:t>
                      </a:r>
                      <a:endParaRPr lang="en-US" sz="1200" b="0" i="0" u="none" strike="noStrike" dirty="0">
                        <a:solidFill>
                          <a:srgbClr val="000000"/>
                        </a:solidFill>
                        <a:effectLst/>
                        <a:latin typeface="+mj-lt"/>
                      </a:endParaRPr>
                    </a:p>
                  </a:txBody>
                  <a:tcPr marL="114300" marR="9525" marT="9525" marB="0" anchor="b"/>
                </a:tc>
                <a:tc>
                  <a:txBody>
                    <a:bodyPr/>
                    <a:lstStyle/>
                    <a:p>
                      <a:pPr algn="r" fontAlgn="b"/>
                      <a:r>
                        <a:rPr lang="en-US" sz="1200" u="none" strike="noStrike" dirty="0">
                          <a:effectLst/>
                          <a:latin typeface="+mj-lt"/>
                        </a:rPr>
                        <a:t>19</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29</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48</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60%</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439616567"/>
                  </a:ext>
                </a:extLst>
              </a:tr>
              <a:tr h="161925">
                <a:tc>
                  <a:txBody>
                    <a:bodyPr/>
                    <a:lstStyle/>
                    <a:p>
                      <a:pPr algn="l" fontAlgn="b"/>
                      <a:r>
                        <a:rPr lang="en-US" sz="1200" u="none" strike="noStrike" dirty="0">
                          <a:effectLst/>
                          <a:latin typeface="+mj-lt"/>
                        </a:rPr>
                        <a:t>Nursing</a:t>
                      </a:r>
                      <a:endParaRPr lang="en-US" sz="1200" b="0" i="0" u="none" strike="noStrike" dirty="0">
                        <a:solidFill>
                          <a:srgbClr val="000000"/>
                        </a:solidFill>
                        <a:effectLst/>
                        <a:latin typeface="+mj-lt"/>
                      </a:endParaRPr>
                    </a:p>
                  </a:txBody>
                  <a:tcPr marL="114300" marR="9525" marT="9525" marB="0" anchor="b"/>
                </a:tc>
                <a:tc>
                  <a:txBody>
                    <a:bodyPr/>
                    <a:lstStyle/>
                    <a:p>
                      <a:pPr algn="r" fontAlgn="b"/>
                      <a:r>
                        <a:rPr lang="en-US" sz="1200" u="none" strike="noStrike" dirty="0">
                          <a:effectLst/>
                          <a:latin typeface="+mj-lt"/>
                        </a:rPr>
                        <a:t>73</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110</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183</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60%</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723870085"/>
                  </a:ext>
                </a:extLst>
              </a:tr>
              <a:tr h="161925">
                <a:tc>
                  <a:txBody>
                    <a:bodyPr/>
                    <a:lstStyle/>
                    <a:p>
                      <a:pPr algn="l" fontAlgn="b"/>
                      <a:r>
                        <a:rPr lang="en-US" sz="1200" u="none" strike="noStrike">
                          <a:solidFill>
                            <a:srgbClr val="C00000"/>
                          </a:solidFill>
                          <a:effectLst/>
                          <a:latin typeface="+mj-lt"/>
                        </a:rPr>
                        <a:t>Social Work</a:t>
                      </a:r>
                      <a:endParaRPr lang="en-US" sz="1200" b="0" i="0" u="none" strike="noStrike">
                        <a:solidFill>
                          <a:srgbClr val="C00000"/>
                        </a:solidFill>
                        <a:effectLst/>
                        <a:latin typeface="+mj-lt"/>
                      </a:endParaRPr>
                    </a:p>
                  </a:txBody>
                  <a:tcPr marL="114300" marR="9525" marT="9525" marB="0" anchor="b"/>
                </a:tc>
                <a:tc>
                  <a:txBody>
                    <a:bodyPr/>
                    <a:lstStyle/>
                    <a:p>
                      <a:pPr algn="r" fontAlgn="b"/>
                      <a:r>
                        <a:rPr lang="en-US" sz="1200" u="none" strike="noStrike" dirty="0">
                          <a:solidFill>
                            <a:srgbClr val="C00000"/>
                          </a:solidFill>
                          <a:effectLst/>
                          <a:latin typeface="+mj-lt"/>
                        </a:rPr>
                        <a:t>17</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15</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32</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47%</a:t>
                      </a:r>
                      <a:endParaRPr lang="en-US" sz="1200" b="0"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1050239532"/>
                  </a:ext>
                </a:extLst>
              </a:tr>
              <a:tr h="171450">
                <a:tc>
                  <a:txBody>
                    <a:bodyPr/>
                    <a:lstStyle/>
                    <a:p>
                      <a:pPr algn="l" fontAlgn="b"/>
                      <a:r>
                        <a:rPr lang="en-US" sz="1200" u="none" strike="noStrike" dirty="0">
                          <a:solidFill>
                            <a:srgbClr val="C00000"/>
                          </a:solidFill>
                          <a:effectLst/>
                          <a:latin typeface="+mj-lt"/>
                        </a:rPr>
                        <a:t>Sports Science</a:t>
                      </a:r>
                      <a:endParaRPr lang="en-US" sz="1200" b="0" i="0" u="none" strike="noStrike" dirty="0">
                        <a:solidFill>
                          <a:srgbClr val="C00000"/>
                        </a:solidFill>
                        <a:effectLst/>
                        <a:latin typeface="+mj-lt"/>
                      </a:endParaRPr>
                    </a:p>
                  </a:txBody>
                  <a:tcPr marL="114300" marR="9525" marT="9525" marB="0" anchor="b"/>
                </a:tc>
                <a:tc>
                  <a:txBody>
                    <a:bodyPr/>
                    <a:lstStyle/>
                    <a:p>
                      <a:pPr algn="r" fontAlgn="b"/>
                      <a:r>
                        <a:rPr lang="en-US" sz="1200" u="none" strike="noStrike">
                          <a:solidFill>
                            <a:srgbClr val="C00000"/>
                          </a:solidFill>
                          <a:effectLst/>
                          <a:latin typeface="+mj-lt"/>
                        </a:rPr>
                        <a:t>16</a:t>
                      </a:r>
                      <a:endParaRPr lang="en-US" sz="1200" b="0" i="0" u="none" strike="noStrike">
                        <a:solidFill>
                          <a:srgbClr val="C00000"/>
                        </a:solidFill>
                        <a:effectLst/>
                        <a:latin typeface="+mj-lt"/>
                      </a:endParaRPr>
                    </a:p>
                  </a:txBody>
                  <a:tcPr marL="9525" marR="9525" marT="9525" marB="0" anchor="b"/>
                </a:tc>
                <a:tc>
                  <a:txBody>
                    <a:bodyPr/>
                    <a:lstStyle/>
                    <a:p>
                      <a:pPr algn="r" fontAlgn="b"/>
                      <a:r>
                        <a:rPr lang="en-US" sz="1200" u="none" strike="noStrike">
                          <a:solidFill>
                            <a:srgbClr val="C00000"/>
                          </a:solidFill>
                          <a:effectLst/>
                          <a:latin typeface="+mj-lt"/>
                        </a:rPr>
                        <a:t>18</a:t>
                      </a:r>
                      <a:endParaRPr lang="en-US" sz="1200" b="0" i="0" u="none" strike="noStrike">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34</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50%</a:t>
                      </a:r>
                      <a:endParaRPr lang="en-US" sz="1200" b="0"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1362906380"/>
                  </a:ext>
                </a:extLst>
              </a:tr>
              <a:tr h="171450">
                <a:tc>
                  <a:txBody>
                    <a:bodyPr/>
                    <a:lstStyle/>
                    <a:p>
                      <a:pPr algn="l"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057830200"/>
                  </a:ext>
                </a:extLst>
              </a:tr>
              <a:tr h="171450">
                <a:tc>
                  <a:txBody>
                    <a:bodyPr/>
                    <a:lstStyle/>
                    <a:p>
                      <a:pPr algn="l" fontAlgn="b"/>
                      <a:r>
                        <a:rPr lang="en-US" sz="1200" b="1" u="none" strike="noStrike" cap="all" baseline="0" dirty="0">
                          <a:effectLst/>
                          <a:latin typeface="+mj-lt"/>
                        </a:rPr>
                        <a:t>College of Liberal Arts</a:t>
                      </a:r>
                      <a:endParaRPr lang="en-US" sz="1200" b="1" i="0" u="none" strike="noStrike" cap="all" baseline="0"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endParaRPr lang="en-US" sz="1200" b="1"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 </a:t>
                      </a:r>
                      <a:r>
                        <a:rPr lang="en-US" sz="1200" b="1" u="none" strike="noStrike" dirty="0">
                          <a:effectLst/>
                          <a:latin typeface="+mj-lt"/>
                        </a:rPr>
                        <a:t>69%</a:t>
                      </a:r>
                      <a:endParaRPr lang="en-US"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43749454"/>
                  </a:ext>
                </a:extLst>
              </a:tr>
              <a:tr h="161925">
                <a:tc>
                  <a:txBody>
                    <a:bodyPr/>
                    <a:lstStyle/>
                    <a:p>
                      <a:pPr algn="l" fontAlgn="b"/>
                      <a:r>
                        <a:rPr lang="en-US" sz="1200" u="none" strike="noStrike">
                          <a:effectLst/>
                          <a:latin typeface="+mj-lt"/>
                        </a:rPr>
                        <a:t>Acting</a:t>
                      </a:r>
                      <a:endParaRPr lang="en-US" sz="1200" b="0" i="0" u="none" strike="noStrike">
                        <a:solidFill>
                          <a:srgbClr val="000000"/>
                        </a:solidFill>
                        <a:effectLst/>
                        <a:latin typeface="+mj-lt"/>
                      </a:endParaRPr>
                    </a:p>
                  </a:txBody>
                  <a:tcPr marL="114300" marR="9525" marT="9525" marB="0" anchor="b"/>
                </a:tc>
                <a:tc>
                  <a:txBody>
                    <a:bodyPr/>
                    <a:lstStyle/>
                    <a:p>
                      <a:pPr algn="r" fontAlgn="b"/>
                      <a:r>
                        <a:rPr lang="en-US" sz="1200" b="0" i="0" u="none" strike="noStrike" dirty="0">
                          <a:solidFill>
                            <a:srgbClr val="000000"/>
                          </a:solidFill>
                          <a:effectLst/>
                          <a:latin typeface="+mj-lt"/>
                        </a:rPr>
                        <a:t>0</a:t>
                      </a:r>
                    </a:p>
                  </a:txBody>
                  <a:tcPr marL="9525" marR="9525" marT="9525" marB="0" anchor="b"/>
                </a:tc>
                <a:tc>
                  <a:txBody>
                    <a:bodyPr/>
                    <a:lstStyle/>
                    <a:p>
                      <a:pPr algn="r" fontAlgn="b"/>
                      <a:r>
                        <a:rPr lang="en-US" sz="1200" u="none" strike="noStrike" dirty="0">
                          <a:effectLst/>
                          <a:latin typeface="+mj-lt"/>
                        </a:rPr>
                        <a:t>21</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21</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100%</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75268983"/>
                  </a:ext>
                </a:extLst>
              </a:tr>
              <a:tr h="161925">
                <a:tc>
                  <a:txBody>
                    <a:bodyPr/>
                    <a:lstStyle/>
                    <a:p>
                      <a:pPr algn="l" fontAlgn="b"/>
                      <a:r>
                        <a:rPr lang="en-US" sz="1200" u="none" strike="noStrike" dirty="0">
                          <a:solidFill>
                            <a:srgbClr val="C00000"/>
                          </a:solidFill>
                          <a:effectLst/>
                          <a:latin typeface="+mj-lt"/>
                        </a:rPr>
                        <a:t>Crime and Justice Studies</a:t>
                      </a:r>
                      <a:endParaRPr lang="en-US" sz="1200" b="0" i="0" u="none" strike="noStrike" dirty="0">
                        <a:solidFill>
                          <a:srgbClr val="C00000"/>
                        </a:solidFill>
                        <a:effectLst/>
                        <a:latin typeface="+mj-lt"/>
                      </a:endParaRPr>
                    </a:p>
                  </a:txBody>
                  <a:tcPr marL="114300" marR="9525" marT="9525" marB="0" anchor="b"/>
                </a:tc>
                <a:tc>
                  <a:txBody>
                    <a:bodyPr/>
                    <a:lstStyle/>
                    <a:p>
                      <a:pPr algn="r" fontAlgn="b"/>
                      <a:r>
                        <a:rPr lang="en-US" sz="1200" u="none" strike="noStrike" dirty="0">
                          <a:solidFill>
                            <a:srgbClr val="C00000"/>
                          </a:solidFill>
                          <a:effectLst/>
                          <a:latin typeface="+mj-lt"/>
                        </a:rPr>
                        <a:t>17</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16</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33</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50%</a:t>
                      </a:r>
                      <a:endParaRPr lang="en-US" sz="1200" b="0"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2808076328"/>
                  </a:ext>
                </a:extLst>
              </a:tr>
              <a:tr h="171450">
                <a:tc>
                  <a:txBody>
                    <a:bodyPr/>
                    <a:lstStyle/>
                    <a:p>
                      <a:pPr algn="l" fontAlgn="b"/>
                      <a:r>
                        <a:rPr lang="en-US" sz="1200" u="none" strike="noStrike">
                          <a:effectLst/>
                          <a:latin typeface="+mj-lt"/>
                        </a:rPr>
                        <a:t>English</a:t>
                      </a:r>
                      <a:endParaRPr lang="en-US" sz="1200" b="0" i="0" u="none" strike="noStrike">
                        <a:solidFill>
                          <a:srgbClr val="000000"/>
                        </a:solidFill>
                        <a:effectLst/>
                        <a:latin typeface="+mj-lt"/>
                      </a:endParaRPr>
                    </a:p>
                  </a:txBody>
                  <a:tcPr marL="114300" marR="9525" marT="9525" marB="0" anchor="b"/>
                </a:tc>
                <a:tc>
                  <a:txBody>
                    <a:bodyPr/>
                    <a:lstStyle/>
                    <a:p>
                      <a:pPr algn="r" fontAlgn="b"/>
                      <a:r>
                        <a:rPr lang="en-US" sz="1200" u="none" strike="noStrike">
                          <a:effectLst/>
                          <a:latin typeface="+mj-lt"/>
                        </a:rPr>
                        <a:t>8</a:t>
                      </a:r>
                      <a:endParaRPr lang="en-US" sz="1200" b="0" i="0" u="none" strike="noStrike">
                        <a:solidFill>
                          <a:srgbClr val="000000"/>
                        </a:solidFill>
                        <a:effectLst/>
                        <a:latin typeface="+mj-lt"/>
                      </a:endParaRPr>
                    </a:p>
                  </a:txBody>
                  <a:tcPr marL="9525" marR="9525" marT="9525" marB="0" anchor="b"/>
                </a:tc>
                <a:tc>
                  <a:txBody>
                    <a:bodyPr/>
                    <a:lstStyle/>
                    <a:p>
                      <a:pPr algn="r" fontAlgn="b"/>
                      <a:r>
                        <a:rPr lang="en-US" sz="1200" u="none" strike="noStrike">
                          <a:effectLst/>
                          <a:latin typeface="+mj-lt"/>
                        </a:rPr>
                        <a:t>20</a:t>
                      </a:r>
                      <a:endParaRPr lang="en-US" sz="1200" b="0" i="0" u="none" strike="noStrike">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28</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71%</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848430799"/>
                  </a:ext>
                </a:extLst>
              </a:tr>
              <a:tr h="171450">
                <a:tc>
                  <a:txBody>
                    <a:bodyPr/>
                    <a:lstStyle/>
                    <a:p>
                      <a:pPr algn="l" fontAlgn="b"/>
                      <a:r>
                        <a:rPr lang="en-US" sz="1200" u="none" strike="noStrike" dirty="0">
                          <a:solidFill>
                            <a:srgbClr val="C00000"/>
                          </a:solidFill>
                          <a:effectLst/>
                          <a:latin typeface="+mj-lt"/>
                        </a:rPr>
                        <a:t>Motion Pictures</a:t>
                      </a:r>
                      <a:endParaRPr lang="en-US" sz="1200" b="0" i="0" u="none" strike="noStrike" dirty="0">
                        <a:solidFill>
                          <a:srgbClr val="C00000"/>
                        </a:solidFill>
                        <a:effectLst/>
                        <a:latin typeface="+mj-lt"/>
                      </a:endParaRPr>
                    </a:p>
                  </a:txBody>
                  <a:tcPr marL="114300" marR="9525" marT="9525" marB="0" anchor="b"/>
                </a:tc>
                <a:tc>
                  <a:txBody>
                    <a:bodyPr/>
                    <a:lstStyle/>
                    <a:p>
                      <a:pPr algn="r" fontAlgn="b"/>
                      <a:r>
                        <a:rPr lang="en-US" sz="1200" b="0" i="0" u="none" strike="noStrike" dirty="0">
                          <a:solidFill>
                            <a:srgbClr val="C00000"/>
                          </a:solidFill>
                          <a:effectLst/>
                          <a:latin typeface="+mj-lt"/>
                        </a:rPr>
                        <a:t>8</a:t>
                      </a:r>
                    </a:p>
                  </a:txBody>
                  <a:tcPr marL="9525" marR="9525" marT="9525" marB="0" anchor="b"/>
                </a:tc>
                <a:tc>
                  <a:txBody>
                    <a:bodyPr/>
                    <a:lstStyle/>
                    <a:p>
                      <a:pPr algn="r" fontAlgn="b"/>
                      <a:r>
                        <a:rPr lang="en-US" sz="1200" u="none" strike="noStrike" dirty="0">
                          <a:solidFill>
                            <a:srgbClr val="C00000"/>
                          </a:solidFill>
                          <a:effectLst/>
                          <a:latin typeface="+mj-lt"/>
                        </a:rPr>
                        <a:t>11</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19</a:t>
                      </a:r>
                      <a:endParaRPr lang="en-US" sz="1200" b="0" i="0" u="none" strike="noStrike" dirty="0">
                        <a:solidFill>
                          <a:srgbClr val="C00000"/>
                        </a:solidFill>
                        <a:effectLst/>
                        <a:latin typeface="+mj-lt"/>
                      </a:endParaRPr>
                    </a:p>
                  </a:txBody>
                  <a:tcPr marL="9525" marR="9525" marT="9525" marB="0" anchor="b"/>
                </a:tc>
                <a:tc>
                  <a:txBody>
                    <a:bodyPr/>
                    <a:lstStyle/>
                    <a:p>
                      <a:pPr algn="r" fontAlgn="b"/>
                      <a:r>
                        <a:rPr lang="en-US" sz="1200" u="none" strike="noStrike" dirty="0">
                          <a:solidFill>
                            <a:srgbClr val="C00000"/>
                          </a:solidFill>
                          <a:effectLst/>
                          <a:latin typeface="+mj-lt"/>
                        </a:rPr>
                        <a:t>53%</a:t>
                      </a:r>
                      <a:endParaRPr lang="en-US" sz="1200" b="0"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1281657807"/>
                  </a:ext>
                </a:extLst>
              </a:tr>
            </a:tbl>
          </a:graphicData>
        </a:graphic>
      </p:graphicFrame>
      <p:graphicFrame>
        <p:nvGraphicFramePr>
          <p:cNvPr id="5" name="Table 4">
            <a:extLst>
              <a:ext uri="{FF2B5EF4-FFF2-40B4-BE49-F238E27FC236}">
                <a16:creationId xmlns:a16="http://schemas.microsoft.com/office/drawing/2014/main" id="{BDA54C67-4E97-4505-B1F9-8AFC8DCA4CDB}"/>
              </a:ext>
            </a:extLst>
          </p:cNvPr>
          <p:cNvGraphicFramePr>
            <a:graphicFrameLocks noGrp="1"/>
          </p:cNvGraphicFramePr>
          <p:nvPr>
            <p:extLst>
              <p:ext uri="{D42A27DB-BD31-4B8C-83A1-F6EECF244321}">
                <p14:modId xmlns:p14="http://schemas.microsoft.com/office/powerpoint/2010/main" val="2532055737"/>
              </p:ext>
            </p:extLst>
          </p:nvPr>
        </p:nvGraphicFramePr>
        <p:xfrm>
          <a:off x="4581331" y="1555117"/>
          <a:ext cx="3891446" cy="2308860"/>
        </p:xfrm>
        <a:graphic>
          <a:graphicData uri="http://schemas.openxmlformats.org/drawingml/2006/table">
            <a:tbl>
              <a:tblPr>
                <a:tableStyleId>{9D7B26C5-4107-4FEC-AEDC-1716B250A1EF}</a:tableStyleId>
              </a:tblPr>
              <a:tblGrid>
                <a:gridCol w="2276736">
                  <a:extLst>
                    <a:ext uri="{9D8B030D-6E8A-4147-A177-3AD203B41FA5}">
                      <a16:colId xmlns:a16="http://schemas.microsoft.com/office/drawing/2014/main" val="3533319892"/>
                    </a:ext>
                  </a:extLst>
                </a:gridCol>
                <a:gridCol w="307910">
                  <a:extLst>
                    <a:ext uri="{9D8B030D-6E8A-4147-A177-3AD203B41FA5}">
                      <a16:colId xmlns:a16="http://schemas.microsoft.com/office/drawing/2014/main" val="2642914346"/>
                    </a:ext>
                  </a:extLst>
                </a:gridCol>
                <a:gridCol w="307910">
                  <a:extLst>
                    <a:ext uri="{9D8B030D-6E8A-4147-A177-3AD203B41FA5}">
                      <a16:colId xmlns:a16="http://schemas.microsoft.com/office/drawing/2014/main" val="3790584656"/>
                    </a:ext>
                  </a:extLst>
                </a:gridCol>
                <a:gridCol w="494522">
                  <a:extLst>
                    <a:ext uri="{9D8B030D-6E8A-4147-A177-3AD203B41FA5}">
                      <a16:colId xmlns:a16="http://schemas.microsoft.com/office/drawing/2014/main" val="241714020"/>
                    </a:ext>
                  </a:extLst>
                </a:gridCol>
                <a:gridCol w="504368">
                  <a:extLst>
                    <a:ext uri="{9D8B030D-6E8A-4147-A177-3AD203B41FA5}">
                      <a16:colId xmlns:a16="http://schemas.microsoft.com/office/drawing/2014/main" val="3366457992"/>
                    </a:ext>
                  </a:extLst>
                </a:gridCol>
              </a:tblGrid>
              <a:tr h="161925">
                <a:tc>
                  <a:txBody>
                    <a:bodyPr/>
                    <a:lstStyle/>
                    <a:p>
                      <a:pPr algn="l" fontAlgn="b"/>
                      <a:r>
                        <a:rPr lang="en-US" sz="1200" b="1" u="none" strike="noStrike" cap="all" baseline="0" dirty="0">
                          <a:effectLst/>
                          <a:latin typeface="+mn-lt"/>
                        </a:rPr>
                        <a:t>College of Science &amp; Math</a:t>
                      </a:r>
                      <a:endParaRPr lang="en-US" sz="1200" b="1" i="0" u="none" strike="noStrike" cap="all" baseline="0" dirty="0">
                        <a:solidFill>
                          <a:srgbClr val="000000"/>
                        </a:solidFill>
                        <a:effectLst/>
                        <a:latin typeface="+mn-lt"/>
                      </a:endParaRPr>
                    </a:p>
                  </a:txBody>
                  <a:tcPr marL="9525" marR="9525" marT="9525" marB="0" anchor="b"/>
                </a:tc>
                <a:tc>
                  <a:txBody>
                    <a:bodyPr/>
                    <a:lstStyle/>
                    <a:p>
                      <a:pPr algn="r" fontAlgn="b"/>
                      <a:r>
                        <a:rPr lang="en-US" sz="1200" b="1" i="0" u="none" strike="noStrike" dirty="0">
                          <a:solidFill>
                            <a:srgbClr val="000000"/>
                          </a:solidFill>
                          <a:effectLst/>
                          <a:latin typeface="+mn-lt"/>
                        </a:rPr>
                        <a:t>N</a:t>
                      </a:r>
                    </a:p>
                  </a:txBody>
                  <a:tcPr marL="9525" marR="9525" marT="9525" marB="0" anchor="b"/>
                </a:tc>
                <a:tc>
                  <a:txBody>
                    <a:bodyPr/>
                    <a:lstStyle/>
                    <a:p>
                      <a:pPr algn="r" fontAlgn="b"/>
                      <a:r>
                        <a:rPr lang="en-US" sz="1200" b="1" i="0" u="none" strike="noStrike" dirty="0">
                          <a:solidFill>
                            <a:srgbClr val="000000"/>
                          </a:solidFill>
                          <a:effectLst/>
                          <a:latin typeface="+mn-lt"/>
                        </a:rPr>
                        <a:t>Y</a:t>
                      </a:r>
                    </a:p>
                  </a:txBody>
                  <a:tcPr marL="9525" marR="9525" marT="9525" marB="0" anchor="b"/>
                </a:tc>
                <a:tc>
                  <a:txBody>
                    <a:bodyPr/>
                    <a:lstStyle/>
                    <a:p>
                      <a:pPr algn="r" fontAlgn="b"/>
                      <a:r>
                        <a:rPr lang="en-US" sz="1200" b="1" i="0" u="none" strike="noStrike" dirty="0">
                          <a:solidFill>
                            <a:srgbClr val="000000"/>
                          </a:solidFill>
                          <a:effectLst/>
                          <a:latin typeface="+mn-lt"/>
                        </a:rPr>
                        <a:t>TOTAL</a:t>
                      </a:r>
                    </a:p>
                  </a:txBody>
                  <a:tcPr marL="9525" marR="9525" marT="9525" marB="0" anchor="b"/>
                </a:tc>
                <a:tc>
                  <a:txBody>
                    <a:bodyPr/>
                    <a:lstStyle/>
                    <a:p>
                      <a:pPr algn="r" fontAlgn="b"/>
                      <a:r>
                        <a:rPr lang="en-US" sz="1200" u="none" strike="noStrike" dirty="0">
                          <a:effectLst/>
                          <a:latin typeface="+mn-lt"/>
                        </a:rPr>
                        <a:t> </a:t>
                      </a:r>
                      <a:r>
                        <a:rPr lang="en-US" sz="1200" b="1" u="none" strike="noStrike" dirty="0">
                          <a:effectLst/>
                          <a:latin typeface="+mn-lt"/>
                        </a:rPr>
                        <a:t>66%</a:t>
                      </a:r>
                      <a:endParaRPr lang="en-US" sz="12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61661156"/>
                  </a:ext>
                </a:extLst>
              </a:tr>
              <a:tr h="161925">
                <a:tc>
                  <a:txBody>
                    <a:bodyPr/>
                    <a:lstStyle/>
                    <a:p>
                      <a:pPr algn="l" fontAlgn="b"/>
                      <a:r>
                        <a:rPr lang="en-US" sz="1200" u="none" strike="noStrike" dirty="0" err="1">
                          <a:effectLst/>
                          <a:latin typeface="+mn-lt"/>
                        </a:rPr>
                        <a:t>Biochem</a:t>
                      </a:r>
                      <a:r>
                        <a:rPr lang="en-US" sz="1200" u="none" strike="noStrike" dirty="0">
                          <a:effectLst/>
                          <a:latin typeface="+mn-lt"/>
                        </a:rPr>
                        <a:t> + Molecular Biology</a:t>
                      </a:r>
                      <a:endParaRPr lang="en-US" sz="1200" b="0" i="0" u="none" strike="noStrike" dirty="0">
                        <a:solidFill>
                          <a:srgbClr val="000000"/>
                        </a:solidFill>
                        <a:effectLst/>
                        <a:latin typeface="+mn-lt"/>
                      </a:endParaRPr>
                    </a:p>
                  </a:txBody>
                  <a:tcPr marL="114300" marR="9525" marT="9525" marB="0" anchor="b"/>
                </a:tc>
                <a:tc>
                  <a:txBody>
                    <a:bodyPr/>
                    <a:lstStyle/>
                    <a:p>
                      <a:pPr algn="r" fontAlgn="b"/>
                      <a:r>
                        <a:rPr lang="en-US" sz="1200" u="none" strike="noStrike">
                          <a:effectLst/>
                          <a:latin typeface="+mn-lt"/>
                        </a:rPr>
                        <a:t>4</a:t>
                      </a:r>
                      <a:endParaRPr lang="en-US" sz="1200" b="0" i="0" u="none" strike="noStrike">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10</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14</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71%</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92831452"/>
                  </a:ext>
                </a:extLst>
              </a:tr>
              <a:tr h="171450">
                <a:tc>
                  <a:txBody>
                    <a:bodyPr/>
                    <a:lstStyle/>
                    <a:p>
                      <a:pPr algn="l" fontAlgn="b"/>
                      <a:r>
                        <a:rPr lang="en-US" sz="1200" u="none" strike="noStrike" dirty="0">
                          <a:solidFill>
                            <a:srgbClr val="C00000"/>
                          </a:solidFill>
                          <a:effectLst/>
                          <a:latin typeface="+mn-lt"/>
                        </a:rPr>
                        <a:t>Biological Sciences</a:t>
                      </a:r>
                      <a:endParaRPr lang="en-US" sz="1200" b="0" i="0" u="none" strike="noStrike" dirty="0">
                        <a:solidFill>
                          <a:srgbClr val="C00000"/>
                        </a:solidFill>
                        <a:effectLst/>
                        <a:latin typeface="+mn-lt"/>
                      </a:endParaRPr>
                    </a:p>
                  </a:txBody>
                  <a:tcPr marL="114300" marR="9525" marT="9525" marB="0" anchor="b"/>
                </a:tc>
                <a:tc>
                  <a:txBody>
                    <a:bodyPr/>
                    <a:lstStyle/>
                    <a:p>
                      <a:pPr algn="r" fontAlgn="b"/>
                      <a:r>
                        <a:rPr lang="en-US" sz="1200" u="none" strike="noStrike" dirty="0">
                          <a:solidFill>
                            <a:srgbClr val="C00000"/>
                          </a:solidFill>
                          <a:effectLst/>
                          <a:latin typeface="+mn-lt"/>
                        </a:rPr>
                        <a:t>17</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35</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52</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65%</a:t>
                      </a:r>
                      <a:endParaRPr lang="en-US" sz="1200" b="0" i="0" u="none" strike="noStrike" dirty="0">
                        <a:solidFill>
                          <a:srgbClr val="C00000"/>
                        </a:solidFill>
                        <a:effectLst/>
                        <a:latin typeface="+mn-lt"/>
                      </a:endParaRPr>
                    </a:p>
                  </a:txBody>
                  <a:tcPr marL="9525" marR="9525" marT="9525" marB="0" anchor="b"/>
                </a:tc>
                <a:extLst>
                  <a:ext uri="{0D108BD9-81ED-4DB2-BD59-A6C34878D82A}">
                    <a16:rowId xmlns:a16="http://schemas.microsoft.com/office/drawing/2014/main" val="858797913"/>
                  </a:ext>
                </a:extLst>
              </a:tr>
              <a:tr h="171450">
                <a:tc>
                  <a:txBody>
                    <a:bodyPr/>
                    <a:lstStyle/>
                    <a:p>
                      <a:pPr algn="l" fontAlgn="b"/>
                      <a:r>
                        <a:rPr lang="en-US" sz="1200" u="none" strike="noStrike">
                          <a:effectLst/>
                          <a:latin typeface="+mn-lt"/>
                        </a:rPr>
                        <a:t>Physiology and Neuroscience</a:t>
                      </a:r>
                      <a:endParaRPr lang="en-US" sz="1200" b="0" i="0" u="none" strike="noStrike">
                        <a:solidFill>
                          <a:srgbClr val="000000"/>
                        </a:solidFill>
                        <a:effectLst/>
                        <a:latin typeface="+mn-lt"/>
                      </a:endParaRPr>
                    </a:p>
                  </a:txBody>
                  <a:tcPr marL="114300" marR="9525" marT="9525" marB="0" anchor="b"/>
                </a:tc>
                <a:tc>
                  <a:txBody>
                    <a:bodyPr/>
                    <a:lstStyle/>
                    <a:p>
                      <a:pPr algn="r" fontAlgn="b"/>
                      <a:r>
                        <a:rPr lang="en-US" sz="1200" u="none" strike="noStrike">
                          <a:effectLst/>
                          <a:latin typeface="+mn-lt"/>
                        </a:rPr>
                        <a:t>2</a:t>
                      </a:r>
                      <a:endParaRPr lang="en-US" sz="1200" b="0" i="0" u="none" strike="noStrike">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12</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14</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90%</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55332805"/>
                  </a:ext>
                </a:extLst>
              </a:tr>
              <a:tr h="161925">
                <a:tc>
                  <a:txBody>
                    <a:bodyPr/>
                    <a:lstStyle/>
                    <a:p>
                      <a:pPr algn="l" fontAlgn="b"/>
                      <a:r>
                        <a:rPr lang="en-US" sz="1200" u="none" strike="noStrike" dirty="0">
                          <a:solidFill>
                            <a:srgbClr val="C00000"/>
                          </a:solidFill>
                          <a:effectLst/>
                          <a:latin typeface="+mn-lt"/>
                        </a:rPr>
                        <a:t>Psychology</a:t>
                      </a:r>
                    </a:p>
                  </a:txBody>
                  <a:tcPr marL="114300" marR="9525" marT="9525" marB="0" anchor="b"/>
                </a:tc>
                <a:tc>
                  <a:txBody>
                    <a:bodyPr/>
                    <a:lstStyle/>
                    <a:p>
                      <a:pPr algn="r" fontAlgn="b"/>
                      <a:r>
                        <a:rPr lang="en-US" sz="1200" u="none" strike="noStrike" dirty="0">
                          <a:solidFill>
                            <a:srgbClr val="C00000"/>
                          </a:solidFill>
                          <a:effectLst/>
                          <a:latin typeface="+mn-lt"/>
                        </a:rPr>
                        <a:t>26</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47</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73</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63%</a:t>
                      </a:r>
                      <a:endParaRPr lang="en-US" sz="1200" b="0" i="0" u="none" strike="noStrike" dirty="0">
                        <a:solidFill>
                          <a:srgbClr val="C00000"/>
                        </a:solidFill>
                        <a:effectLst/>
                        <a:latin typeface="+mn-lt"/>
                      </a:endParaRPr>
                    </a:p>
                  </a:txBody>
                  <a:tcPr marL="9525" marR="9525" marT="9525" marB="0" anchor="b"/>
                </a:tc>
                <a:extLst>
                  <a:ext uri="{0D108BD9-81ED-4DB2-BD59-A6C34878D82A}">
                    <a16:rowId xmlns:a16="http://schemas.microsoft.com/office/drawing/2014/main" val="1397332804"/>
                  </a:ext>
                </a:extLst>
              </a:tr>
              <a:tr h="171450">
                <a:tc>
                  <a:txBody>
                    <a:bodyPr/>
                    <a:lstStyle/>
                    <a:p>
                      <a:pPr algn="l"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597233993"/>
                  </a:ext>
                </a:extLst>
              </a:tr>
              <a:tr h="171450">
                <a:tc>
                  <a:txBody>
                    <a:bodyPr/>
                    <a:lstStyle/>
                    <a:p>
                      <a:pPr algn="l"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67888209"/>
                  </a:ext>
                </a:extLst>
              </a:tr>
              <a:tr h="171450">
                <a:tc>
                  <a:txBody>
                    <a:bodyPr/>
                    <a:lstStyle/>
                    <a:p>
                      <a:pPr algn="l" fontAlgn="b"/>
                      <a:r>
                        <a:rPr lang="en-US" sz="1200" b="1" u="none" strike="noStrike" cap="all" baseline="0" dirty="0">
                          <a:effectLst/>
                          <a:latin typeface="+mn-lt"/>
                        </a:rPr>
                        <a:t>Raj </a:t>
                      </a:r>
                      <a:r>
                        <a:rPr lang="en-US" sz="1200" b="1" u="none" strike="noStrike" cap="all" baseline="0" dirty="0" err="1">
                          <a:effectLst/>
                          <a:latin typeface="+mn-lt"/>
                        </a:rPr>
                        <a:t>Soin</a:t>
                      </a:r>
                      <a:r>
                        <a:rPr lang="en-US" sz="1200" b="1" u="none" strike="noStrike" cap="all" baseline="0" dirty="0">
                          <a:effectLst/>
                          <a:latin typeface="+mn-lt"/>
                        </a:rPr>
                        <a:t> College of Business</a:t>
                      </a:r>
                      <a:endParaRPr lang="en-US" sz="1200" b="1" i="0" u="none" strike="noStrike" cap="all" baseline="0"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endParaRPr lang="en-US" sz="1200" b="1"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 </a:t>
                      </a:r>
                      <a:r>
                        <a:rPr lang="en-US" sz="1200" b="1" u="none" strike="noStrike" dirty="0">
                          <a:effectLst/>
                          <a:latin typeface="+mn-lt"/>
                        </a:rPr>
                        <a:t>61%</a:t>
                      </a:r>
                      <a:endParaRPr lang="en-US" sz="12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465258587"/>
                  </a:ext>
                </a:extLst>
              </a:tr>
              <a:tr h="171450">
                <a:tc>
                  <a:txBody>
                    <a:bodyPr/>
                    <a:lstStyle/>
                    <a:p>
                      <a:pPr algn="l" fontAlgn="b"/>
                      <a:r>
                        <a:rPr lang="en-US" sz="1200" u="none" strike="noStrike" dirty="0">
                          <a:effectLst/>
                          <a:latin typeface="+mn-lt"/>
                        </a:rPr>
                        <a:t>Accountancy</a:t>
                      </a:r>
                      <a:endParaRPr lang="en-US" sz="1200" b="0" i="0" u="none" strike="noStrike" dirty="0">
                        <a:solidFill>
                          <a:srgbClr val="000000"/>
                        </a:solidFill>
                        <a:effectLst/>
                        <a:latin typeface="+mn-lt"/>
                      </a:endParaRPr>
                    </a:p>
                  </a:txBody>
                  <a:tcPr marL="114300" marR="9525" marT="9525" marB="0" anchor="b"/>
                </a:tc>
                <a:tc>
                  <a:txBody>
                    <a:bodyPr/>
                    <a:lstStyle/>
                    <a:p>
                      <a:pPr algn="r" fontAlgn="b"/>
                      <a:r>
                        <a:rPr lang="en-US" sz="1200" u="none" strike="noStrike" dirty="0">
                          <a:effectLst/>
                          <a:latin typeface="+mn-lt"/>
                        </a:rPr>
                        <a:t>7</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19</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26</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73%</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18448727"/>
                  </a:ext>
                </a:extLst>
              </a:tr>
              <a:tr h="161925">
                <a:tc>
                  <a:txBody>
                    <a:bodyPr/>
                    <a:lstStyle/>
                    <a:p>
                      <a:pPr algn="l" fontAlgn="b"/>
                      <a:r>
                        <a:rPr lang="en-US" sz="1200" u="none" strike="noStrike">
                          <a:effectLst/>
                          <a:latin typeface="+mn-lt"/>
                        </a:rPr>
                        <a:t>Finance</a:t>
                      </a:r>
                      <a:endParaRPr lang="en-US" sz="1200" b="0" i="0" u="none" strike="noStrike">
                        <a:solidFill>
                          <a:srgbClr val="000000"/>
                        </a:solidFill>
                        <a:effectLst/>
                        <a:latin typeface="+mn-lt"/>
                      </a:endParaRPr>
                    </a:p>
                  </a:txBody>
                  <a:tcPr marL="114300" marR="9525" marT="9525" marB="0" anchor="b"/>
                </a:tc>
                <a:tc>
                  <a:txBody>
                    <a:bodyPr/>
                    <a:lstStyle/>
                    <a:p>
                      <a:pPr algn="r" fontAlgn="b"/>
                      <a:r>
                        <a:rPr lang="en-US" sz="1200" u="none" strike="noStrike" dirty="0">
                          <a:effectLst/>
                          <a:latin typeface="+mn-lt"/>
                        </a:rPr>
                        <a:t>5</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18</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23</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78%</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343139"/>
                  </a:ext>
                </a:extLst>
              </a:tr>
              <a:tr h="171450">
                <a:tc>
                  <a:txBody>
                    <a:bodyPr/>
                    <a:lstStyle/>
                    <a:p>
                      <a:pPr algn="l" fontAlgn="b"/>
                      <a:r>
                        <a:rPr lang="en-US" sz="1200" u="none" strike="noStrike" dirty="0">
                          <a:solidFill>
                            <a:srgbClr val="C00000"/>
                          </a:solidFill>
                          <a:effectLst/>
                          <a:latin typeface="+mn-lt"/>
                        </a:rPr>
                        <a:t>Management</a:t>
                      </a:r>
                      <a:endParaRPr lang="en-US" sz="1200" b="0" i="0" u="none" strike="noStrike" dirty="0">
                        <a:solidFill>
                          <a:srgbClr val="C00000"/>
                        </a:solidFill>
                        <a:effectLst/>
                        <a:latin typeface="+mn-lt"/>
                      </a:endParaRPr>
                    </a:p>
                  </a:txBody>
                  <a:tcPr marL="114300" marR="9525" marT="9525" marB="0" anchor="b"/>
                </a:tc>
                <a:tc>
                  <a:txBody>
                    <a:bodyPr/>
                    <a:lstStyle/>
                    <a:p>
                      <a:pPr algn="r" fontAlgn="b"/>
                      <a:r>
                        <a:rPr lang="en-US" sz="1200" u="none" strike="noStrike" dirty="0">
                          <a:solidFill>
                            <a:srgbClr val="C00000"/>
                          </a:solidFill>
                          <a:effectLst/>
                          <a:latin typeface="+mn-lt"/>
                        </a:rPr>
                        <a:t>15</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14</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29</a:t>
                      </a:r>
                      <a:endParaRPr lang="en-US" sz="1200" b="0" i="0" u="none" strike="noStrike" dirty="0">
                        <a:solidFill>
                          <a:srgbClr val="C00000"/>
                        </a:solidFill>
                        <a:effectLst/>
                        <a:latin typeface="+mn-lt"/>
                      </a:endParaRPr>
                    </a:p>
                  </a:txBody>
                  <a:tcPr marL="9525" marR="9525" marT="9525" marB="0" anchor="b"/>
                </a:tc>
                <a:tc>
                  <a:txBody>
                    <a:bodyPr/>
                    <a:lstStyle/>
                    <a:p>
                      <a:pPr algn="r" fontAlgn="b"/>
                      <a:r>
                        <a:rPr lang="en-US" sz="1200" u="none" strike="noStrike" dirty="0">
                          <a:solidFill>
                            <a:srgbClr val="C00000"/>
                          </a:solidFill>
                          <a:effectLst/>
                          <a:latin typeface="+mn-lt"/>
                        </a:rPr>
                        <a:t>45%</a:t>
                      </a:r>
                      <a:endParaRPr lang="en-US" sz="1200" b="0" i="0" u="none" strike="noStrike" dirty="0">
                        <a:solidFill>
                          <a:srgbClr val="C00000"/>
                        </a:solidFill>
                        <a:effectLst/>
                        <a:latin typeface="+mn-lt"/>
                      </a:endParaRPr>
                    </a:p>
                  </a:txBody>
                  <a:tcPr marL="9525" marR="9525" marT="9525" marB="0" anchor="b"/>
                </a:tc>
                <a:extLst>
                  <a:ext uri="{0D108BD9-81ED-4DB2-BD59-A6C34878D82A}">
                    <a16:rowId xmlns:a16="http://schemas.microsoft.com/office/drawing/2014/main" val="2202855078"/>
                  </a:ext>
                </a:extLst>
              </a:tr>
              <a:tr h="171450">
                <a:tc>
                  <a:txBody>
                    <a:bodyPr/>
                    <a:lstStyle/>
                    <a:p>
                      <a:pPr algn="l" fontAlgn="b"/>
                      <a:r>
                        <a:rPr lang="en-US" sz="1200" u="none" strike="noStrike">
                          <a:effectLst/>
                          <a:latin typeface="+mn-lt"/>
                        </a:rPr>
                        <a:t>Marketing</a:t>
                      </a:r>
                      <a:endParaRPr lang="en-US" sz="1200" b="0" i="0" u="none" strike="noStrike">
                        <a:solidFill>
                          <a:srgbClr val="000000"/>
                        </a:solidFill>
                        <a:effectLst/>
                        <a:latin typeface="+mn-lt"/>
                      </a:endParaRPr>
                    </a:p>
                  </a:txBody>
                  <a:tcPr marL="114300" marR="9525" marT="9525" marB="0" anchor="b"/>
                </a:tc>
                <a:tc>
                  <a:txBody>
                    <a:bodyPr/>
                    <a:lstStyle/>
                    <a:p>
                      <a:pPr algn="r" fontAlgn="b"/>
                      <a:r>
                        <a:rPr lang="en-US" sz="1200" u="none" strike="noStrike" dirty="0">
                          <a:effectLst/>
                          <a:latin typeface="+mn-lt"/>
                        </a:rPr>
                        <a:t>15</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29</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44</a:t>
                      </a:r>
                      <a:endParaRPr lang="en-US" sz="1200" b="0" i="0" u="none" strike="noStrike" dirty="0">
                        <a:solidFill>
                          <a:srgbClr val="000000"/>
                        </a:solidFill>
                        <a:effectLst/>
                        <a:latin typeface="+mn-lt"/>
                      </a:endParaRPr>
                    </a:p>
                  </a:txBody>
                  <a:tcPr marL="9525" marR="9525" marT="9525" marB="0" anchor="b"/>
                </a:tc>
                <a:tc>
                  <a:txBody>
                    <a:bodyPr/>
                    <a:lstStyle/>
                    <a:p>
                      <a:pPr algn="r" fontAlgn="b"/>
                      <a:r>
                        <a:rPr lang="en-US" sz="1200" u="none" strike="noStrike" dirty="0">
                          <a:effectLst/>
                          <a:latin typeface="+mn-lt"/>
                        </a:rPr>
                        <a:t>67%</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064808611"/>
                  </a:ext>
                </a:extLst>
              </a:tr>
            </a:tbl>
          </a:graphicData>
        </a:graphic>
      </p:graphicFrame>
    </p:spTree>
    <p:extLst>
      <p:ext uri="{BB962C8B-B14F-4D97-AF65-F5344CB8AC3E}">
        <p14:creationId xmlns:p14="http://schemas.microsoft.com/office/powerpoint/2010/main" val="195568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9C0BB10-1329-9542-BED9-905D1275CBCA}"/>
              </a:ext>
            </a:extLst>
          </p:cNvPr>
          <p:cNvSpPr txBox="1">
            <a:spLocks noChangeArrowheads="1"/>
          </p:cNvSpPr>
          <p:nvPr/>
        </p:nvSpPr>
        <p:spPr>
          <a:xfrm>
            <a:off x="381577" y="687517"/>
            <a:ext cx="7816190" cy="857250"/>
          </a:xfrm>
          <a:prstGeom prst="rect">
            <a:avLst/>
          </a:prstGeom>
        </p:spPr>
        <p:txBody>
          <a:bodyPr/>
          <a:lstStyle>
            <a:lvl1pPr algn="l" defTabSz="342900" rtl="0" eaLnBrk="1" latinLnBrk="0" hangingPunct="1">
              <a:spcBef>
                <a:spcPct val="0"/>
              </a:spcBef>
              <a:buNone/>
              <a:defRPr sz="3300" kern="1200">
                <a:solidFill>
                  <a:schemeClr val="tx1"/>
                </a:solidFill>
                <a:latin typeface="Arial"/>
                <a:ea typeface="+mj-ea"/>
                <a:cs typeface="Arial"/>
              </a:defRPr>
            </a:lvl1pPr>
          </a:lstStyle>
          <a:p>
            <a:pPr>
              <a:defRPr/>
            </a:pPr>
            <a:r>
              <a:rPr lang="en-US" sz="1800" b="1" dirty="0">
                <a:solidFill>
                  <a:schemeClr val="tx1">
                    <a:lumMod val="65000"/>
                    <a:lumOff val="35000"/>
                  </a:schemeClr>
                </a:solidFill>
                <a:latin typeface="+mn-lt"/>
              </a:rPr>
              <a:t>Retention, undecided </a:t>
            </a:r>
            <a:r>
              <a:rPr lang="en-US" sz="1400" b="1" dirty="0">
                <a:solidFill>
                  <a:schemeClr val="tx1">
                    <a:lumMod val="65000"/>
                    <a:lumOff val="35000"/>
                  </a:schemeClr>
                </a:solidFill>
                <a:latin typeface="+mn-lt"/>
              </a:rPr>
              <a:t>(Fall-to-Fall) </a:t>
            </a:r>
          </a:p>
        </p:txBody>
      </p:sp>
      <p:sp>
        <p:nvSpPr>
          <p:cNvPr id="3" name="Rectangle 1">
            <a:extLst>
              <a:ext uri="{FF2B5EF4-FFF2-40B4-BE49-F238E27FC236}">
                <a16:creationId xmlns:a16="http://schemas.microsoft.com/office/drawing/2014/main" id="{C60D6628-7A7E-4F67-9488-F2DC2224E222}"/>
              </a:ext>
            </a:extLst>
          </p:cNvPr>
          <p:cNvSpPr>
            <a:spLocks noChangeArrowheads="1"/>
          </p:cNvSpPr>
          <p:nvPr/>
        </p:nvSpPr>
        <p:spPr bwMode="auto">
          <a:xfrm>
            <a:off x="381577" y="984704"/>
            <a:ext cx="859508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Retention, rate at which students who are enrolled in Fall term are enrolled the following Fall term. </a:t>
            </a:r>
          </a:p>
          <a:p>
            <a:pPr lvl="0" defTabSz="914400" eaLnBrk="0" fontAlgn="base" hangingPunct="0">
              <a:spcBef>
                <a:spcPct val="0"/>
              </a:spcBef>
              <a:spcAft>
                <a:spcPct val="0"/>
              </a:spcAft>
            </a:pP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Wright State (Dayton &amp; Lake, cohort major Undecided) Fall 2022 Cohort report, </a:t>
            </a:r>
            <a:r>
              <a:rPr kumimoji="0" lang="en-US" altLang="en-US" sz="1100" i="1"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COGNOS </a:t>
            </a:r>
            <a:r>
              <a:rPr lang="en-US" sz="1200" dirty="0"/>
              <a:t>(14</a:t>
            </a:r>
            <a:r>
              <a:rPr lang="en-US" sz="1200" baseline="30000" dirty="0"/>
              <a:t>th</a:t>
            </a:r>
            <a:r>
              <a:rPr lang="en-US" sz="1200" dirty="0"/>
              <a:t> day)</a:t>
            </a:r>
            <a:endParaRPr kumimoji="0" lang="en-US" altLang="en-US" sz="1200" i="0" u="none" strike="noStrike" cap="none" normalizeH="0" baseline="0" dirty="0">
              <a:ln>
                <a:noFill/>
              </a:ln>
              <a:effectLst/>
            </a:endParaRPr>
          </a:p>
        </p:txBody>
      </p:sp>
      <p:pic>
        <p:nvPicPr>
          <p:cNvPr id="10" name="Picture 9" descr="Shape&#10;&#10;Description automatically generated with medium confidence">
            <a:extLst>
              <a:ext uri="{FF2B5EF4-FFF2-40B4-BE49-F238E27FC236}">
                <a16:creationId xmlns:a16="http://schemas.microsoft.com/office/drawing/2014/main" id="{14F264BF-9C48-4526-A457-320C4A521974}"/>
              </a:ext>
            </a:extLst>
          </p:cNvPr>
          <p:cNvPicPr>
            <a:picLocks noChangeAspect="1"/>
          </p:cNvPicPr>
          <p:nvPr/>
        </p:nvPicPr>
        <p:blipFill>
          <a:blip r:embed="rId3"/>
          <a:stretch>
            <a:fillRect/>
          </a:stretch>
        </p:blipFill>
        <p:spPr>
          <a:xfrm>
            <a:off x="7267074" y="4106286"/>
            <a:ext cx="1709591" cy="808768"/>
          </a:xfrm>
          <a:prstGeom prst="rect">
            <a:avLst/>
          </a:prstGeom>
        </p:spPr>
      </p:pic>
      <p:graphicFrame>
        <p:nvGraphicFramePr>
          <p:cNvPr id="2" name="Table 1">
            <a:extLst>
              <a:ext uri="{FF2B5EF4-FFF2-40B4-BE49-F238E27FC236}">
                <a16:creationId xmlns:a16="http://schemas.microsoft.com/office/drawing/2014/main" id="{0AED90FC-F8D4-4264-A488-C5D79F6621E6}"/>
              </a:ext>
            </a:extLst>
          </p:cNvPr>
          <p:cNvGraphicFramePr>
            <a:graphicFrameLocks noGrp="1"/>
          </p:cNvGraphicFramePr>
          <p:nvPr>
            <p:extLst>
              <p:ext uri="{D42A27DB-BD31-4B8C-83A1-F6EECF244321}">
                <p14:modId xmlns:p14="http://schemas.microsoft.com/office/powerpoint/2010/main" val="2540445985"/>
              </p:ext>
            </p:extLst>
          </p:nvPr>
        </p:nvGraphicFramePr>
        <p:xfrm>
          <a:off x="1357768" y="1763468"/>
          <a:ext cx="4642981" cy="2029753"/>
        </p:xfrm>
        <a:graphic>
          <a:graphicData uri="http://schemas.openxmlformats.org/drawingml/2006/table">
            <a:tbl>
              <a:tblPr>
                <a:tableStyleId>{9D7B26C5-4107-4FEC-AEDC-1716B250A1EF}</a:tableStyleId>
              </a:tblPr>
              <a:tblGrid>
                <a:gridCol w="2356982">
                  <a:extLst>
                    <a:ext uri="{9D8B030D-6E8A-4147-A177-3AD203B41FA5}">
                      <a16:colId xmlns:a16="http://schemas.microsoft.com/office/drawing/2014/main" val="3748361331"/>
                    </a:ext>
                  </a:extLst>
                </a:gridCol>
                <a:gridCol w="383371">
                  <a:extLst>
                    <a:ext uri="{9D8B030D-6E8A-4147-A177-3AD203B41FA5}">
                      <a16:colId xmlns:a16="http://schemas.microsoft.com/office/drawing/2014/main" val="473049722"/>
                    </a:ext>
                  </a:extLst>
                </a:gridCol>
                <a:gridCol w="354968">
                  <a:extLst>
                    <a:ext uri="{9D8B030D-6E8A-4147-A177-3AD203B41FA5}">
                      <a16:colId xmlns:a16="http://schemas.microsoft.com/office/drawing/2014/main" val="2310405366"/>
                    </a:ext>
                  </a:extLst>
                </a:gridCol>
                <a:gridCol w="866122">
                  <a:extLst>
                    <a:ext uri="{9D8B030D-6E8A-4147-A177-3AD203B41FA5}">
                      <a16:colId xmlns:a16="http://schemas.microsoft.com/office/drawing/2014/main" val="2800981764"/>
                    </a:ext>
                  </a:extLst>
                </a:gridCol>
                <a:gridCol w="681538">
                  <a:extLst>
                    <a:ext uri="{9D8B030D-6E8A-4147-A177-3AD203B41FA5}">
                      <a16:colId xmlns:a16="http://schemas.microsoft.com/office/drawing/2014/main" val="1400674665"/>
                    </a:ext>
                  </a:extLst>
                </a:gridCol>
              </a:tblGrid>
              <a:tr h="144279">
                <a:tc>
                  <a:txBody>
                    <a:bodyPr/>
                    <a:lstStyle/>
                    <a:p>
                      <a:pPr algn="l" fontAlgn="b"/>
                      <a:r>
                        <a:rPr lang="en-US" sz="1200" b="1" u="none" strike="noStrike" dirty="0">
                          <a:effectLst/>
                        </a:rPr>
                        <a:t>UNDECIDED</a:t>
                      </a:r>
                      <a:endParaRPr lang="en-US" sz="1200" b="1" i="0" u="none" strike="noStrike" dirty="0">
                        <a:solidFill>
                          <a:srgbClr val="000000"/>
                        </a:solidFill>
                        <a:effectLst/>
                        <a:latin typeface="+mj-lt"/>
                      </a:endParaRPr>
                    </a:p>
                  </a:txBody>
                  <a:tcPr marL="8016" marR="8016" marT="8016" marB="0" anchor="b"/>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8016" marR="8016" marT="801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mj-lt"/>
                      </a:endParaRPr>
                    </a:p>
                  </a:txBody>
                  <a:tcPr marL="8016" marR="8016" marT="8016" marB="0" anchor="b"/>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8016" marR="8016" marT="8016" marB="0" anchor="b"/>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8016" marR="8016" marT="8016" marB="0" anchor="b"/>
                </a:tc>
                <a:extLst>
                  <a:ext uri="{0D108BD9-81ED-4DB2-BD59-A6C34878D82A}">
                    <a16:rowId xmlns:a16="http://schemas.microsoft.com/office/drawing/2014/main" val="3813897373"/>
                  </a:ext>
                </a:extLst>
              </a:tr>
              <a:tr h="311689">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US" sz="1200" b="1" u="none" strike="noStrike" dirty="0">
                          <a:effectLst/>
                        </a:rPr>
                        <a:t>Enrolled FA23</a:t>
                      </a:r>
                      <a:endParaRPr lang="en-US" sz="1200" b="1" i="0" u="none" strike="noStrike" dirty="0">
                        <a:solidFill>
                          <a:srgbClr val="000000"/>
                        </a:solidFill>
                        <a:effectLst/>
                        <a:latin typeface="+mn-lt"/>
                      </a:endParaRPr>
                    </a:p>
                  </a:txBody>
                  <a:tcPr marL="8016" marR="8016" marT="8016" marB="0" anchor="b"/>
                </a:tc>
                <a:tc>
                  <a:txBody>
                    <a:bodyPr/>
                    <a:lstStyle/>
                    <a:p>
                      <a:pPr algn="r" fontAlgn="b"/>
                      <a:r>
                        <a:rPr lang="en-US" sz="1200" b="1" u="none" strike="noStrike" dirty="0">
                          <a:effectLst/>
                        </a:rPr>
                        <a:t>N</a:t>
                      </a:r>
                      <a:endParaRPr lang="en-US" sz="1200" b="1" i="0" u="none" strike="noStrike" dirty="0">
                        <a:solidFill>
                          <a:srgbClr val="000000"/>
                        </a:solidFill>
                        <a:effectLst/>
                        <a:latin typeface="+mj-lt"/>
                      </a:endParaRPr>
                    </a:p>
                  </a:txBody>
                  <a:tcPr marL="8016" marR="8016" marT="8016" marB="0" anchor="b"/>
                </a:tc>
                <a:tc>
                  <a:txBody>
                    <a:bodyPr/>
                    <a:lstStyle/>
                    <a:p>
                      <a:pPr algn="r" fontAlgn="b"/>
                      <a:r>
                        <a:rPr lang="en-US" sz="1200" b="1" u="none" strike="noStrike" dirty="0">
                          <a:effectLst/>
                        </a:rPr>
                        <a:t>Y</a:t>
                      </a:r>
                      <a:endParaRPr lang="en-US" sz="1200" b="1" i="0" u="none" strike="noStrike" dirty="0">
                        <a:solidFill>
                          <a:srgbClr val="000000"/>
                        </a:solidFill>
                        <a:effectLst/>
                        <a:latin typeface="+mj-lt"/>
                      </a:endParaRPr>
                    </a:p>
                  </a:txBody>
                  <a:tcPr marL="8016" marR="8016" marT="8016" marB="0" anchor="b"/>
                </a:tc>
                <a:tc>
                  <a:txBody>
                    <a:bodyPr/>
                    <a:lstStyle/>
                    <a:p>
                      <a:pPr algn="r" fontAlgn="b"/>
                      <a:r>
                        <a:rPr lang="en-US" sz="1200" b="1" u="none" strike="noStrike" dirty="0">
                          <a:effectLst/>
                        </a:rPr>
                        <a:t>Grand Total</a:t>
                      </a:r>
                      <a:endParaRPr lang="en-US" sz="1200" b="1" i="0" u="none" strike="noStrike" dirty="0">
                        <a:solidFill>
                          <a:srgbClr val="000000"/>
                        </a:solidFill>
                        <a:effectLst/>
                        <a:latin typeface="+mj-lt"/>
                      </a:endParaRPr>
                    </a:p>
                  </a:txBody>
                  <a:tcPr marL="8016" marR="8016" marT="801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3196252350"/>
                  </a:ext>
                </a:extLst>
              </a:tr>
              <a:tr h="136264">
                <a:tc>
                  <a:txBody>
                    <a:bodyPr/>
                    <a:lstStyle/>
                    <a:p>
                      <a:pPr algn="l" fontAlgn="b"/>
                      <a:r>
                        <a:rPr lang="en-US" sz="1200" u="none" strike="noStrike" dirty="0">
                          <a:effectLst/>
                        </a:rPr>
                        <a:t>College of </a:t>
                      </a:r>
                      <a:r>
                        <a:rPr lang="en-US" sz="1200" u="none" strike="noStrike" dirty="0" err="1">
                          <a:effectLst/>
                        </a:rPr>
                        <a:t>Egr</a:t>
                      </a:r>
                      <a:r>
                        <a:rPr lang="en-US" sz="1200" u="none" strike="noStrike" dirty="0">
                          <a:effectLst/>
                        </a:rPr>
                        <a:t> &amp; Computer Sci</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2</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5</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7</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71%</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2729588520"/>
                  </a:ext>
                </a:extLst>
              </a:tr>
              <a:tr h="136264">
                <a:tc>
                  <a:txBody>
                    <a:bodyPr/>
                    <a:lstStyle/>
                    <a:p>
                      <a:pPr algn="l" fontAlgn="b"/>
                      <a:r>
                        <a:rPr lang="en-US" sz="1200" u="none" strike="noStrike">
                          <a:effectLst/>
                        </a:rPr>
                        <a:t>College of Hlth, Ed &amp; Hmn Svcs</a:t>
                      </a:r>
                      <a:endParaRPr lang="en-US" sz="1200" b="0" i="0" u="none" strike="noStrike">
                        <a:solidFill>
                          <a:srgbClr val="000000"/>
                        </a:solidFill>
                        <a:effectLst/>
                        <a:latin typeface="+mj-lt"/>
                      </a:endParaRPr>
                    </a:p>
                  </a:txBody>
                  <a:tcPr marL="8016" marR="8016" marT="8016" marB="0" anchor="b"/>
                </a:tc>
                <a:tc>
                  <a:txBody>
                    <a:bodyPr/>
                    <a:lstStyle/>
                    <a:p>
                      <a:pPr algn="r" fontAlgn="b"/>
                      <a:r>
                        <a:rPr lang="en-US" sz="1200" u="none" strike="noStrike" dirty="0">
                          <a:effectLst/>
                        </a:rPr>
                        <a:t>3</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b="0" i="0" u="none" strike="noStrike" dirty="0">
                          <a:solidFill>
                            <a:srgbClr val="000000"/>
                          </a:solidFill>
                          <a:effectLst/>
                          <a:latin typeface="+mj-lt"/>
                        </a:rPr>
                        <a:t>7</a:t>
                      </a:r>
                    </a:p>
                  </a:txBody>
                  <a:tcPr marL="8016" marR="8016" marT="8016" marB="0" anchor="b"/>
                </a:tc>
                <a:tc>
                  <a:txBody>
                    <a:bodyPr/>
                    <a:lstStyle/>
                    <a:p>
                      <a:pPr algn="r" fontAlgn="b"/>
                      <a:r>
                        <a:rPr lang="en-US" sz="1200" b="0" i="0" u="none" strike="noStrike" dirty="0">
                          <a:solidFill>
                            <a:srgbClr val="000000"/>
                          </a:solidFill>
                          <a:effectLst/>
                          <a:latin typeface="+mj-lt"/>
                        </a:rPr>
                        <a:t>10</a:t>
                      </a:r>
                    </a:p>
                  </a:txBody>
                  <a:tcPr marL="8016" marR="8016" marT="8016" marB="0" anchor="b"/>
                </a:tc>
                <a:tc>
                  <a:txBody>
                    <a:bodyPr/>
                    <a:lstStyle/>
                    <a:p>
                      <a:pPr algn="r" fontAlgn="b"/>
                      <a:r>
                        <a:rPr lang="en-US" sz="1200" u="none" strike="noStrike" dirty="0">
                          <a:effectLst/>
                        </a:rPr>
                        <a:t>70%</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1962811362"/>
                  </a:ext>
                </a:extLst>
              </a:tr>
              <a:tr h="144279">
                <a:tc>
                  <a:txBody>
                    <a:bodyPr/>
                    <a:lstStyle/>
                    <a:p>
                      <a:pPr algn="l" fontAlgn="b"/>
                      <a:r>
                        <a:rPr lang="en-US" sz="1200" u="none" strike="noStrike" dirty="0">
                          <a:effectLst/>
                        </a:rPr>
                        <a:t>College of Liberal Arts</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 0</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b="0" i="0" u="none" strike="noStrike" dirty="0">
                          <a:solidFill>
                            <a:srgbClr val="000000"/>
                          </a:solidFill>
                          <a:effectLst/>
                          <a:latin typeface="+mj-lt"/>
                        </a:rPr>
                        <a:t>5</a:t>
                      </a:r>
                    </a:p>
                  </a:txBody>
                  <a:tcPr marL="8016" marR="8016" marT="8016" marB="0" anchor="b"/>
                </a:tc>
                <a:tc>
                  <a:txBody>
                    <a:bodyPr/>
                    <a:lstStyle/>
                    <a:p>
                      <a:pPr algn="r" fontAlgn="b"/>
                      <a:r>
                        <a:rPr lang="en-US" sz="1200" b="0" i="0" u="none" strike="noStrike" dirty="0">
                          <a:solidFill>
                            <a:srgbClr val="000000"/>
                          </a:solidFill>
                          <a:effectLst/>
                          <a:latin typeface="+mj-lt"/>
                        </a:rPr>
                        <a:t>5</a:t>
                      </a:r>
                    </a:p>
                  </a:txBody>
                  <a:tcPr marL="8016" marR="8016" marT="8016" marB="0" anchor="b"/>
                </a:tc>
                <a:tc>
                  <a:txBody>
                    <a:bodyPr/>
                    <a:lstStyle/>
                    <a:p>
                      <a:pPr algn="r" fontAlgn="b"/>
                      <a:r>
                        <a:rPr lang="en-US" sz="1200" u="none" strike="noStrike" dirty="0">
                          <a:effectLst/>
                        </a:rPr>
                        <a:t>100%</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623442882"/>
                  </a:ext>
                </a:extLst>
              </a:tr>
              <a:tr h="144279">
                <a:tc>
                  <a:txBody>
                    <a:bodyPr/>
                    <a:lstStyle/>
                    <a:p>
                      <a:pPr algn="l" fontAlgn="b"/>
                      <a:r>
                        <a:rPr lang="en-US" sz="1200" u="none" strike="noStrike">
                          <a:effectLst/>
                        </a:rPr>
                        <a:t>College of Science &amp; Math</a:t>
                      </a:r>
                      <a:endParaRPr lang="en-US" sz="1200" b="0" i="0" u="none" strike="noStrike">
                        <a:solidFill>
                          <a:srgbClr val="000000"/>
                        </a:solidFill>
                        <a:effectLst/>
                        <a:latin typeface="+mj-lt"/>
                      </a:endParaRPr>
                    </a:p>
                  </a:txBody>
                  <a:tcPr marL="8016" marR="8016" marT="8016" marB="0" anchor="b"/>
                </a:tc>
                <a:tc>
                  <a:txBody>
                    <a:bodyPr/>
                    <a:lstStyle/>
                    <a:p>
                      <a:pPr algn="r" fontAlgn="b"/>
                      <a:r>
                        <a:rPr lang="en-US" sz="1200" u="none" strike="noStrike" dirty="0">
                          <a:effectLst/>
                        </a:rPr>
                        <a:t>5</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b="0" i="0" u="none" strike="noStrike" dirty="0">
                          <a:solidFill>
                            <a:srgbClr val="000000"/>
                          </a:solidFill>
                          <a:effectLst/>
                          <a:latin typeface="+mj-lt"/>
                        </a:rPr>
                        <a:t>8</a:t>
                      </a:r>
                    </a:p>
                  </a:txBody>
                  <a:tcPr marL="8016" marR="8016" marT="8016"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62%</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852398975"/>
                  </a:ext>
                </a:extLst>
              </a:tr>
              <a:tr h="144279">
                <a:tc>
                  <a:txBody>
                    <a:bodyPr/>
                    <a:lstStyle/>
                    <a:p>
                      <a:pPr algn="l" fontAlgn="b"/>
                      <a:r>
                        <a:rPr lang="en-US" sz="1200" u="none" strike="noStrike">
                          <a:effectLst/>
                        </a:rPr>
                        <a:t>Raj Soin College of Business</a:t>
                      </a:r>
                      <a:endParaRPr lang="en-US" sz="1200" b="0" i="0" u="none" strike="noStrike">
                        <a:solidFill>
                          <a:srgbClr val="000000"/>
                        </a:solidFill>
                        <a:effectLst/>
                        <a:latin typeface="+mj-lt"/>
                      </a:endParaRPr>
                    </a:p>
                  </a:txBody>
                  <a:tcPr marL="8016" marR="8016" marT="8016" marB="0" anchor="b"/>
                </a:tc>
                <a:tc>
                  <a:txBody>
                    <a:bodyPr/>
                    <a:lstStyle/>
                    <a:p>
                      <a:pPr algn="r" fontAlgn="b"/>
                      <a:r>
                        <a:rPr lang="en-US" sz="1200" u="none" strike="noStrike" dirty="0">
                          <a:effectLst/>
                        </a:rPr>
                        <a:t>3</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81%</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2804646607"/>
                  </a:ext>
                </a:extLst>
              </a:tr>
              <a:tr h="144279">
                <a:tc>
                  <a:txBody>
                    <a:bodyPr/>
                    <a:lstStyle/>
                    <a:p>
                      <a:pPr algn="l" fontAlgn="b"/>
                      <a:r>
                        <a:rPr lang="en-US" sz="1200" u="none" strike="noStrike" dirty="0">
                          <a:solidFill>
                            <a:srgbClr val="C00000"/>
                          </a:solidFill>
                          <a:effectLst/>
                        </a:rPr>
                        <a:t>University College</a:t>
                      </a:r>
                      <a:endParaRPr lang="en-US" sz="1200" b="0" i="0" u="none" strike="noStrike" dirty="0">
                        <a:solidFill>
                          <a:srgbClr val="C00000"/>
                        </a:solidFill>
                        <a:effectLst/>
                        <a:latin typeface="+mj-lt"/>
                      </a:endParaRPr>
                    </a:p>
                  </a:txBody>
                  <a:tcPr marL="8016" marR="8016" marT="8016" marB="0" anchor="b"/>
                </a:tc>
                <a:tc>
                  <a:txBody>
                    <a:bodyPr/>
                    <a:lstStyle/>
                    <a:p>
                      <a:pPr algn="r" fontAlgn="b"/>
                      <a:r>
                        <a:rPr lang="en-US" sz="1200" b="0" i="0" u="none" strike="noStrike" dirty="0">
                          <a:solidFill>
                            <a:srgbClr val="C00000"/>
                          </a:solidFill>
                          <a:effectLst/>
                          <a:latin typeface="+mj-lt"/>
                        </a:rPr>
                        <a:t>30</a:t>
                      </a:r>
                    </a:p>
                  </a:txBody>
                  <a:tcPr marL="8016" marR="8016" marT="8016" marB="0" anchor="b"/>
                </a:tc>
                <a:tc>
                  <a:txBody>
                    <a:bodyPr/>
                    <a:lstStyle/>
                    <a:p>
                      <a:pPr algn="r" fontAlgn="b"/>
                      <a:r>
                        <a:rPr lang="en-US" sz="1200" u="none" strike="noStrike" dirty="0">
                          <a:solidFill>
                            <a:srgbClr val="C00000"/>
                          </a:solidFill>
                          <a:effectLst/>
                        </a:rPr>
                        <a:t>13</a:t>
                      </a:r>
                      <a:endParaRPr lang="en-US" sz="1200" b="0" i="0" u="none" strike="noStrike" dirty="0">
                        <a:solidFill>
                          <a:srgbClr val="C00000"/>
                        </a:solidFill>
                        <a:effectLst/>
                        <a:latin typeface="+mj-lt"/>
                      </a:endParaRPr>
                    </a:p>
                  </a:txBody>
                  <a:tcPr marL="8016" marR="8016" marT="8016" marB="0" anchor="b"/>
                </a:tc>
                <a:tc>
                  <a:txBody>
                    <a:bodyPr/>
                    <a:lstStyle/>
                    <a:p>
                      <a:pPr algn="r" fontAlgn="b"/>
                      <a:r>
                        <a:rPr lang="en-US" sz="1200" u="none" strike="noStrike" dirty="0">
                          <a:solidFill>
                            <a:srgbClr val="C00000"/>
                          </a:solidFill>
                          <a:effectLst/>
                        </a:rPr>
                        <a:t>43</a:t>
                      </a:r>
                      <a:endParaRPr lang="en-US" sz="1200" b="0" i="0" u="none" strike="noStrike" dirty="0">
                        <a:solidFill>
                          <a:srgbClr val="C00000"/>
                        </a:solidFill>
                        <a:effectLst/>
                        <a:latin typeface="+mj-lt"/>
                      </a:endParaRPr>
                    </a:p>
                  </a:txBody>
                  <a:tcPr marL="8016" marR="8016" marT="8016" marB="0" anchor="b"/>
                </a:tc>
                <a:tc>
                  <a:txBody>
                    <a:bodyPr/>
                    <a:lstStyle/>
                    <a:p>
                      <a:pPr algn="r" fontAlgn="b"/>
                      <a:r>
                        <a:rPr lang="en-US" sz="1200" u="none" strike="noStrike" dirty="0">
                          <a:solidFill>
                            <a:srgbClr val="C00000"/>
                          </a:solidFill>
                          <a:effectLst/>
                        </a:rPr>
                        <a:t>30%</a:t>
                      </a:r>
                      <a:endParaRPr lang="en-US" sz="1200" b="0" i="0" u="none" strike="noStrike" dirty="0">
                        <a:solidFill>
                          <a:srgbClr val="C00000"/>
                        </a:solidFill>
                        <a:effectLst/>
                        <a:latin typeface="+mj-lt"/>
                      </a:endParaRPr>
                    </a:p>
                  </a:txBody>
                  <a:tcPr marL="8016" marR="8016" marT="8016" marB="0" anchor="b"/>
                </a:tc>
                <a:extLst>
                  <a:ext uri="{0D108BD9-81ED-4DB2-BD59-A6C34878D82A}">
                    <a16:rowId xmlns:a16="http://schemas.microsoft.com/office/drawing/2014/main" val="1626407969"/>
                  </a:ext>
                </a:extLst>
              </a:tr>
              <a:tr h="144279">
                <a:tc>
                  <a:txBody>
                    <a:bodyPr/>
                    <a:lstStyle/>
                    <a:p>
                      <a:pPr algn="l" fontAlgn="b"/>
                      <a:r>
                        <a:rPr lang="en-US" sz="1200" u="none" strike="noStrike">
                          <a:effectLst/>
                        </a:rPr>
                        <a:t>Wright State Lake Campus</a:t>
                      </a:r>
                      <a:endParaRPr lang="en-US" sz="1200" b="0" i="0" u="none" strike="noStrike">
                        <a:solidFill>
                          <a:srgbClr val="000000"/>
                        </a:solidFill>
                        <a:effectLst/>
                        <a:latin typeface="+mj-lt"/>
                      </a:endParaRPr>
                    </a:p>
                  </a:txBody>
                  <a:tcPr marL="8016" marR="8016" marT="8016" marB="0" anchor="b"/>
                </a:tc>
                <a:tc>
                  <a:txBody>
                    <a:bodyPr/>
                    <a:lstStyle/>
                    <a:p>
                      <a:pPr algn="r" fontAlgn="b"/>
                      <a:r>
                        <a:rPr lang="en-US" sz="1200" u="none" strike="noStrike" dirty="0">
                          <a:effectLst/>
                        </a:rPr>
                        <a:t>1</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1</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2</a:t>
                      </a:r>
                      <a:endParaRPr lang="en-US" sz="1200" b="0" i="0" u="none" strike="noStrike" dirty="0">
                        <a:solidFill>
                          <a:srgbClr val="000000"/>
                        </a:solidFill>
                        <a:effectLst/>
                        <a:latin typeface="+mj-lt"/>
                      </a:endParaRPr>
                    </a:p>
                  </a:txBody>
                  <a:tcPr marL="8016" marR="8016" marT="8016" marB="0" anchor="b"/>
                </a:tc>
                <a:tc>
                  <a:txBody>
                    <a:bodyPr/>
                    <a:lstStyle/>
                    <a:p>
                      <a:pPr algn="r" fontAlgn="b"/>
                      <a:r>
                        <a:rPr lang="en-US" sz="1200" u="none" strike="noStrike" dirty="0">
                          <a:effectLst/>
                        </a:rPr>
                        <a:t>50%</a:t>
                      </a:r>
                      <a:endParaRPr lang="en-US" sz="1200" b="0"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1044885791"/>
                  </a:ext>
                </a:extLst>
              </a:tr>
              <a:tr h="144279">
                <a:tc>
                  <a:txBody>
                    <a:bodyPr/>
                    <a:lstStyle/>
                    <a:p>
                      <a:pPr algn="l" fontAlgn="b"/>
                      <a:r>
                        <a:rPr lang="en-US" sz="1200" b="1" u="none" strike="noStrike" dirty="0">
                          <a:effectLst/>
                        </a:rPr>
                        <a:t>Grand Total</a:t>
                      </a:r>
                      <a:endParaRPr lang="en-US" sz="1200" b="1" i="0" u="none" strike="noStrike" dirty="0">
                        <a:solidFill>
                          <a:srgbClr val="000000"/>
                        </a:solidFill>
                        <a:effectLst/>
                        <a:latin typeface="+mj-lt"/>
                      </a:endParaRPr>
                    </a:p>
                  </a:txBody>
                  <a:tcPr marL="8016" marR="8016" marT="8016" marB="0" anchor="b"/>
                </a:tc>
                <a:tc>
                  <a:txBody>
                    <a:bodyPr/>
                    <a:lstStyle/>
                    <a:p>
                      <a:pPr algn="r" fontAlgn="b"/>
                      <a:r>
                        <a:rPr lang="en-US" sz="1200" b="1" u="none" strike="noStrike" dirty="0">
                          <a:effectLst/>
                        </a:rPr>
                        <a:t>44</a:t>
                      </a:r>
                      <a:endParaRPr lang="en-US" sz="1200" b="1" i="0" u="none" strike="noStrike" dirty="0">
                        <a:solidFill>
                          <a:srgbClr val="000000"/>
                        </a:solidFill>
                        <a:effectLst/>
                        <a:latin typeface="+mj-lt"/>
                      </a:endParaRPr>
                    </a:p>
                  </a:txBody>
                  <a:tcPr marL="8016" marR="8016" marT="8016" marB="0" anchor="b"/>
                </a:tc>
                <a:tc>
                  <a:txBody>
                    <a:bodyPr/>
                    <a:lstStyle/>
                    <a:p>
                      <a:pPr algn="r" fontAlgn="b"/>
                      <a:r>
                        <a:rPr lang="en-US" sz="1200" b="1" u="none" strike="noStrike" dirty="0">
                          <a:effectLst/>
                        </a:rPr>
                        <a:t>52</a:t>
                      </a:r>
                      <a:endParaRPr lang="en-US" sz="1200" b="1" i="0" u="none" strike="noStrike" dirty="0">
                        <a:solidFill>
                          <a:srgbClr val="000000"/>
                        </a:solidFill>
                        <a:effectLst/>
                        <a:latin typeface="+mj-lt"/>
                      </a:endParaRPr>
                    </a:p>
                  </a:txBody>
                  <a:tcPr marL="8016" marR="8016" marT="8016" marB="0" anchor="b"/>
                </a:tc>
                <a:tc>
                  <a:txBody>
                    <a:bodyPr/>
                    <a:lstStyle/>
                    <a:p>
                      <a:pPr algn="r" fontAlgn="b"/>
                      <a:r>
                        <a:rPr lang="en-US" sz="1200" b="1" u="none" strike="noStrike" dirty="0">
                          <a:effectLst/>
                        </a:rPr>
                        <a:t>96</a:t>
                      </a:r>
                      <a:endParaRPr lang="en-US" sz="1200" b="1" i="0" u="none" strike="noStrike" dirty="0">
                        <a:solidFill>
                          <a:srgbClr val="000000"/>
                        </a:solidFill>
                        <a:effectLst/>
                        <a:latin typeface="+mj-lt"/>
                      </a:endParaRPr>
                    </a:p>
                  </a:txBody>
                  <a:tcPr marL="8016" marR="8016" marT="8016" marB="0" anchor="b"/>
                </a:tc>
                <a:tc>
                  <a:txBody>
                    <a:bodyPr/>
                    <a:lstStyle/>
                    <a:p>
                      <a:pPr algn="r" fontAlgn="b"/>
                      <a:r>
                        <a:rPr lang="en-US" sz="1200" b="1" u="none" strike="noStrike" dirty="0">
                          <a:effectLst/>
                        </a:rPr>
                        <a:t>54%</a:t>
                      </a:r>
                      <a:endParaRPr lang="en-US" sz="1200" b="1" i="0" u="none" strike="noStrike" dirty="0">
                        <a:solidFill>
                          <a:srgbClr val="000000"/>
                        </a:solidFill>
                        <a:effectLst/>
                        <a:latin typeface="+mj-lt"/>
                      </a:endParaRPr>
                    </a:p>
                  </a:txBody>
                  <a:tcPr marL="8016" marR="8016" marT="8016" marB="0" anchor="b"/>
                </a:tc>
                <a:extLst>
                  <a:ext uri="{0D108BD9-81ED-4DB2-BD59-A6C34878D82A}">
                    <a16:rowId xmlns:a16="http://schemas.microsoft.com/office/drawing/2014/main" val="243922891"/>
                  </a:ext>
                </a:extLst>
              </a:tr>
            </a:tbl>
          </a:graphicData>
        </a:graphic>
      </p:graphicFrame>
      <p:sp>
        <p:nvSpPr>
          <p:cNvPr id="4" name="TextBox 3">
            <a:extLst>
              <a:ext uri="{FF2B5EF4-FFF2-40B4-BE49-F238E27FC236}">
                <a16:creationId xmlns:a16="http://schemas.microsoft.com/office/drawing/2014/main" id="{E498CAF9-B6D7-4A84-AD98-E50E94A14FBB}"/>
              </a:ext>
            </a:extLst>
          </p:cNvPr>
          <p:cNvSpPr txBox="1"/>
          <p:nvPr/>
        </p:nvSpPr>
        <p:spPr>
          <a:xfrm>
            <a:off x="5106907" y="3881797"/>
            <a:ext cx="1010213" cy="276999"/>
          </a:xfrm>
          <a:prstGeom prst="rect">
            <a:avLst/>
          </a:prstGeom>
          <a:noFill/>
        </p:spPr>
        <p:txBody>
          <a:bodyPr wrap="none" rtlCol="0">
            <a:spAutoFit/>
          </a:bodyPr>
          <a:lstStyle/>
          <a:p>
            <a:r>
              <a:rPr lang="en-US" sz="1200" b="1" dirty="0"/>
              <a:t>Decided 74%</a:t>
            </a:r>
          </a:p>
        </p:txBody>
      </p:sp>
    </p:spTree>
    <p:extLst>
      <p:ext uri="{BB962C8B-B14F-4D97-AF65-F5344CB8AC3E}">
        <p14:creationId xmlns:p14="http://schemas.microsoft.com/office/powerpoint/2010/main" val="159745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14662</TotalTime>
  <Words>3637</Words>
  <Application>Microsoft Office PowerPoint</Application>
  <PresentationFormat>On-screen Show (16:9)</PresentationFormat>
  <Paragraphs>562</Paragraphs>
  <Slides>12</Slides>
  <Notes>12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12</vt:i4>
      </vt:variant>
    </vt:vector>
  </HeadingPairs>
  <TitlesOfParts>
    <vt:vector size="27" baseType="lpstr">
      <vt:lpstr>ＭＳ Ｐゴシック</vt:lpstr>
      <vt:lpstr>Arial</vt:lpstr>
      <vt:lpstr>Calibri</vt:lpstr>
      <vt:lpstr>Courier New</vt:lpstr>
      <vt:lpstr>Tahoma</vt:lpstr>
      <vt:lpstr>Times New Roman</vt:lpstr>
      <vt:lpstr>Wingdings</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2 (includes different content layouts)</vt:lpstr>
      <vt:lpstr>Inside Slide Option 1 (includes different content layouts)</vt:lpstr>
      <vt:lpstr>  Faculty Senate:  Retention Update  Tim Littell  Associate Vice Provost for Student Success September 25, 2023  </vt:lpstr>
      <vt:lpstr>Course Completion</vt:lpstr>
      <vt:lpstr>PowerPoint Presentation</vt:lpstr>
      <vt:lpstr>PowerPoint Presentation</vt:lpstr>
      <vt:lpstr>Completion  </vt:lpstr>
      <vt:lpstr>PowerPoint Presentation</vt:lpstr>
      <vt:lpstr>PowerPoint Presentation</vt:lpstr>
      <vt:lpstr>PowerPoint Presentation</vt:lpstr>
      <vt:lpstr>PowerPoint Presentation</vt:lpstr>
      <vt:lpstr>PowerPoint Presentation</vt:lpstr>
      <vt:lpstr>PowerPoint Presentation</vt:lpstr>
      <vt:lpstr>Work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Earnest-Reitmann, Amanda J.</dc:creator>
  <cp:lastModifiedBy>Tim Littell</cp:lastModifiedBy>
  <cp:revision>347</cp:revision>
  <cp:lastPrinted>2023-09-19T12:42:32Z</cp:lastPrinted>
  <dcterms:created xsi:type="dcterms:W3CDTF">2018-09-19T20:02:44Z</dcterms:created>
  <dcterms:modified xsi:type="dcterms:W3CDTF">2023-09-19T15:09:58Z</dcterms:modified>
</cp:coreProperties>
</file>