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3"/>
    <p:sldMasterId id="2147483666" r:id="rId4"/>
    <p:sldMasterId id="2147483670" r:id="rId5"/>
    <p:sldMasterId id="2147483674" r:id="rId6"/>
    <p:sldMasterId id="2147483678" r:id="rId7"/>
    <p:sldMasterId id="2147483682" r:id="rId8"/>
    <p:sldMasterId id="2147483697" r:id="rId9"/>
    <p:sldMasterId id="2147483685" r:id="rId10"/>
  </p:sldMasterIdLst>
  <p:notesMasterIdLst>
    <p:notesMasterId r:id="rId40"/>
  </p:notesMasterIdLst>
  <p:sldIdLst>
    <p:sldId id="302" r:id="rId11"/>
    <p:sldId id="290" r:id="rId12"/>
    <p:sldId id="283" r:id="rId13"/>
    <p:sldId id="303" r:id="rId14"/>
    <p:sldId id="317" r:id="rId15"/>
    <p:sldId id="304" r:id="rId16"/>
    <p:sldId id="318" r:id="rId17"/>
    <p:sldId id="305" r:id="rId18"/>
    <p:sldId id="306" r:id="rId19"/>
    <p:sldId id="319" r:id="rId20"/>
    <p:sldId id="309" r:id="rId21"/>
    <p:sldId id="310" r:id="rId22"/>
    <p:sldId id="285" r:id="rId23"/>
    <p:sldId id="322" r:id="rId24"/>
    <p:sldId id="308" r:id="rId25"/>
    <p:sldId id="277" r:id="rId26"/>
    <p:sldId id="320" r:id="rId27"/>
    <p:sldId id="316" r:id="rId28"/>
    <p:sldId id="284" r:id="rId29"/>
    <p:sldId id="288" r:id="rId30"/>
    <p:sldId id="286" r:id="rId31"/>
    <p:sldId id="287" r:id="rId32"/>
    <p:sldId id="315" r:id="rId33"/>
    <p:sldId id="291" r:id="rId34"/>
    <p:sldId id="311" r:id="rId35"/>
    <p:sldId id="312" r:id="rId36"/>
    <p:sldId id="314" r:id="rId37"/>
    <p:sldId id="321" r:id="rId38"/>
    <p:sldId id="313" r:id="rId39"/>
  </p:sldIdLst>
  <p:sldSz cx="9144000" cy="5143500" type="screen16x9"/>
  <p:notesSz cx="7010400" cy="92964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8"/>
    <p:restoredTop sz="94687"/>
  </p:normalViewPr>
  <p:slideViewPr>
    <p:cSldViewPr snapToGrid="0" snapToObjects="1">
      <p:cViewPr varScale="1">
        <p:scale>
          <a:sx n="140" d="100"/>
          <a:sy n="140" d="100"/>
        </p:scale>
        <p:origin x="132"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5"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8.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6.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F6E1133-7F84-4A9D-A724-29086D65E90A}" type="datetimeFigureOut">
              <a:rPr lang="en-US" smtClean="0"/>
              <a:t>4/19/2024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1BE73E-111F-41F6-BA3A-81F74F47DCBB}" type="slidenum">
              <a:rPr lang="en-US" smtClean="0"/>
              <a:t>‹#›</a:t>
            </a:fld>
            <a:endParaRPr lang="en-US"/>
          </a:p>
        </p:txBody>
      </p:sp>
    </p:spTree>
    <p:extLst>
      <p:ext uri="{BB962C8B-B14F-4D97-AF65-F5344CB8AC3E}">
        <p14:creationId xmlns:p14="http://schemas.microsoft.com/office/powerpoint/2010/main" val="114205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BE73E-111F-41F6-BA3A-81F74F47DCBB}" type="slidenum">
              <a:rPr lang="en-US" smtClean="0"/>
              <a:t>9</a:t>
            </a:fld>
            <a:endParaRPr lang="en-US"/>
          </a:p>
        </p:txBody>
      </p:sp>
    </p:spTree>
    <p:extLst>
      <p:ext uri="{BB962C8B-B14F-4D97-AF65-F5344CB8AC3E}">
        <p14:creationId xmlns:p14="http://schemas.microsoft.com/office/powerpoint/2010/main" val="19152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BE73E-111F-41F6-BA3A-81F74F47DCBB}" type="slidenum">
              <a:rPr lang="en-US" smtClean="0"/>
              <a:t>10</a:t>
            </a:fld>
            <a:endParaRPr lang="en-US"/>
          </a:p>
        </p:txBody>
      </p:sp>
    </p:spTree>
    <p:extLst>
      <p:ext uri="{BB962C8B-B14F-4D97-AF65-F5344CB8AC3E}">
        <p14:creationId xmlns:p14="http://schemas.microsoft.com/office/powerpoint/2010/main" val="54836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BE73E-111F-41F6-BA3A-81F74F47DCBB}" type="slidenum">
              <a:rPr lang="en-US" smtClean="0"/>
              <a:t>11</a:t>
            </a:fld>
            <a:endParaRPr lang="en-US"/>
          </a:p>
        </p:txBody>
      </p:sp>
    </p:spTree>
    <p:extLst>
      <p:ext uri="{BB962C8B-B14F-4D97-AF65-F5344CB8AC3E}">
        <p14:creationId xmlns:p14="http://schemas.microsoft.com/office/powerpoint/2010/main" val="162943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BE73E-111F-41F6-BA3A-81F74F47DCBB}" type="slidenum">
              <a:rPr lang="en-US" smtClean="0"/>
              <a:t>13</a:t>
            </a:fld>
            <a:endParaRPr lang="en-US"/>
          </a:p>
        </p:txBody>
      </p:sp>
    </p:spTree>
    <p:extLst>
      <p:ext uri="{BB962C8B-B14F-4D97-AF65-F5344CB8AC3E}">
        <p14:creationId xmlns:p14="http://schemas.microsoft.com/office/powerpoint/2010/main" val="180680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BE73E-111F-41F6-BA3A-81F74F47DCBB}" type="slidenum">
              <a:rPr lang="en-US" smtClean="0"/>
              <a:t>18</a:t>
            </a:fld>
            <a:endParaRPr lang="en-US"/>
          </a:p>
        </p:txBody>
      </p:sp>
    </p:spTree>
    <p:extLst>
      <p:ext uri="{BB962C8B-B14F-4D97-AF65-F5344CB8AC3E}">
        <p14:creationId xmlns:p14="http://schemas.microsoft.com/office/powerpoint/2010/main" val="195303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26282"/>
            <a:ext cx="8229600" cy="1102519"/>
          </a:xfrm>
          <a:prstGeom prst="rect">
            <a:avLst/>
          </a:prstGeo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043113"/>
            <a:ext cx="6400800" cy="1314450"/>
          </a:xfrm>
          <a:prstGeom prst="rect">
            <a:avLst/>
          </a:prstGeom>
        </p:spPr>
        <p:txBody>
          <a:bodyPr/>
          <a:lstStyle>
            <a:lvl1pPr marL="0" indent="0" algn="ctr">
              <a:buNone/>
              <a:defRPr>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CC3BD2BA-2883-FD40-805C-007EC2993B74}" type="datetimeFigureOut">
              <a:rPr lang="en-US" smtClean="0"/>
              <a:pPr/>
              <a:t>4/19/2024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122028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19800" y="564945"/>
            <a:ext cx="2339436" cy="1438026"/>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6019800" y="2102955"/>
            <a:ext cx="2339436" cy="1314450"/>
          </a:xfrm>
          <a:prstGeom prst="rect">
            <a:avLst/>
          </a:prstGeom>
        </p:spPr>
        <p:txBody>
          <a:bodyPr>
            <a:normAutofit/>
          </a:bodyPr>
          <a:lstStyle>
            <a:lvl1pPr marL="0" indent="0" algn="ctr">
              <a:buNone/>
              <a:defRPr sz="150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3C63FDA4-5734-0949-BDA6-D0D6FDC31663}"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68425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3C63FDA4-5734-0949-BDA6-D0D6FDC31663}" type="datetimeFigureOut">
              <a:rPr lang="en-US" smtClean="0"/>
              <a:t>4/19/2024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6019800" y="564945"/>
            <a:ext cx="2339436" cy="1583169"/>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26714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3C63FDA4-5734-0949-BDA6-D0D6FDC31663}" type="datetimeFigureOut">
              <a:rPr lang="en-US" smtClean="0"/>
              <a:pPr/>
              <a:t>4/19/2024</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90234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56F9B4-387C-D346-B378-FCBE2DEF1520}"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3635829" y="564945"/>
            <a:ext cx="5089630" cy="1102519"/>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3635829" y="1819927"/>
            <a:ext cx="5089630" cy="1314450"/>
          </a:xfrm>
          <a:prstGeom prst="rect">
            <a:avLst/>
          </a:prstGeom>
        </p:spPr>
        <p:txBody>
          <a:bodyPr>
            <a:normAutofit/>
          </a:bodyPr>
          <a:lstStyle>
            <a:lvl1pPr marL="0" indent="0" algn="ctr">
              <a:buNone/>
              <a:defRPr sz="150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58462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56F9B4-387C-D346-B378-FCBE2DEF1520}" type="datetimeFigureOut">
              <a:rPr lang="en-US" smtClean="0"/>
              <a:pPr/>
              <a:t>4/19/2024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3643086" y="1116203"/>
            <a:ext cx="5082373" cy="1102519"/>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518273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56F9B4-387C-D346-B378-FCBE2DEF1520}" type="datetimeFigureOut">
              <a:rPr lang="en-US" smtClean="0"/>
              <a:pPr/>
              <a:t>4/19/2024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60384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989784"/>
            <a:ext cx="5562600" cy="669301"/>
          </a:xfrm>
          <a:prstGeom prst="rect">
            <a:avLst/>
          </a:prstGeom>
        </p:spPr>
        <p:txBody>
          <a:bodyPr>
            <a:normAutofit/>
          </a:bodyPr>
          <a:lstStyle>
            <a:lvl1pPr algn="l">
              <a:defRPr sz="2625"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4534A80-8F0F-8B4A-B1EE-DA8BDE36D262}" type="datetimeFigureOut">
              <a:rPr lang="en-US" smtClean="0"/>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228251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24534A80-8F0F-8B4A-B1EE-DA8BDE36D262}" type="datetimeFigureOut">
              <a:rPr lang="en-US" smtClean="0"/>
              <a:t>4/19/2024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1992125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55664"/>
            <a:ext cx="8229600" cy="1102519"/>
          </a:xfrm>
          <a:prstGeom prst="rect">
            <a:avLst/>
          </a:prstGeo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72495"/>
            <a:ext cx="6400800" cy="1314450"/>
          </a:xfrm>
          <a:prstGeom prst="rect">
            <a:avLst/>
          </a:prstGeom>
        </p:spPr>
        <p:txBody>
          <a:bodyPr/>
          <a:lstStyle>
            <a:lvl1pPr marL="0" indent="0" algn="ctr">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980766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4735"/>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668907"/>
            <a:ext cx="8229600" cy="3026464"/>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04101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CC3BD2BA-2883-FD40-805C-007EC2993B74}" type="datetimeFigureOut">
              <a:rPr lang="en-US" smtClean="0"/>
              <a:pPr/>
              <a:t>4/19/2024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87350AA8-8DCB-AE4B-9C05-A61ED8CA6812}" type="slidenum">
              <a:rPr lang="en-US" smtClean="0"/>
              <a:pPr/>
              <a:t>‹#›</a:t>
            </a:fld>
            <a:endParaRPr lang="en-US"/>
          </a:p>
        </p:txBody>
      </p:sp>
      <p:sp>
        <p:nvSpPr>
          <p:cNvPr id="6" name="Title 1"/>
          <p:cNvSpPr>
            <a:spLocks noGrp="1"/>
          </p:cNvSpPr>
          <p:nvPr>
            <p:ph type="ctrTitle"/>
          </p:nvPr>
        </p:nvSpPr>
        <p:spPr>
          <a:xfrm>
            <a:off x="457200" y="1357140"/>
            <a:ext cx="8229600" cy="1102519"/>
          </a:xfrm>
          <a:prstGeom prst="rect">
            <a:avLst/>
          </a:prstGeom>
        </p:spPr>
        <p:txBody>
          <a:bodyPr/>
          <a:lstStyle>
            <a:lvl1pPr>
              <a:defRPr b="1">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471026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462772"/>
            <a:ext cx="8001000" cy="1102519"/>
          </a:xfrm>
          <a:prstGeom prst="rect">
            <a:avLst/>
          </a:prstGeo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2565290"/>
            <a:ext cx="6400800" cy="1314450"/>
          </a:xfrm>
          <a:prstGeom prst="rect">
            <a:avLst/>
          </a:prstGeom>
        </p:spPr>
        <p:txBody>
          <a:bodyPr/>
          <a:lstStyle>
            <a:lvl1pPr marL="0" indent="0" algn="l">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81905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63995"/>
            <a:ext cx="4038600" cy="3045890"/>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63995"/>
            <a:ext cx="4038600" cy="3045890"/>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677081"/>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828448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54032"/>
            <a:ext cx="4040188"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242428"/>
            <a:ext cx="4040188" cy="2467458"/>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654032"/>
            <a:ext cx="4041775"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242428"/>
            <a:ext cx="4041775" cy="2467458"/>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688208"/>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23386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659400"/>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38886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41329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93401"/>
            <a:ext cx="3008313" cy="1214635"/>
          </a:xfrm>
          <a:prstGeom prst="rect">
            <a:avLst/>
          </a:prstGeom>
        </p:spPr>
        <p:txBody>
          <a:bodyPr anchor="b">
            <a:noAutofit/>
          </a:bodyPr>
          <a:lstStyle>
            <a:lvl1pPr algn="l">
              <a:defRPr sz="24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760122"/>
            <a:ext cx="5111750" cy="3788153"/>
          </a:xfrm>
          <a:prstGeom prst="rect">
            <a:avLst/>
          </a:prstGeo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908036"/>
            <a:ext cx="3008313" cy="2640239"/>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223410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29274"/>
            <a:ext cx="5486400" cy="425054"/>
          </a:xfrm>
          <a:prstGeom prst="rect">
            <a:avLst/>
          </a:prstGeom>
        </p:spPr>
        <p:txBody>
          <a:bodyPr anchor="b"/>
          <a:lstStyle>
            <a:lvl1pPr algn="l">
              <a:defRPr sz="15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689375"/>
            <a:ext cx="5486400" cy="2785130"/>
          </a:xfrm>
          <a:prstGeom prst="rect">
            <a:avLst/>
          </a:prstGeom>
        </p:spPr>
        <p:txBody>
          <a:bodyPr/>
          <a:lstStyle>
            <a:lvl1pPr marL="0" indent="0">
              <a:buNone/>
              <a:defRPr sz="240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3954327"/>
            <a:ext cx="5486400" cy="603647"/>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558626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641652"/>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657147"/>
            <a:ext cx="8229600" cy="3030967"/>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4507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46727"/>
            <a:ext cx="2057400" cy="4041387"/>
          </a:xfrm>
          <a:prstGeom prst="rect">
            <a:avLst/>
          </a:prstGeo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646727"/>
            <a:ext cx="6019800" cy="4041387"/>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337879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97819"/>
            <a:ext cx="8229600" cy="1102519"/>
          </a:xfrm>
          <a:prstGeom prst="rect">
            <a:avLst/>
          </a:prstGeo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914650"/>
            <a:ext cx="6400800" cy="1214664"/>
          </a:xfrm>
          <a:prstGeom prst="rect">
            <a:avLst/>
          </a:prstGeom>
        </p:spPr>
        <p:txBody>
          <a:bodyPr/>
          <a:lstStyle>
            <a:lvl1pPr marL="0" indent="0" algn="ctr">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20307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CC3BD2BA-2883-FD40-805C-007EC2993B74}" type="datetimeFigureOut">
              <a:rPr lang="en-US" smtClean="0"/>
              <a:pPr/>
              <a:t>4/19/2024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2291408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1796"/>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95968"/>
            <a:ext cx="8229600" cy="2787346"/>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055843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597819"/>
            <a:ext cx="8001000" cy="1102519"/>
          </a:xfrm>
          <a:prstGeom prst="rect">
            <a:avLst/>
          </a:prstGeo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2700338"/>
            <a:ext cx="6400800" cy="1314450"/>
          </a:xfrm>
          <a:prstGeom prst="rect">
            <a:avLst/>
          </a:prstGeom>
        </p:spPr>
        <p:txBody>
          <a:bodyPr/>
          <a:lstStyle>
            <a:lvl1pPr marL="0" indent="0" algn="l">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89795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5968"/>
            <a:ext cx="4038600" cy="2780089"/>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5968"/>
            <a:ext cx="4038600" cy="2780089"/>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457200" y="599636"/>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74988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2835"/>
            <a:ext cx="4040188"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082658"/>
            <a:ext cx="4040188" cy="2315172"/>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602835"/>
            <a:ext cx="4041775"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82658"/>
            <a:ext cx="4041775" cy="2315172"/>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601796"/>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2862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601796"/>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881824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669046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47830"/>
            <a:ext cx="3008313" cy="1214635"/>
          </a:xfrm>
          <a:prstGeom prst="rect">
            <a:avLst/>
          </a:prstGeom>
        </p:spPr>
        <p:txBody>
          <a:bodyPr anchor="b">
            <a:noAutofit/>
          </a:bodyPr>
          <a:lstStyle>
            <a:lvl1pPr algn="l">
              <a:defRPr sz="24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314551"/>
            <a:ext cx="5111750" cy="4002073"/>
          </a:xfrm>
          <a:prstGeom prst="rect">
            <a:avLst/>
          </a:prstGeo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62465"/>
            <a:ext cx="3008313" cy="2854159"/>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039643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237593"/>
            <a:ext cx="5486400" cy="425054"/>
          </a:xfrm>
          <a:prstGeom prst="rect">
            <a:avLst/>
          </a:prstGeom>
        </p:spPr>
        <p:txBody>
          <a:bodyPr anchor="b"/>
          <a:lstStyle>
            <a:lvl1pPr algn="l">
              <a:defRPr sz="15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397695"/>
            <a:ext cx="5486400" cy="2785130"/>
          </a:xfrm>
          <a:prstGeom prst="rect">
            <a:avLst/>
          </a:prstGeom>
        </p:spPr>
        <p:txBody>
          <a:bodyPr/>
          <a:lstStyle>
            <a:lvl1pPr marL="0" indent="0">
              <a:buNone/>
              <a:defRPr sz="240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3662646"/>
            <a:ext cx="5486400" cy="590040"/>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091634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219041"/>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213214"/>
            <a:ext cx="8229600" cy="3141072"/>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311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2105"/>
            <a:ext cx="2057400" cy="4131209"/>
          </a:xfrm>
          <a:prstGeom prst="rect">
            <a:avLst/>
          </a:prstGeo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252105"/>
            <a:ext cx="6019800" cy="4131209"/>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37965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6138"/>
            <a:ext cx="8229600" cy="1102519"/>
          </a:xfrm>
          <a:prstGeom prst="rect">
            <a:avLst/>
          </a:prstGeo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192969"/>
            <a:ext cx="6400800" cy="1314450"/>
          </a:xfrm>
          <a:prstGeom prst="rect">
            <a:avLst/>
          </a:prstGeom>
        </p:spPr>
        <p:txBody>
          <a:bodyPr/>
          <a:lstStyle>
            <a:lvl1pPr marL="0" indent="0" algn="ctr">
              <a:buNone/>
              <a:defRPr>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12D24543-DE0D-2249-9D6A-916A21ACF412}" type="datetimeFigureOut">
              <a:rPr lang="en-US" smtClean="0"/>
              <a:pPr/>
              <a:t>4/19/2024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208059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597"/>
            <a:ext cx="8229600" cy="857250"/>
          </a:xfrm>
          <a:prstGeom prst="rect">
            <a:avLst/>
          </a:prstGeom>
        </p:spPr>
        <p:txBody>
          <a:bodyPr/>
          <a:lstStyle>
            <a:lvl1pPr>
              <a:defRPr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12D24543-DE0D-2249-9D6A-916A21ACF412}" type="datetimeFigureOut">
              <a:rPr lang="en-US" smtClean="0"/>
              <a:pPr/>
              <a:t>4/19/2024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281406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12D24543-DE0D-2249-9D6A-916A21ACF412}" type="datetimeFigureOut">
              <a:rPr lang="en-US" smtClean="0"/>
              <a:pPr/>
              <a:t>4/19/2024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401309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1250"/>
            <a:ext cx="8229600" cy="1102519"/>
          </a:xfrm>
        </p:spPr>
        <p:txBody>
          <a:bodyPr/>
          <a:lstStyle>
            <a:lvl1pPr>
              <a:defRPr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078081"/>
            <a:ext cx="6400800" cy="1129576"/>
          </a:xfrm>
        </p:spPr>
        <p:txBody>
          <a:bodyPr/>
          <a:lstStyle>
            <a:lvl1pPr marL="0" indent="0" algn="ctr">
              <a:buNone/>
              <a:defRPr>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4/19/2024</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49362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306887"/>
            <a:ext cx="8229599" cy="857250"/>
          </a:xfrm>
        </p:spPr>
        <p:txBody>
          <a:bodyPr/>
          <a:lstStyle>
            <a:lvl1pPr>
              <a:defRPr b="1">
                <a:solidFill>
                  <a:srgbClr val="FFFFFF"/>
                </a:solidFill>
                <a:latin typeface="Arial"/>
                <a:cs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4/19/2024</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335821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4/19/2024</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4168888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44037-AAC2-0742-99B9-07B0DC7FF25D}"/>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7346598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AE3B6F-FC12-BE4B-8D3C-9E5125837362}"/>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0966556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A6CFA1A-A022-D649-8AD9-9F30A5C06CF5}" type="datetimeFigureOut">
              <a:rPr lang="en-US" smtClean="0"/>
              <a:t>4/19/2024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07A361-AE56-CD4A-B91B-4241634854C6}" type="slidenum">
              <a:rPr lang="en-US" smtClean="0"/>
              <a:t>‹#›</a:t>
            </a:fld>
            <a:endParaRPr lang="en-US"/>
          </a:p>
        </p:txBody>
      </p:sp>
      <p:pic>
        <p:nvPicPr>
          <p:cNvPr id="9" name="Picture 8">
            <a:extLst>
              <a:ext uri="{FF2B5EF4-FFF2-40B4-BE49-F238E27FC236}">
                <a16:creationId xmlns:a16="http://schemas.microsoft.com/office/drawing/2014/main" id="{1A8C30BF-6A77-8E44-A67A-DDF61ADA4E12}"/>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2166532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3E02CE-440C-AD41-9DDA-5591ED1E75C6}"/>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3805033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363C08-5832-E94D-9314-2E2054CA158D}"/>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0116647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18B8E3-4674-A347-9DC4-DBF0F0A66E7F}"/>
              </a:ext>
            </a:extLst>
          </p:cNvPr>
          <p:cNvPicPr>
            <a:picLocks noChangeAspect="1"/>
          </p:cNvPicPr>
          <p:nvPr userDrawn="1"/>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79054184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F186C6-9C93-C04D-87CC-2877C61E6594}"/>
              </a:ext>
            </a:extLst>
          </p:cNvPr>
          <p:cNvPicPr>
            <a:picLocks noChangeAspect="1"/>
          </p:cNvPicPr>
          <p:nvPr userDrawn="1"/>
        </p:nvPicPr>
        <p:blipFill>
          <a:blip r:embed="rId13"/>
          <a:stretch>
            <a:fillRect/>
          </a:stretch>
        </p:blipFill>
        <p:spPr>
          <a:xfrm>
            <a:off x="11261" y="0"/>
            <a:ext cx="9121478" cy="5143500"/>
          </a:xfrm>
          <a:prstGeom prst="rect">
            <a:avLst/>
          </a:prstGeom>
        </p:spPr>
      </p:pic>
    </p:spTree>
    <p:extLst>
      <p:ext uri="{BB962C8B-B14F-4D97-AF65-F5344CB8AC3E}">
        <p14:creationId xmlns:p14="http://schemas.microsoft.com/office/powerpoint/2010/main" val="19708765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36530E-C695-2C44-9F92-259B01868F5D}"/>
              </a:ext>
            </a:extLst>
          </p:cNvPr>
          <p:cNvPicPr>
            <a:picLocks noChangeAspect="1"/>
          </p:cNvPicPr>
          <p:nvPr userDrawn="1"/>
        </p:nvPicPr>
        <p:blipFill>
          <a:blip r:embed="rId13"/>
          <a:stretch>
            <a:fillRect/>
          </a:stretch>
        </p:blipFill>
        <p:spPr>
          <a:xfrm>
            <a:off x="11261" y="0"/>
            <a:ext cx="9121478" cy="5143500"/>
          </a:xfrm>
          <a:prstGeom prst="rect">
            <a:avLst/>
          </a:prstGeom>
        </p:spPr>
      </p:pic>
    </p:spTree>
    <p:extLst>
      <p:ext uri="{BB962C8B-B14F-4D97-AF65-F5344CB8AC3E}">
        <p14:creationId xmlns:p14="http://schemas.microsoft.com/office/powerpoint/2010/main" val="36447867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E6DD-6FC8-A05D-AF23-5CB7B8EC29E2}"/>
              </a:ext>
            </a:extLst>
          </p:cNvPr>
          <p:cNvSpPr>
            <a:spLocks noGrp="1"/>
          </p:cNvSpPr>
          <p:nvPr>
            <p:ph type="ctrTitle"/>
          </p:nvPr>
        </p:nvSpPr>
        <p:spPr>
          <a:xfrm>
            <a:off x="457200" y="3737301"/>
            <a:ext cx="5562600" cy="669301"/>
          </a:xfrm>
        </p:spPr>
        <p:txBody>
          <a:bodyPr>
            <a:normAutofit fontScale="90000"/>
          </a:bodyPr>
          <a:lstStyle/>
          <a:p>
            <a:r>
              <a:rPr lang="en-US" dirty="0"/>
              <a:t>First Year Seminars</a:t>
            </a:r>
            <a:br>
              <a:rPr lang="en-US" dirty="0"/>
            </a:br>
            <a:r>
              <a:rPr lang="en-US" dirty="0"/>
              <a:t>Senate Presentation </a:t>
            </a:r>
            <a:br>
              <a:rPr lang="en-US" dirty="0"/>
            </a:br>
            <a:r>
              <a:rPr lang="en-US" dirty="0"/>
              <a:t>4/22/2024</a:t>
            </a:r>
            <a:br>
              <a:rPr lang="en-US" dirty="0"/>
            </a:br>
            <a:endParaRPr lang="en-US" dirty="0"/>
          </a:p>
        </p:txBody>
      </p:sp>
    </p:spTree>
    <p:extLst>
      <p:ext uri="{BB962C8B-B14F-4D97-AF65-F5344CB8AC3E}">
        <p14:creationId xmlns:p14="http://schemas.microsoft.com/office/powerpoint/2010/main" val="20631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70F1-D9D9-7449-8850-D9ECDF0EB961}"/>
              </a:ext>
            </a:extLst>
          </p:cNvPr>
          <p:cNvSpPr>
            <a:spLocks noGrp="1"/>
          </p:cNvSpPr>
          <p:nvPr>
            <p:ph type="ctrTitle"/>
          </p:nvPr>
        </p:nvSpPr>
        <p:spPr>
          <a:xfrm>
            <a:off x="333723" y="538964"/>
            <a:ext cx="8001000" cy="1102519"/>
          </a:xfrm>
        </p:spPr>
        <p:txBody>
          <a:bodyPr/>
          <a:lstStyle/>
          <a:p>
            <a:r>
              <a:rPr lang="en-US" sz="3600" b="0" dirty="0">
                <a:solidFill>
                  <a:schemeClr val="tx1"/>
                </a:solidFill>
              </a:rPr>
              <a:t>Key Details</a:t>
            </a:r>
            <a:endParaRPr lang="en-US" dirty="0">
              <a:solidFill>
                <a:schemeClr val="tx1"/>
              </a:solidFill>
            </a:endParaRPr>
          </a:p>
        </p:txBody>
      </p:sp>
      <p:sp>
        <p:nvSpPr>
          <p:cNvPr id="4" name="Rectangle 1">
            <a:extLst>
              <a:ext uri="{FF2B5EF4-FFF2-40B4-BE49-F238E27FC236}">
                <a16:creationId xmlns:a16="http://schemas.microsoft.com/office/drawing/2014/main" id="{9672BB85-0197-4CFC-94C5-21C6E01639D6}"/>
              </a:ext>
            </a:extLst>
          </p:cNvPr>
          <p:cNvSpPr>
            <a:spLocks noGrp="1" noChangeArrowheads="1"/>
          </p:cNvSpPr>
          <p:nvPr>
            <p:ph type="subTitle" idx="1"/>
          </p:nvPr>
        </p:nvSpPr>
        <p:spPr bwMode="auto">
          <a:xfrm>
            <a:off x="524791" y="1430272"/>
            <a:ext cx="8337201" cy="34470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endParaRPr lang="en-US" altLang="en-US" dirty="0">
              <a:solidFill>
                <a:srgbClr val="000000"/>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rgbClr val="000000"/>
                </a:solidFill>
                <a:latin typeface="Arial" panose="020B0604020202020204" pitchFamily="34" charset="0"/>
                <a:cs typeface="Arial" panose="020B0604020202020204" pitchFamily="34" charset="0"/>
              </a:rPr>
              <a:t>Each college will develop one multi-section seminar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solidFill>
                <a:srgbClr val="000000"/>
              </a:solidFill>
              <a:latin typeface="Arial" panose="020B0604020202020204" pitchFamily="34" charset="0"/>
              <a:cs typeface="Arial" panose="020B0604020202020204" pitchFamily="34" charset="0"/>
            </a:endParaRPr>
          </a:p>
          <a:p>
            <a:pPr marL="342900" indent="-342900" defTabSz="914400" eaLnBrk="0" fontAlgn="base" hangingPunct="0">
              <a:spcBef>
                <a:spcPct val="0"/>
              </a:spcBef>
              <a:spcAft>
                <a:spcPct val="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Seminars are for all majors in the college and the content should engage all entering students in the college </a:t>
            </a:r>
          </a:p>
          <a:p>
            <a:pPr marL="342900" indent="-342900" defTabSz="914400" eaLnBrk="0" fontAlgn="base" hangingPunct="0">
              <a:spcBef>
                <a:spcPct val="0"/>
              </a:spcBef>
              <a:spcAft>
                <a:spcPct val="0"/>
              </a:spcAft>
              <a:buFont typeface="Arial" panose="020B0604020202020204" pitchFamily="34" charset="0"/>
              <a:buChar char="•"/>
            </a:pPr>
            <a:endParaRPr lang="en-US" altLang="en-US" dirty="0">
              <a:solidFill>
                <a:srgbClr val="000000"/>
              </a:solidFill>
              <a:latin typeface="Arial" panose="020B0604020202020204" pitchFamily="34" charset="0"/>
              <a:cs typeface="Arial" panose="020B0604020202020204" pitchFamily="34" charset="0"/>
            </a:endParaRPr>
          </a:p>
          <a:p>
            <a:pPr marL="342900" indent="-342900" defTabSz="914400" eaLnBrk="0" fontAlgn="base" hangingPunct="0">
              <a:spcBef>
                <a:spcPct val="0"/>
              </a:spcBef>
              <a:spcAft>
                <a:spcPct val="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The student success material will be consistent across all seminars</a:t>
            </a:r>
          </a:p>
          <a:p>
            <a:pPr marL="342900" indent="-342900" defTabSz="914400" eaLnBrk="0" fontAlgn="base" hangingPunct="0">
              <a:spcBef>
                <a:spcPct val="0"/>
              </a:spcBef>
              <a:spcAft>
                <a:spcPct val="0"/>
              </a:spcAft>
              <a:buFont typeface="Arial" panose="020B0604020202020204" pitchFamily="34" charset="0"/>
              <a:buChar char="•"/>
            </a:pP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9499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70F1-D9D9-7449-8850-D9ECDF0EB961}"/>
              </a:ext>
            </a:extLst>
          </p:cNvPr>
          <p:cNvSpPr>
            <a:spLocks noGrp="1"/>
          </p:cNvSpPr>
          <p:nvPr>
            <p:ph type="ctrTitle"/>
          </p:nvPr>
        </p:nvSpPr>
        <p:spPr>
          <a:xfrm>
            <a:off x="333723" y="538964"/>
            <a:ext cx="8001000" cy="1102519"/>
          </a:xfrm>
        </p:spPr>
        <p:txBody>
          <a:bodyPr/>
          <a:lstStyle/>
          <a:p>
            <a:r>
              <a:rPr lang="en-US" sz="3600" b="0" dirty="0">
                <a:solidFill>
                  <a:schemeClr val="tx1"/>
                </a:solidFill>
              </a:rPr>
              <a:t>Key Details</a:t>
            </a:r>
            <a:endParaRPr lang="en-US" dirty="0">
              <a:solidFill>
                <a:schemeClr val="tx1"/>
              </a:solidFill>
            </a:endParaRPr>
          </a:p>
        </p:txBody>
      </p:sp>
      <p:sp>
        <p:nvSpPr>
          <p:cNvPr id="4" name="Rectangle 1">
            <a:extLst>
              <a:ext uri="{FF2B5EF4-FFF2-40B4-BE49-F238E27FC236}">
                <a16:creationId xmlns:a16="http://schemas.microsoft.com/office/drawing/2014/main" id="{9672BB85-0197-4CFC-94C5-21C6E01639D6}"/>
              </a:ext>
            </a:extLst>
          </p:cNvPr>
          <p:cNvSpPr>
            <a:spLocks noGrp="1" noChangeArrowheads="1"/>
          </p:cNvSpPr>
          <p:nvPr>
            <p:ph type="subTitle" idx="1"/>
          </p:nvPr>
        </p:nvSpPr>
        <p:spPr bwMode="auto">
          <a:xfrm>
            <a:off x="403399" y="1183035"/>
            <a:ext cx="8337201" cy="36625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342900" indent="-342900" defTabSz="914400" eaLnBrk="0" fontAlgn="base" hangingPunct="0">
              <a:spcBef>
                <a:spcPct val="0"/>
              </a:spcBef>
              <a:spcAft>
                <a:spcPct val="0"/>
              </a:spcAft>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Each college has a designated lead who is developing two credit hours of college content and integrating the student success material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FYS are capped at 30 students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solidFill>
                  <a:srgbClr val="000000"/>
                </a:solidFill>
                <a:latin typeface="Arial" panose="020B0604020202020204" pitchFamily="34" charset="0"/>
                <a:cs typeface="Arial" panose="020B0604020202020204" pitchFamily="34" charset="0"/>
              </a:rPr>
              <a:t>Courses may be block scheduled to allow for shared experiences </a:t>
            </a:r>
            <a:endPar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Each seminar should be taught by a full-time faculty member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Course numbers for Fall 2025 will be a college prefix + 1020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6531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675087-066D-9548-A6DF-B9DF8A9AC2EA}"/>
              </a:ext>
            </a:extLst>
          </p:cNvPr>
          <p:cNvSpPr>
            <a:spLocks noGrp="1"/>
          </p:cNvSpPr>
          <p:nvPr>
            <p:ph sz="half" idx="1"/>
          </p:nvPr>
        </p:nvSpPr>
        <p:spPr>
          <a:xfrm>
            <a:off x="457200" y="1442517"/>
            <a:ext cx="7554036" cy="3045890"/>
          </a:xfrm>
        </p:spPr>
        <p:txBody>
          <a:bodyPr/>
          <a:lstStyle/>
          <a:p>
            <a:pPr marL="0" indent="0">
              <a:buNone/>
            </a:pPr>
            <a:r>
              <a:rPr lang="en-US" b="1" dirty="0"/>
              <a:t>Spring and Summer 2024 </a:t>
            </a:r>
          </a:p>
          <a:p>
            <a:pPr marL="548640"/>
            <a:r>
              <a:rPr lang="en-US" sz="1800" dirty="0"/>
              <a:t>Development team formed and course leads selected</a:t>
            </a:r>
          </a:p>
          <a:p>
            <a:pPr marL="548640"/>
            <a:r>
              <a:rPr lang="en-US" sz="1800" dirty="0"/>
              <a:t>Meetings with campus stakeholders</a:t>
            </a:r>
          </a:p>
          <a:p>
            <a:pPr marL="548640"/>
            <a:r>
              <a:rPr lang="en-US" sz="1800" dirty="0"/>
              <a:t>Student success materials developed</a:t>
            </a:r>
          </a:p>
          <a:p>
            <a:pPr marL="548640"/>
            <a:r>
              <a:rPr lang="en-US" sz="1800" dirty="0"/>
              <a:t>Course shell design with CATS</a:t>
            </a:r>
          </a:p>
          <a:p>
            <a:pPr marL="0" indent="0">
              <a:buNone/>
            </a:pPr>
            <a:endParaRPr lang="en-US" sz="1800" b="1" dirty="0"/>
          </a:p>
          <a:p>
            <a:pPr marL="0" indent="0">
              <a:buNone/>
            </a:pPr>
            <a:r>
              <a:rPr lang="en-US" sz="1800" b="1" dirty="0"/>
              <a:t>Summer 2024</a:t>
            </a:r>
          </a:p>
          <a:p>
            <a:pPr marL="548640"/>
            <a:r>
              <a:rPr lang="en-US" sz="1800" dirty="0"/>
              <a:t>Course leads work the development team to design college content </a:t>
            </a:r>
          </a:p>
          <a:p>
            <a:pPr marL="548640"/>
            <a:r>
              <a:rPr lang="en-US" sz="1800" dirty="0"/>
              <a:t>Course leads and development team train course instructors</a:t>
            </a:r>
          </a:p>
        </p:txBody>
      </p:sp>
      <p:sp>
        <p:nvSpPr>
          <p:cNvPr id="4" name="Title 3">
            <a:extLst>
              <a:ext uri="{FF2B5EF4-FFF2-40B4-BE49-F238E27FC236}">
                <a16:creationId xmlns:a16="http://schemas.microsoft.com/office/drawing/2014/main" id="{71FFCF6B-E188-CE40-91C1-8F139AA8EA1B}"/>
              </a:ext>
            </a:extLst>
          </p:cNvPr>
          <p:cNvSpPr>
            <a:spLocks noGrp="1"/>
          </p:cNvSpPr>
          <p:nvPr>
            <p:ph type="title"/>
          </p:nvPr>
        </p:nvSpPr>
        <p:spPr>
          <a:xfrm>
            <a:off x="457200" y="585267"/>
            <a:ext cx="8229600" cy="857250"/>
          </a:xfrm>
        </p:spPr>
        <p:txBody>
          <a:bodyPr/>
          <a:lstStyle/>
          <a:p>
            <a:r>
              <a:rPr lang="en-US" sz="3200" dirty="0"/>
              <a:t>Course Development Timeline</a:t>
            </a:r>
          </a:p>
        </p:txBody>
      </p:sp>
    </p:spTree>
    <p:extLst>
      <p:ext uri="{BB962C8B-B14F-4D97-AF65-F5344CB8AC3E}">
        <p14:creationId xmlns:p14="http://schemas.microsoft.com/office/powerpoint/2010/main" val="3501455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C7261C-A551-194A-9EAB-A045D907D16A}"/>
              </a:ext>
            </a:extLst>
          </p:cNvPr>
          <p:cNvSpPr>
            <a:spLocks noGrp="1"/>
          </p:cNvSpPr>
          <p:nvPr>
            <p:ph sz="half" idx="2"/>
          </p:nvPr>
        </p:nvSpPr>
        <p:spPr>
          <a:xfrm>
            <a:off x="361664" y="1345466"/>
            <a:ext cx="8325136" cy="3492664"/>
          </a:xfrm>
        </p:spPr>
        <p:txBody>
          <a:bodyPr/>
          <a:lstStyle/>
          <a:p>
            <a:pPr marL="0" indent="0">
              <a:buNone/>
            </a:pPr>
            <a:r>
              <a:rPr lang="en-US" b="1" dirty="0"/>
              <a:t>Fall 2024</a:t>
            </a:r>
          </a:p>
          <a:p>
            <a:pPr marL="548640"/>
            <a:r>
              <a:rPr lang="en-US" dirty="0"/>
              <a:t>Pilot sessions offered in all colleges </a:t>
            </a:r>
          </a:p>
          <a:p>
            <a:pPr marL="548640"/>
            <a:r>
              <a:rPr lang="en-US" dirty="0"/>
              <a:t>FYS assessment across all sections </a:t>
            </a:r>
          </a:p>
          <a:p>
            <a:pPr marL="548640"/>
            <a:r>
              <a:rPr lang="en-US" dirty="0"/>
              <a:t>FYS proposals in </a:t>
            </a:r>
            <a:r>
              <a:rPr lang="en-US" dirty="0" err="1"/>
              <a:t>Curriculog</a:t>
            </a:r>
            <a:endParaRPr lang="en-US" dirty="0"/>
          </a:p>
          <a:p>
            <a:pPr marL="0" indent="0">
              <a:buNone/>
            </a:pPr>
            <a:r>
              <a:rPr lang="en-US" b="1" dirty="0"/>
              <a:t>Spring and Summer 2025</a:t>
            </a:r>
          </a:p>
          <a:p>
            <a:pPr marL="548640"/>
            <a:r>
              <a:rPr lang="en-US" dirty="0"/>
              <a:t>Continued course development and faculty training </a:t>
            </a:r>
          </a:p>
          <a:p>
            <a:pPr marL="0" indent="0">
              <a:buNone/>
            </a:pPr>
            <a:r>
              <a:rPr lang="en-US" b="1" dirty="0"/>
              <a:t>Fall 2025</a:t>
            </a:r>
          </a:p>
          <a:p>
            <a:pPr marL="548640"/>
            <a:r>
              <a:rPr lang="en-US" dirty="0"/>
              <a:t>All incoming first-year students required to take FYS</a:t>
            </a:r>
          </a:p>
          <a:p>
            <a:endParaRPr lang="en-US" b="1" dirty="0"/>
          </a:p>
          <a:p>
            <a:pPr marL="0" indent="0">
              <a:buNone/>
            </a:pPr>
            <a:r>
              <a:rPr lang="en-US" dirty="0"/>
              <a:t> </a:t>
            </a:r>
          </a:p>
        </p:txBody>
      </p:sp>
      <p:sp>
        <p:nvSpPr>
          <p:cNvPr id="4" name="Title 3">
            <a:extLst>
              <a:ext uri="{FF2B5EF4-FFF2-40B4-BE49-F238E27FC236}">
                <a16:creationId xmlns:a16="http://schemas.microsoft.com/office/drawing/2014/main" id="{71FFCF6B-E188-CE40-91C1-8F139AA8EA1B}"/>
              </a:ext>
            </a:extLst>
          </p:cNvPr>
          <p:cNvSpPr>
            <a:spLocks noGrp="1"/>
          </p:cNvSpPr>
          <p:nvPr>
            <p:ph type="title"/>
          </p:nvPr>
        </p:nvSpPr>
        <p:spPr>
          <a:xfrm>
            <a:off x="457200" y="585267"/>
            <a:ext cx="8229600" cy="857250"/>
          </a:xfrm>
        </p:spPr>
        <p:txBody>
          <a:bodyPr/>
          <a:lstStyle/>
          <a:p>
            <a:r>
              <a:rPr lang="en-US" sz="3200" dirty="0"/>
              <a:t>Course Development Timeline</a:t>
            </a:r>
          </a:p>
        </p:txBody>
      </p:sp>
    </p:spTree>
    <p:extLst>
      <p:ext uri="{BB962C8B-B14F-4D97-AF65-F5344CB8AC3E}">
        <p14:creationId xmlns:p14="http://schemas.microsoft.com/office/powerpoint/2010/main" val="134445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C44FF-8B58-824D-B659-9282773A9B6D}"/>
              </a:ext>
            </a:extLst>
          </p:cNvPr>
          <p:cNvSpPr>
            <a:spLocks noGrp="1"/>
          </p:cNvSpPr>
          <p:nvPr>
            <p:ph sz="half" idx="2"/>
          </p:nvPr>
        </p:nvSpPr>
        <p:spPr>
          <a:xfrm>
            <a:off x="457200" y="1364776"/>
            <a:ext cx="7997588" cy="3812843"/>
          </a:xfrm>
        </p:spPr>
        <p:txBody>
          <a:bodyPr/>
          <a:lstStyle/>
          <a:p>
            <a:r>
              <a:rPr lang="en-US" b="1" dirty="0">
                <a:solidFill>
                  <a:srgbClr val="212121"/>
                </a:solidFill>
                <a:effectLst/>
                <a:latin typeface="Arial" panose="020B0604020202020204" pitchFamily="34" charset="0"/>
                <a:ea typeface="Calibri" panose="020F0502020204030204" pitchFamily="34" charset="0"/>
                <a:cs typeface="Arial" panose="020B0604020202020204" pitchFamily="34" charset="0"/>
              </a:rPr>
              <a:t>Peggy Kelly</a:t>
            </a:r>
            <a:r>
              <a:rPr lang="en-US" dirty="0">
                <a:solidFill>
                  <a:srgbClr val="212121"/>
                </a:solidFill>
                <a:effectLst/>
                <a:latin typeface="Arial" panose="020B0604020202020204" pitchFamily="34" charset="0"/>
                <a:ea typeface="Calibri" panose="020F0502020204030204" pitchFamily="34" charset="0"/>
                <a:cs typeface="Arial" panose="020B0604020202020204" pitchFamily="34" charset="0"/>
              </a:rPr>
              <a:t>, </a:t>
            </a:r>
            <a:r>
              <a:rPr lang="en-US" b="0" i="0" dirty="0">
                <a:solidFill>
                  <a:srgbClr val="000000"/>
                </a:solidFill>
                <a:effectLst/>
                <a:latin typeface="Calibri" panose="020F0502020204030204" pitchFamily="34" charset="0"/>
              </a:rPr>
              <a:t>Senior Lecturer, Department of Math and Stats, Academic Director for Developmental Math, and Faculty Fellow for Pedagogy, Center for Faculty Excellence </a:t>
            </a:r>
          </a:p>
          <a:p>
            <a:endParaRPr lang="en-US" b="0" i="0" dirty="0">
              <a:solidFill>
                <a:srgbClr val="000000"/>
              </a:solidFill>
              <a:effectLst/>
              <a:latin typeface="Calibri" panose="020F0502020204030204" pitchFamily="34" charset="0"/>
            </a:endParaRPr>
          </a:p>
          <a:p>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Sarah McGinley</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Director of First Year Seminars &amp; Senior Lecturer, School of Humanities and Cultural Studies</a:t>
            </a:r>
          </a:p>
          <a:p>
            <a:endParaRPr lang="en-US" b="1" dirty="0">
              <a:solidFill>
                <a:srgbClr val="212121"/>
              </a:solidFill>
              <a:latin typeface="Arial" panose="020B0604020202020204" pitchFamily="34" charset="0"/>
              <a:ea typeface="Calibri" panose="020F0502020204030204" pitchFamily="34" charset="0"/>
              <a:cs typeface="Arial" panose="020B0604020202020204" pitchFamily="34" charset="0"/>
            </a:endParaRPr>
          </a:p>
          <a:p>
            <a:r>
              <a:rPr lang="en-US" b="1" dirty="0">
                <a:solidFill>
                  <a:srgbClr val="212121"/>
                </a:solidFill>
                <a:latin typeface="Arial" panose="020B0604020202020204" pitchFamily="34" charset="0"/>
                <a:ea typeface="Calibri" panose="020F0502020204030204" pitchFamily="34" charset="0"/>
                <a:cs typeface="Arial" panose="020B0604020202020204" pitchFamily="34" charset="0"/>
              </a:rPr>
              <a:t>Genevieve </a:t>
            </a:r>
            <a:r>
              <a:rPr lang="en-US" b="1" dirty="0" err="1">
                <a:solidFill>
                  <a:srgbClr val="212121"/>
                </a:solidFill>
                <a:latin typeface="Arial" panose="020B0604020202020204" pitchFamily="34" charset="0"/>
                <a:ea typeface="Calibri" panose="020F0502020204030204" pitchFamily="34" charset="0"/>
                <a:cs typeface="Arial" panose="020B0604020202020204" pitchFamily="34" charset="0"/>
              </a:rPr>
              <a:t>Jomantas</a:t>
            </a:r>
            <a:r>
              <a:rPr lang="en-US" dirty="0">
                <a:solidFill>
                  <a:srgbClr val="212121"/>
                </a:solidFill>
                <a:latin typeface="Arial" panose="020B0604020202020204" pitchFamily="34" charset="0"/>
                <a:ea typeface="Calibri" panose="020F0502020204030204" pitchFamily="34" charset="0"/>
                <a:cs typeface="Arial" panose="020B0604020202020204" pitchFamily="34" charset="0"/>
              </a:rPr>
              <a:t>, Interim Director of Online Learning and </a:t>
            </a:r>
            <a:r>
              <a:rPr lang="en-US" b="0" i="0" dirty="0">
                <a:solidFill>
                  <a:srgbClr val="2E2D29"/>
                </a:solidFill>
                <a:effectLst/>
                <a:highlight>
                  <a:srgbClr val="FAFAFA"/>
                </a:highlight>
                <a:latin typeface="Roboto" panose="02000000000000000000" pitchFamily="2" charset="0"/>
              </a:rPr>
              <a:t>Instructional Designer</a:t>
            </a:r>
          </a:p>
          <a:p>
            <a:endParaRPr lang="en-US" b="1" dirty="0">
              <a:solidFill>
                <a:srgbClr val="212121"/>
              </a:solidFill>
              <a:effectLst/>
              <a:latin typeface="Arial" panose="020B0604020202020204" pitchFamily="34" charset="0"/>
              <a:ea typeface="Calibri" panose="020F0502020204030204" pitchFamily="34" charset="0"/>
              <a:cs typeface="Arial" panose="020B0604020202020204" pitchFamily="34" charset="0"/>
            </a:endParaRPr>
          </a:p>
          <a:p>
            <a:r>
              <a:rPr lang="en-US" b="1" dirty="0">
                <a:solidFill>
                  <a:srgbClr val="212121"/>
                </a:solidFill>
                <a:effectLst/>
                <a:latin typeface="Arial" panose="020B0604020202020204" pitchFamily="34" charset="0"/>
                <a:ea typeface="Calibri" panose="020F0502020204030204" pitchFamily="34" charset="0"/>
                <a:cs typeface="Arial" panose="020B0604020202020204" pitchFamily="34" charset="0"/>
              </a:rPr>
              <a:t>Amy Salazar</a:t>
            </a:r>
            <a:r>
              <a:rPr lang="en-US" dirty="0">
                <a:solidFill>
                  <a:srgbClr val="212121"/>
                </a:solidFill>
                <a:effectLst/>
                <a:latin typeface="Arial" panose="020B0604020202020204" pitchFamily="34" charset="0"/>
                <a:ea typeface="Calibri" panose="020F0502020204030204" pitchFamily="34" charset="0"/>
                <a:cs typeface="Arial" panose="020B0604020202020204" pitchFamily="34" charset="0"/>
              </a:rPr>
              <a:t>, Student Success Consultant </a:t>
            </a:r>
            <a:endParaRPr lang="en-US"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endParaRPr lang="en-US" sz="18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itle 5">
            <a:extLst>
              <a:ext uri="{FF2B5EF4-FFF2-40B4-BE49-F238E27FC236}">
                <a16:creationId xmlns:a16="http://schemas.microsoft.com/office/drawing/2014/main" id="{297033E4-53B6-9E48-9A27-88D9F95C6540}"/>
              </a:ext>
            </a:extLst>
          </p:cNvPr>
          <p:cNvSpPr>
            <a:spLocks noGrp="1"/>
          </p:cNvSpPr>
          <p:nvPr>
            <p:ph type="title"/>
          </p:nvPr>
        </p:nvSpPr>
        <p:spPr>
          <a:xfrm>
            <a:off x="457200" y="688208"/>
            <a:ext cx="8229600" cy="642449"/>
          </a:xfrm>
        </p:spPr>
        <p:txBody>
          <a:bodyPr/>
          <a:lstStyle/>
          <a:p>
            <a:r>
              <a:rPr lang="en-US" sz="3200" dirty="0"/>
              <a:t>FYS Development Team</a:t>
            </a:r>
          </a:p>
        </p:txBody>
      </p:sp>
    </p:spTree>
    <p:extLst>
      <p:ext uri="{BB962C8B-B14F-4D97-AF65-F5344CB8AC3E}">
        <p14:creationId xmlns:p14="http://schemas.microsoft.com/office/powerpoint/2010/main" val="3524804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C44FF-8B58-824D-B659-9282773A9B6D}"/>
              </a:ext>
            </a:extLst>
          </p:cNvPr>
          <p:cNvSpPr>
            <a:spLocks noGrp="1"/>
          </p:cNvSpPr>
          <p:nvPr>
            <p:ph sz="half" idx="2"/>
          </p:nvPr>
        </p:nvSpPr>
        <p:spPr>
          <a:xfrm>
            <a:off x="457200" y="1330657"/>
            <a:ext cx="7997588" cy="3812843"/>
          </a:xfrm>
        </p:spPr>
        <p:txBody>
          <a:bodyPr/>
          <a:lstStyle/>
          <a:p>
            <a:pPr>
              <a:spcBef>
                <a:spcPts val="0"/>
              </a:spcBef>
              <a:spcAft>
                <a:spcPts val="600"/>
              </a:spcAf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Business -- Kerry Martin </a:t>
            </a:r>
            <a:r>
              <a:rPr lang="en-US" b="0" i="0" dirty="0">
                <a:solidFill>
                  <a:srgbClr val="2E2D29"/>
                </a:solidFill>
                <a:effectLst/>
                <a:highlight>
                  <a:srgbClr val="FAFAFA"/>
                </a:highlight>
                <a:latin typeface="Arial" panose="020B0604020202020204" pitchFamily="34" charset="0"/>
                <a:cs typeface="Arial" panose="020B0604020202020204" pitchFamily="34" charset="0"/>
              </a:rPr>
              <a:t>Lecturer &amp; Program Coordinator of M.S. in Social and Applied Economics</a:t>
            </a:r>
            <a:endPar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600"/>
              </a:spcAf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Computer Science and Engineering -- </a:t>
            </a:r>
            <a:r>
              <a:rPr lang="en-US" b="1" dirty="0">
                <a:latin typeface="Arial" panose="020B0604020202020204" pitchFamily="34" charset="0"/>
                <a:cs typeface="Arial" panose="020B0604020202020204" pitchFamily="34" charset="0"/>
              </a:rPr>
              <a:t>Craig </a:t>
            </a:r>
            <a:r>
              <a:rPr lang="en-US" b="1" dirty="0" err="1">
                <a:latin typeface="Arial" panose="020B0604020202020204" pitchFamily="34" charset="0"/>
                <a:cs typeface="Arial" panose="020B0604020202020204" pitchFamily="34" charset="0"/>
              </a:rPr>
              <a:t>Baudendistel</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Lecturer, </a:t>
            </a:r>
            <a:r>
              <a:rPr lang="en-US" b="0" i="0" dirty="0">
                <a:solidFill>
                  <a:srgbClr val="2E2D29"/>
                </a:solidFill>
                <a:effectLst/>
                <a:highlight>
                  <a:srgbClr val="FFFFFF"/>
                </a:highlight>
                <a:latin typeface="Arial" panose="020B0604020202020204" pitchFamily="34" charset="0"/>
                <a:cs typeface="Arial" panose="020B0604020202020204" pitchFamily="34" charset="0"/>
              </a:rPr>
              <a:t>Mechanical and Materials Engineering</a:t>
            </a:r>
            <a:endPar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600"/>
              </a:spcAf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Health, Education, &amp; Human Services -- Kim Ringo</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a:t>
            </a:r>
            <a:r>
              <a:rPr lang="en-US" b="0" i="0" dirty="0">
                <a:solidFill>
                  <a:srgbClr val="2E2D29"/>
                </a:solidFill>
                <a:effectLst/>
                <a:highlight>
                  <a:srgbClr val="FAFAFA"/>
                </a:highlight>
                <a:latin typeface="Arial" panose="020B0604020202020204" pitchFamily="34" charset="0"/>
                <a:cs typeface="Arial" panose="020B0604020202020204" pitchFamily="34" charset="0"/>
              </a:rPr>
              <a:t>Clinical Assistant Professor, Nursing and Health</a:t>
            </a:r>
            <a:endPar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600"/>
              </a:spcAf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Lake -- Teresa Richter</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Lecturer, Business Technologies</a:t>
            </a:r>
          </a:p>
          <a:p>
            <a:pPr>
              <a:spcBef>
                <a:spcPts val="0"/>
              </a:spcBef>
              <a:spcAft>
                <a:spcPts val="600"/>
              </a:spcAf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Liberal Arts -- Jean-Michel </a:t>
            </a:r>
            <a:r>
              <a:rPr lang="en-US" b="1" dirty="0" err="1">
                <a:solidFill>
                  <a:srgbClr val="212121"/>
                </a:solidFill>
                <a:latin typeface="Arial" panose="020B0604020202020204" pitchFamily="34" charset="0"/>
                <a:ea typeface="Times New Roman" panose="02020603050405020304" pitchFamily="18" charset="0"/>
                <a:cs typeface="Arial" panose="020B0604020202020204" pitchFamily="34" charset="0"/>
              </a:rPr>
              <a:t>Lamoine</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Instructor, French </a:t>
            </a:r>
          </a:p>
          <a:p>
            <a:pPr>
              <a:spcBef>
                <a:spcPts val="0"/>
              </a:spcBef>
              <a:spcAft>
                <a:spcPts val="600"/>
              </a:spcAf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Science and Math -- </a:t>
            </a:r>
            <a:r>
              <a:rPr lang="en-US" b="1" dirty="0" err="1">
                <a:solidFill>
                  <a:srgbClr val="212121"/>
                </a:solidFill>
                <a:latin typeface="Arial" panose="020B0604020202020204" pitchFamily="34" charset="0"/>
                <a:ea typeface="Times New Roman" panose="02020603050405020304" pitchFamily="18" charset="0"/>
                <a:cs typeface="Arial" panose="020B0604020202020204" pitchFamily="34" charset="0"/>
              </a:rPr>
              <a:t>Dragana</a:t>
            </a: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 Claflin</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Associate Professor, Psychology </a:t>
            </a:r>
          </a:p>
          <a:p>
            <a:pPr>
              <a:spcBef>
                <a:spcPts val="0"/>
              </a:spcBef>
              <a:spcAft>
                <a:spcPts val="600"/>
              </a:spcAf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Undecided/Exploratory -- Sarah McGinley</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Director of First Year Seminars &amp; Senior Lecturer, School of Humanities and Cultural Studies.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itle 5">
            <a:extLst>
              <a:ext uri="{FF2B5EF4-FFF2-40B4-BE49-F238E27FC236}">
                <a16:creationId xmlns:a16="http://schemas.microsoft.com/office/drawing/2014/main" id="{297033E4-53B6-9E48-9A27-88D9F95C6540}"/>
              </a:ext>
            </a:extLst>
          </p:cNvPr>
          <p:cNvSpPr>
            <a:spLocks noGrp="1"/>
          </p:cNvSpPr>
          <p:nvPr>
            <p:ph type="title"/>
          </p:nvPr>
        </p:nvSpPr>
        <p:spPr>
          <a:xfrm>
            <a:off x="457200" y="688208"/>
            <a:ext cx="8229600" cy="642449"/>
          </a:xfrm>
        </p:spPr>
        <p:txBody>
          <a:bodyPr/>
          <a:lstStyle/>
          <a:p>
            <a:r>
              <a:rPr lang="en-US" sz="3200" dirty="0"/>
              <a:t>FYS Course Leads</a:t>
            </a:r>
          </a:p>
        </p:txBody>
      </p:sp>
    </p:spTree>
    <p:extLst>
      <p:ext uri="{BB962C8B-B14F-4D97-AF65-F5344CB8AC3E}">
        <p14:creationId xmlns:p14="http://schemas.microsoft.com/office/powerpoint/2010/main" val="159410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8294-EE57-1449-9623-3B51B0693683}"/>
              </a:ext>
            </a:extLst>
          </p:cNvPr>
          <p:cNvSpPr>
            <a:spLocks noGrp="1"/>
          </p:cNvSpPr>
          <p:nvPr>
            <p:ph type="ctrTitle"/>
          </p:nvPr>
        </p:nvSpPr>
        <p:spPr/>
        <p:txBody>
          <a:bodyPr/>
          <a:lstStyle/>
          <a:p>
            <a:r>
              <a:rPr lang="en-US" dirty="0"/>
              <a:t>Thank you.</a:t>
            </a:r>
            <a:br>
              <a:rPr lang="en-US" dirty="0"/>
            </a:br>
            <a:r>
              <a:rPr lang="en-US" dirty="0"/>
              <a:t>Questions?</a:t>
            </a:r>
          </a:p>
        </p:txBody>
      </p:sp>
    </p:spTree>
    <p:extLst>
      <p:ext uri="{BB962C8B-B14F-4D97-AF65-F5344CB8AC3E}">
        <p14:creationId xmlns:p14="http://schemas.microsoft.com/office/powerpoint/2010/main" val="37719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45E0-1B31-3D3B-E458-48D557E34630}"/>
              </a:ext>
            </a:extLst>
          </p:cNvPr>
          <p:cNvSpPr>
            <a:spLocks noGrp="1"/>
          </p:cNvSpPr>
          <p:nvPr>
            <p:ph type="ctrTitle"/>
          </p:nvPr>
        </p:nvSpPr>
        <p:spPr/>
        <p:txBody>
          <a:bodyPr/>
          <a:lstStyle/>
          <a:p>
            <a:r>
              <a:rPr lang="en-US" sz="2400" dirty="0"/>
              <a:t>Supplemental Slides</a:t>
            </a:r>
            <a:br>
              <a:rPr lang="en-US" sz="2400" dirty="0"/>
            </a:br>
            <a:r>
              <a:rPr lang="en-US" sz="2400" dirty="0"/>
              <a:t>First Year Seminars</a:t>
            </a:r>
            <a:br>
              <a:rPr lang="en-US" sz="2400" dirty="0"/>
            </a:br>
            <a:r>
              <a:rPr lang="en-US" sz="2400" dirty="0"/>
              <a:t>Senate Presentation </a:t>
            </a:r>
            <a:br>
              <a:rPr lang="en-US" sz="2400" dirty="0"/>
            </a:br>
            <a:r>
              <a:rPr lang="en-US" sz="2400" dirty="0"/>
              <a:t>4/22/2024</a:t>
            </a:r>
            <a:br>
              <a:rPr lang="en-US" dirty="0"/>
            </a:br>
            <a:endParaRPr lang="en-US" dirty="0"/>
          </a:p>
        </p:txBody>
      </p:sp>
    </p:spTree>
    <p:extLst>
      <p:ext uri="{BB962C8B-B14F-4D97-AF65-F5344CB8AC3E}">
        <p14:creationId xmlns:p14="http://schemas.microsoft.com/office/powerpoint/2010/main" val="2440470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84A6-D0EB-9744-96CF-0ED9846EC615}"/>
              </a:ext>
            </a:extLst>
          </p:cNvPr>
          <p:cNvSpPr>
            <a:spLocks noGrp="1"/>
          </p:cNvSpPr>
          <p:nvPr>
            <p:ph type="title"/>
          </p:nvPr>
        </p:nvSpPr>
        <p:spPr>
          <a:xfrm>
            <a:off x="204715" y="641652"/>
            <a:ext cx="8850573" cy="857250"/>
          </a:xfrm>
        </p:spPr>
        <p:txBody>
          <a:bodyPr/>
          <a:lstStyle/>
          <a:p>
            <a:r>
              <a:rPr lang="en-US" sz="3200" dirty="0">
                <a:latin typeface="Arial" panose="020B0604020202020204" pitchFamily="34" charset="0"/>
                <a:cs typeface="Arial" panose="020B0604020202020204" pitchFamily="34" charset="0"/>
              </a:rPr>
              <a:t>High-Impact Practices</a:t>
            </a:r>
          </a:p>
        </p:txBody>
      </p:sp>
      <p:sp>
        <p:nvSpPr>
          <p:cNvPr id="4" name="TextBox 3">
            <a:extLst>
              <a:ext uri="{FF2B5EF4-FFF2-40B4-BE49-F238E27FC236}">
                <a16:creationId xmlns:a16="http://schemas.microsoft.com/office/drawing/2014/main" id="{A9AAEAE2-C2CB-FC6B-5295-FCD020880250}"/>
              </a:ext>
            </a:extLst>
          </p:cNvPr>
          <p:cNvSpPr txBox="1"/>
          <p:nvPr/>
        </p:nvSpPr>
        <p:spPr>
          <a:xfrm>
            <a:off x="204715" y="2589934"/>
            <a:ext cx="8372901" cy="4401205"/>
          </a:xfrm>
          <a:prstGeom prst="rect">
            <a:avLst/>
          </a:prstGeom>
          <a:noFill/>
        </p:spPr>
        <p:txBody>
          <a:bodyPr wrap="square" numCol="2" rtlCol="0">
            <a:spAutoFit/>
          </a:bodyPr>
          <a:lstStyle/>
          <a:p>
            <a:pPr marL="342900" indent="-342900" algn="l">
              <a:buFont typeface="Arial" panose="020B0604020202020204" pitchFamily="34" charset="0"/>
              <a:buChar char="•"/>
            </a:pPr>
            <a:r>
              <a:rPr lang="en-US" sz="2000" b="0" i="0" dirty="0">
                <a:solidFill>
                  <a:srgbClr val="2E2D29"/>
                </a:solidFill>
                <a:effectLst/>
                <a:highlight>
                  <a:srgbClr val="FFFFFF"/>
                </a:highlight>
                <a:latin typeface="Arial" panose="020B0604020202020204" pitchFamily="34" charset="0"/>
                <a:cs typeface="Arial" panose="020B0604020202020204" pitchFamily="34" charset="0"/>
              </a:rPr>
              <a:t>Capstone Courses and Projects</a:t>
            </a:r>
          </a:p>
          <a:p>
            <a:pPr marL="342900" indent="-342900" algn="l">
              <a:buFont typeface="Arial" panose="020B0604020202020204" pitchFamily="34" charset="0"/>
              <a:buChar char="•"/>
            </a:pPr>
            <a:r>
              <a:rPr lang="en-US" sz="2000" b="1" i="0" dirty="0">
                <a:solidFill>
                  <a:srgbClr val="2E2D29"/>
                </a:solidFill>
                <a:effectLst/>
                <a:highlight>
                  <a:srgbClr val="FFFFFF"/>
                </a:highlight>
                <a:latin typeface="Arial" panose="020B0604020202020204" pitchFamily="34" charset="0"/>
                <a:cs typeface="Arial" panose="020B0604020202020204" pitchFamily="34" charset="0"/>
              </a:rPr>
              <a:t>Collaborative Assignments and Projects</a:t>
            </a:r>
          </a:p>
          <a:p>
            <a:pPr marL="342900" indent="-342900" algn="l">
              <a:buFont typeface="Arial" panose="020B0604020202020204" pitchFamily="34" charset="0"/>
              <a:buChar char="•"/>
            </a:pPr>
            <a:r>
              <a:rPr lang="en-US" sz="2000" b="1" i="0" dirty="0">
                <a:solidFill>
                  <a:srgbClr val="2E2D29"/>
                </a:solidFill>
                <a:effectLst/>
                <a:highlight>
                  <a:srgbClr val="FFFFFF"/>
                </a:highlight>
                <a:latin typeface="Arial" panose="020B0604020202020204" pitchFamily="34" charset="0"/>
                <a:cs typeface="Arial" panose="020B0604020202020204" pitchFamily="34" charset="0"/>
              </a:rPr>
              <a:t>Common Intellectual Experiences</a:t>
            </a:r>
          </a:p>
          <a:p>
            <a:pPr marL="342900" indent="-342900" algn="l">
              <a:buFont typeface="Arial" panose="020B0604020202020204" pitchFamily="34" charset="0"/>
              <a:buChar char="•"/>
            </a:pPr>
            <a:r>
              <a:rPr lang="en-US" sz="2000" b="0" i="0" dirty="0">
                <a:solidFill>
                  <a:srgbClr val="2E2D29"/>
                </a:solidFill>
                <a:effectLst/>
                <a:highlight>
                  <a:srgbClr val="FFFFFF"/>
                </a:highlight>
                <a:latin typeface="Arial" panose="020B0604020202020204" pitchFamily="34" charset="0"/>
                <a:cs typeface="Arial" panose="020B0604020202020204" pitchFamily="34" charset="0"/>
              </a:rPr>
              <a:t>Diversity/Global Learning</a:t>
            </a:r>
          </a:p>
          <a:p>
            <a:pPr marL="342900" indent="-342900" algn="l">
              <a:buFont typeface="Arial" panose="020B0604020202020204" pitchFamily="34" charset="0"/>
              <a:buChar char="•"/>
            </a:pPr>
            <a:r>
              <a:rPr lang="en-US" sz="2000" b="1" i="0" dirty="0" err="1">
                <a:solidFill>
                  <a:srgbClr val="2E2D29"/>
                </a:solidFill>
                <a:effectLst/>
                <a:highlight>
                  <a:srgbClr val="FFFFFF"/>
                </a:highlight>
                <a:latin typeface="Arial" panose="020B0604020202020204" pitchFamily="34" charset="0"/>
                <a:cs typeface="Arial" panose="020B0604020202020204" pitchFamily="34" charset="0"/>
              </a:rPr>
              <a:t>ePortfolios</a:t>
            </a:r>
            <a:endParaRPr lang="en-US" sz="2000" b="1" i="0" dirty="0">
              <a:solidFill>
                <a:srgbClr val="2E2D29"/>
              </a:solidFill>
              <a:effectLst/>
              <a:highlight>
                <a:srgbClr val="FFFFFF"/>
              </a:highlight>
              <a:latin typeface="Arial" panose="020B0604020202020204" pitchFamily="34" charset="0"/>
              <a:cs typeface="Arial" panose="020B0604020202020204" pitchFamily="34" charset="0"/>
            </a:endParaRPr>
          </a:p>
          <a:p>
            <a:pPr algn="l"/>
            <a:endParaRPr lang="en-US" sz="2000" b="0" i="0" dirty="0">
              <a:solidFill>
                <a:srgbClr val="2E2D29"/>
              </a:solidFill>
              <a:effectLst/>
              <a:highlight>
                <a:srgbClr val="FFFFFF"/>
              </a:highligh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solidFill>
                <a:srgbClr val="2E2D29"/>
              </a:solidFill>
              <a:highlight>
                <a:srgbClr val="FFFFFF"/>
              </a:highligh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b="0" i="0" dirty="0">
              <a:solidFill>
                <a:srgbClr val="2E2D29"/>
              </a:solidFill>
              <a:effectLst/>
              <a:highlight>
                <a:srgbClr val="FFFFFF"/>
              </a:highligh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solidFill>
                <a:srgbClr val="2E2D29"/>
              </a:solidFill>
              <a:highlight>
                <a:srgbClr val="FFFFFF"/>
              </a:highligh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b="0" i="0" dirty="0">
              <a:solidFill>
                <a:srgbClr val="2E2D29"/>
              </a:solidFill>
              <a:effectLst/>
              <a:highlight>
                <a:srgbClr val="FFFFFF"/>
              </a:highligh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solidFill>
                <a:srgbClr val="2E2D29"/>
              </a:solidFill>
              <a:highlight>
                <a:srgbClr val="FFFFFF"/>
              </a:highligh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b="0" i="0" dirty="0">
              <a:solidFill>
                <a:srgbClr val="2E2D29"/>
              </a:solidFill>
              <a:effectLst/>
              <a:highlight>
                <a:srgbClr val="FFFFFF"/>
              </a:highligh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b="1" i="0" dirty="0">
                <a:solidFill>
                  <a:srgbClr val="2E2D29"/>
                </a:solidFill>
                <a:effectLst/>
                <a:highlight>
                  <a:srgbClr val="FFFFFF"/>
                </a:highlight>
                <a:latin typeface="Arial" panose="020B0604020202020204" pitchFamily="34" charset="0"/>
                <a:cs typeface="Arial" panose="020B0604020202020204" pitchFamily="34" charset="0"/>
              </a:rPr>
              <a:t>First-Year Seminars and Experiences</a:t>
            </a:r>
          </a:p>
          <a:p>
            <a:pPr marL="342900" indent="-342900" algn="l">
              <a:buFont typeface="Arial" panose="020B0604020202020204" pitchFamily="34" charset="0"/>
              <a:buChar char="•"/>
            </a:pPr>
            <a:r>
              <a:rPr lang="en-US" sz="2000" b="0" i="0" dirty="0">
                <a:solidFill>
                  <a:srgbClr val="2E2D29"/>
                </a:solidFill>
                <a:effectLst/>
                <a:highlight>
                  <a:srgbClr val="FFFFFF"/>
                </a:highlight>
                <a:latin typeface="Arial" panose="020B0604020202020204" pitchFamily="34" charset="0"/>
                <a:cs typeface="Arial" panose="020B0604020202020204" pitchFamily="34" charset="0"/>
              </a:rPr>
              <a:t>Internships</a:t>
            </a:r>
          </a:p>
          <a:p>
            <a:pPr marL="342900" indent="-342900" algn="l">
              <a:buFont typeface="Arial" panose="020B0604020202020204" pitchFamily="34" charset="0"/>
              <a:buChar char="•"/>
            </a:pPr>
            <a:r>
              <a:rPr lang="en-US" sz="2000" b="0" i="0" dirty="0">
                <a:solidFill>
                  <a:srgbClr val="2E2D29"/>
                </a:solidFill>
                <a:effectLst/>
                <a:highlight>
                  <a:srgbClr val="FFFFFF"/>
                </a:highlight>
                <a:latin typeface="Arial" panose="020B0604020202020204" pitchFamily="34" charset="0"/>
                <a:cs typeface="Arial" panose="020B0604020202020204" pitchFamily="34" charset="0"/>
              </a:rPr>
              <a:t>Learning Communities</a:t>
            </a:r>
          </a:p>
          <a:p>
            <a:pPr marL="342900" indent="-342900" algn="l">
              <a:buFont typeface="Arial" panose="020B0604020202020204" pitchFamily="34" charset="0"/>
              <a:buChar char="•"/>
            </a:pPr>
            <a:r>
              <a:rPr lang="en-US" sz="2000" b="0" i="0" dirty="0">
                <a:solidFill>
                  <a:srgbClr val="2E2D29"/>
                </a:solidFill>
                <a:effectLst/>
                <a:highlight>
                  <a:srgbClr val="FFFFFF"/>
                </a:highlight>
                <a:latin typeface="Arial" panose="020B0604020202020204" pitchFamily="34" charset="0"/>
                <a:cs typeface="Arial" panose="020B0604020202020204" pitchFamily="34" charset="0"/>
              </a:rPr>
              <a:t>Service Learning, Community-Based Learning</a:t>
            </a:r>
          </a:p>
          <a:p>
            <a:pPr marL="342900" indent="-342900" algn="l">
              <a:buFont typeface="Arial" panose="020B0604020202020204" pitchFamily="34" charset="0"/>
              <a:buChar char="•"/>
            </a:pPr>
            <a:r>
              <a:rPr lang="en-US" sz="2000" b="0" i="0" dirty="0">
                <a:solidFill>
                  <a:srgbClr val="2E2D29"/>
                </a:solidFill>
                <a:effectLst/>
                <a:highlight>
                  <a:srgbClr val="FFFFFF"/>
                </a:highlight>
                <a:latin typeface="Arial" panose="020B0604020202020204" pitchFamily="34" charset="0"/>
                <a:cs typeface="Arial" panose="020B0604020202020204" pitchFamily="34" charset="0"/>
              </a:rPr>
              <a:t>Undergraduate Research</a:t>
            </a:r>
          </a:p>
          <a:p>
            <a:pPr marL="342900" indent="-342900" algn="l">
              <a:buFont typeface="Arial" panose="020B0604020202020204" pitchFamily="34" charset="0"/>
              <a:buChar char="•"/>
            </a:pPr>
            <a:r>
              <a:rPr lang="en-US" sz="2000" b="0" i="0" dirty="0">
                <a:solidFill>
                  <a:srgbClr val="2E2D29"/>
                </a:solidFill>
                <a:effectLst/>
                <a:highlight>
                  <a:srgbClr val="FFFFFF"/>
                </a:highlight>
                <a:latin typeface="Arial" panose="020B0604020202020204" pitchFamily="34" charset="0"/>
                <a:cs typeface="Arial" panose="020B0604020202020204" pitchFamily="34" charset="0"/>
              </a:rPr>
              <a:t>Writing-Intensive Courses</a:t>
            </a:r>
          </a:p>
        </p:txBody>
      </p:sp>
      <p:sp>
        <p:nvSpPr>
          <p:cNvPr id="3" name="TextBox 2">
            <a:extLst>
              <a:ext uri="{FF2B5EF4-FFF2-40B4-BE49-F238E27FC236}">
                <a16:creationId xmlns:a16="http://schemas.microsoft.com/office/drawing/2014/main" id="{6E367522-DAF0-6B9C-C517-8D3DAE2285BD}"/>
              </a:ext>
            </a:extLst>
          </p:cNvPr>
          <p:cNvSpPr txBox="1"/>
          <p:nvPr/>
        </p:nvSpPr>
        <p:spPr>
          <a:xfrm>
            <a:off x="204715" y="1179807"/>
            <a:ext cx="8372901" cy="1592744"/>
          </a:xfrm>
          <a:prstGeom prst="rect">
            <a:avLst/>
          </a:prstGeom>
          <a:noFill/>
        </p:spPr>
        <p:txBody>
          <a:bodyPr wrap="square" rtlCol="0">
            <a:spAutoFit/>
          </a:bodyPr>
          <a:lstStyle/>
          <a:p>
            <a:r>
              <a:rPr lang="en-US" sz="1400" b="0" i="0" dirty="0">
                <a:solidFill>
                  <a:srgbClr val="2E2D29"/>
                </a:solidFill>
                <a:effectLst/>
                <a:highlight>
                  <a:srgbClr val="FFFFFF"/>
                </a:highlight>
                <a:latin typeface="Arial" panose="020B0604020202020204" pitchFamily="34" charset="0"/>
                <a:cs typeface="Arial" panose="020B0604020202020204" pitchFamily="34" charset="0"/>
              </a:rPr>
              <a:t>Teaching and learning practices designated as “high-impact practices,” based on evidence of significant educational benefits for students who participate in them—including and especially those from demographic groups historically underserved by higher education. These practices take many different forms, depending on learner characteristics and on institutional priorities and contexts.</a:t>
            </a:r>
          </a:p>
          <a:p>
            <a:endParaRPr lang="en-US" sz="1400" b="0" i="0" dirty="0">
              <a:solidFill>
                <a:srgbClr val="2E2D29"/>
              </a:solidFill>
              <a:effectLst/>
              <a:highlight>
                <a:srgbClr val="FFFFFF"/>
              </a:highlight>
              <a:latin typeface="Arial" panose="020B0604020202020204" pitchFamily="34" charset="0"/>
              <a:cs typeface="Arial" panose="020B0604020202020204" pitchFamily="34" charset="0"/>
            </a:endParaRPr>
          </a:p>
          <a:p>
            <a:r>
              <a:rPr lang="en-US" sz="1400" b="0" i="0" dirty="0">
                <a:solidFill>
                  <a:srgbClr val="2E2D29"/>
                </a:solidFill>
                <a:effectLst/>
                <a:highlight>
                  <a:srgbClr val="FFFFFF"/>
                </a:highlight>
                <a:latin typeface="Arial" panose="020B0604020202020204" pitchFamily="34" charset="0"/>
                <a:cs typeface="Arial" panose="020B0604020202020204" pitchFamily="34" charset="0"/>
              </a:rPr>
              <a:t>https://www.wright.edu/office-of-the-provost/priorities-and-initiatives/five-to-finish-initiative</a:t>
            </a:r>
          </a:p>
          <a:p>
            <a:endParaRPr lang="en-US" dirty="0"/>
          </a:p>
        </p:txBody>
      </p:sp>
    </p:spTree>
    <p:extLst>
      <p:ext uri="{BB962C8B-B14F-4D97-AF65-F5344CB8AC3E}">
        <p14:creationId xmlns:p14="http://schemas.microsoft.com/office/powerpoint/2010/main" val="99099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70F1-D9D9-7449-8850-D9ECDF0EB961}"/>
              </a:ext>
            </a:extLst>
          </p:cNvPr>
          <p:cNvSpPr>
            <a:spLocks noGrp="1"/>
          </p:cNvSpPr>
          <p:nvPr>
            <p:ph type="ctrTitle"/>
          </p:nvPr>
        </p:nvSpPr>
        <p:spPr>
          <a:xfrm>
            <a:off x="457200" y="911512"/>
            <a:ext cx="8001000" cy="1102519"/>
          </a:xfrm>
        </p:spPr>
        <p:txBody>
          <a:bodyPr/>
          <a:lstStyle/>
          <a:p>
            <a:r>
              <a:rPr lang="en-US" sz="3200" b="0" dirty="0">
                <a:solidFill>
                  <a:schemeClr val="tx1"/>
                </a:solidFill>
              </a:rPr>
              <a:t>Pilot Sections Fall 2024 </a:t>
            </a:r>
          </a:p>
        </p:txBody>
      </p:sp>
      <p:graphicFrame>
        <p:nvGraphicFramePr>
          <p:cNvPr id="8" name="Table 7">
            <a:extLst>
              <a:ext uri="{FF2B5EF4-FFF2-40B4-BE49-F238E27FC236}">
                <a16:creationId xmlns:a16="http://schemas.microsoft.com/office/drawing/2014/main" id="{8DBB649C-7F8D-42F6-8248-A1C9D1D2E99C}"/>
              </a:ext>
            </a:extLst>
          </p:cNvPr>
          <p:cNvGraphicFramePr>
            <a:graphicFrameLocks noGrp="1"/>
          </p:cNvGraphicFramePr>
          <p:nvPr>
            <p:extLst>
              <p:ext uri="{D42A27DB-BD31-4B8C-83A1-F6EECF244321}">
                <p14:modId xmlns:p14="http://schemas.microsoft.com/office/powerpoint/2010/main" val="2002265936"/>
              </p:ext>
            </p:extLst>
          </p:nvPr>
        </p:nvGraphicFramePr>
        <p:xfrm>
          <a:off x="457200" y="1464414"/>
          <a:ext cx="7224048" cy="2906973"/>
        </p:xfrm>
        <a:graphic>
          <a:graphicData uri="http://schemas.openxmlformats.org/drawingml/2006/table">
            <a:tbl>
              <a:tblPr firstRow="1" firstCol="1" bandRow="1">
                <a:tableStyleId>{1FECB4D8-DB02-4DC6-A0A2-4F2EBAE1DC90}</a:tableStyleId>
              </a:tblPr>
              <a:tblGrid>
                <a:gridCol w="1825379">
                  <a:extLst>
                    <a:ext uri="{9D8B030D-6E8A-4147-A177-3AD203B41FA5}">
                      <a16:colId xmlns:a16="http://schemas.microsoft.com/office/drawing/2014/main" val="2333187549"/>
                    </a:ext>
                  </a:extLst>
                </a:gridCol>
                <a:gridCol w="1825379">
                  <a:extLst>
                    <a:ext uri="{9D8B030D-6E8A-4147-A177-3AD203B41FA5}">
                      <a16:colId xmlns:a16="http://schemas.microsoft.com/office/drawing/2014/main" val="1833833848"/>
                    </a:ext>
                  </a:extLst>
                </a:gridCol>
                <a:gridCol w="1220148">
                  <a:extLst>
                    <a:ext uri="{9D8B030D-6E8A-4147-A177-3AD203B41FA5}">
                      <a16:colId xmlns:a16="http://schemas.microsoft.com/office/drawing/2014/main" val="797256704"/>
                    </a:ext>
                  </a:extLst>
                </a:gridCol>
                <a:gridCol w="1220148">
                  <a:extLst>
                    <a:ext uri="{9D8B030D-6E8A-4147-A177-3AD203B41FA5}">
                      <a16:colId xmlns:a16="http://schemas.microsoft.com/office/drawing/2014/main" val="682610485"/>
                    </a:ext>
                  </a:extLst>
                </a:gridCol>
                <a:gridCol w="1132994">
                  <a:extLst>
                    <a:ext uri="{9D8B030D-6E8A-4147-A177-3AD203B41FA5}">
                      <a16:colId xmlns:a16="http://schemas.microsoft.com/office/drawing/2014/main" val="2997600816"/>
                    </a:ext>
                  </a:extLst>
                </a:gridCol>
              </a:tblGrid>
              <a:tr h="446338">
                <a:tc>
                  <a:txBody>
                    <a:bodyPr/>
                    <a:lstStyle/>
                    <a:p>
                      <a:pPr marL="0" marR="0">
                        <a:lnSpc>
                          <a:spcPct val="107000"/>
                        </a:lnSpc>
                        <a:spcBef>
                          <a:spcPts val="0"/>
                        </a:spcBef>
                        <a:spcAft>
                          <a:spcPts val="800"/>
                        </a:spcAft>
                      </a:pPr>
                      <a:r>
                        <a:rPr lang="en-US" sz="1200" dirty="0">
                          <a:effectLst/>
                        </a:rPr>
                        <a:t>College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Fall 2024 using existing course numbers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Cap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Totals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3344807"/>
                  </a:ext>
                </a:extLst>
              </a:tr>
              <a:tr h="218134">
                <a:tc>
                  <a:txBody>
                    <a:bodyPr/>
                    <a:lstStyle/>
                    <a:p>
                      <a:pPr marL="0" marR="0">
                        <a:lnSpc>
                          <a:spcPct val="107000"/>
                        </a:lnSpc>
                        <a:spcBef>
                          <a:spcPts val="0"/>
                        </a:spcBef>
                        <a:spcAft>
                          <a:spcPts val="800"/>
                        </a:spcAft>
                      </a:pPr>
                      <a:r>
                        <a:rPr lang="en-US" sz="1200">
                          <a:effectLst/>
                        </a:rPr>
                        <a:t>CoLA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LA 1020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0895297"/>
                  </a:ext>
                </a:extLst>
              </a:tr>
              <a:tr h="218134">
                <a:tc>
                  <a:txBody>
                    <a:bodyPr/>
                    <a:lstStyle/>
                    <a:p>
                      <a:pPr marL="0" marR="0">
                        <a:lnSpc>
                          <a:spcPct val="107000"/>
                        </a:lnSpc>
                        <a:spcBef>
                          <a:spcPts val="0"/>
                        </a:spcBef>
                        <a:spcAft>
                          <a:spcPts val="800"/>
                        </a:spcAft>
                      </a:pPr>
                      <a:r>
                        <a:rPr lang="en-US" sz="1200">
                          <a:effectLst/>
                        </a:rPr>
                        <a:t>CoSM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SM 1990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4643931"/>
                  </a:ext>
                </a:extLst>
              </a:tr>
              <a:tr h="259155">
                <a:tc>
                  <a:txBody>
                    <a:bodyPr/>
                    <a:lstStyle/>
                    <a:p>
                      <a:pPr marL="0" marR="0">
                        <a:lnSpc>
                          <a:spcPct val="107000"/>
                        </a:lnSpc>
                        <a:spcBef>
                          <a:spcPts val="0"/>
                        </a:spcBef>
                        <a:spcAft>
                          <a:spcPts val="800"/>
                        </a:spcAft>
                      </a:pPr>
                      <a:r>
                        <a:rPr lang="en-US" sz="1200">
                          <a:effectLst/>
                        </a:rPr>
                        <a:t>RSCoB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BUS 1020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4868027"/>
                  </a:ext>
                </a:extLst>
              </a:tr>
              <a:tr h="218134">
                <a:tc rowSpan="2">
                  <a:txBody>
                    <a:bodyPr/>
                    <a:lstStyle/>
                    <a:p>
                      <a:pPr marL="0" marR="0">
                        <a:lnSpc>
                          <a:spcPct val="107000"/>
                        </a:lnSpc>
                        <a:spcBef>
                          <a:spcPts val="0"/>
                        </a:spcBef>
                        <a:spcAft>
                          <a:spcPts val="800"/>
                        </a:spcAft>
                      </a:pPr>
                      <a:r>
                        <a:rPr lang="en-US" sz="1200">
                          <a:effectLst/>
                        </a:rPr>
                        <a:t>Lake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UVC 1010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1704720"/>
                  </a:ext>
                </a:extLst>
              </a:tr>
              <a:tr h="218134">
                <a:tc vMerge="1">
                  <a:txBody>
                    <a:bodyPr/>
                    <a:lstStyle/>
                    <a:p>
                      <a:endParaRPr lang="en-US"/>
                    </a:p>
                  </a:txBody>
                  <a:tcPr/>
                </a:tc>
                <a:tc>
                  <a:txBody>
                    <a:bodyPr/>
                    <a:lstStyle/>
                    <a:p>
                      <a:pPr marL="0" marR="0">
                        <a:lnSpc>
                          <a:spcPct val="107000"/>
                        </a:lnSpc>
                        <a:spcBef>
                          <a:spcPts val="0"/>
                        </a:spcBef>
                        <a:spcAft>
                          <a:spcPts val="800"/>
                        </a:spcAft>
                      </a:pPr>
                      <a:r>
                        <a:rPr lang="en-US" sz="1200">
                          <a:effectLst/>
                        </a:rPr>
                        <a:t>EED 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9607100"/>
                  </a:ext>
                </a:extLst>
              </a:tr>
              <a:tr h="446338">
                <a:tc>
                  <a:txBody>
                    <a:bodyPr/>
                    <a:lstStyle/>
                    <a:p>
                      <a:pPr marL="0" marR="0">
                        <a:lnSpc>
                          <a:spcPct val="107000"/>
                        </a:lnSpc>
                        <a:spcBef>
                          <a:spcPts val="0"/>
                        </a:spcBef>
                        <a:spcAft>
                          <a:spcPts val="800"/>
                        </a:spcAft>
                      </a:pPr>
                      <a:r>
                        <a:rPr lang="en-US" sz="1200">
                          <a:effectLst/>
                        </a:rPr>
                        <a:t>CECS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EGR 1080 (with 5 recitations)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419615"/>
                  </a:ext>
                </a:extLst>
              </a:tr>
              <a:tr h="218134">
                <a:tc>
                  <a:txBody>
                    <a:bodyPr/>
                    <a:lstStyle/>
                    <a:p>
                      <a:pPr marL="0" marR="0">
                        <a:lnSpc>
                          <a:spcPct val="107000"/>
                        </a:lnSpc>
                        <a:spcBef>
                          <a:spcPts val="0"/>
                        </a:spcBef>
                        <a:spcAft>
                          <a:spcPts val="800"/>
                        </a:spcAft>
                      </a:pPr>
                      <a:r>
                        <a:rPr lang="en-US" sz="1200">
                          <a:effectLst/>
                        </a:rPr>
                        <a:t>CHEHS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UVC 1010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2747049"/>
                  </a:ext>
                </a:extLst>
              </a:tr>
              <a:tr h="446338">
                <a:tc>
                  <a:txBody>
                    <a:bodyPr/>
                    <a:lstStyle/>
                    <a:p>
                      <a:pPr marL="0" marR="0">
                        <a:lnSpc>
                          <a:spcPct val="107000"/>
                        </a:lnSpc>
                        <a:spcBef>
                          <a:spcPts val="0"/>
                        </a:spcBef>
                        <a:spcAft>
                          <a:spcPts val="0"/>
                        </a:spcAft>
                      </a:pPr>
                      <a:r>
                        <a:rPr lang="en-US" sz="1200">
                          <a:effectLst/>
                        </a:rPr>
                        <a:t>Undecided (housed in CoLA)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LA 1020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6064345"/>
                  </a:ext>
                </a:extLst>
              </a:tr>
              <a:tr h="218134">
                <a:tc>
                  <a:txBody>
                    <a:bodyPr/>
                    <a:lstStyle/>
                    <a:p>
                      <a:pPr marL="0" marR="0">
                        <a:lnSpc>
                          <a:spcPct val="107000"/>
                        </a:lnSpc>
                        <a:spcBef>
                          <a:spcPts val="0"/>
                        </a:spcBef>
                        <a:spcAft>
                          <a:spcPts val="8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dirty="0">
                          <a:effectLst/>
                        </a:rPr>
                        <a:t> 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dirty="0">
                          <a:effectLst/>
                        </a:rPr>
                        <a:t>803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5234588"/>
                  </a:ext>
                </a:extLst>
              </a:tr>
            </a:tbl>
          </a:graphicData>
        </a:graphic>
      </p:graphicFrame>
    </p:spTree>
    <p:extLst>
      <p:ext uri="{BB962C8B-B14F-4D97-AF65-F5344CB8AC3E}">
        <p14:creationId xmlns:p14="http://schemas.microsoft.com/office/powerpoint/2010/main" val="388876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8BB0-9E44-8040-88E9-EF8E4D0F29B5}"/>
              </a:ext>
            </a:extLst>
          </p:cNvPr>
          <p:cNvSpPr>
            <a:spLocks noGrp="1"/>
          </p:cNvSpPr>
          <p:nvPr>
            <p:ph type="title"/>
          </p:nvPr>
        </p:nvSpPr>
        <p:spPr>
          <a:xfrm>
            <a:off x="984739" y="661935"/>
            <a:ext cx="7264958" cy="425054"/>
          </a:xfrm>
        </p:spPr>
        <p:txBody>
          <a:bodyPr/>
          <a:lstStyle/>
          <a:p>
            <a:r>
              <a:rPr lang="en-US" sz="3200" b="0" kern="100" dirty="0">
                <a:effectLst/>
                <a:latin typeface="Arial" panose="020B0604020202020204" pitchFamily="34" charset="0"/>
                <a:ea typeface="Aptos" panose="020B0004020202020204" pitchFamily="34" charset="0"/>
                <a:cs typeface="Arial" panose="020B0604020202020204" pitchFamily="34" charset="0"/>
              </a:rPr>
              <a:t>First Year Seminar Working Group</a:t>
            </a:r>
            <a:endParaRPr lang="en-US" sz="3200" b="0" dirty="0"/>
          </a:p>
        </p:txBody>
      </p:sp>
      <p:sp>
        <p:nvSpPr>
          <p:cNvPr id="4" name="Text Placeholder 3">
            <a:extLst>
              <a:ext uri="{FF2B5EF4-FFF2-40B4-BE49-F238E27FC236}">
                <a16:creationId xmlns:a16="http://schemas.microsoft.com/office/drawing/2014/main" id="{F0751E35-B67D-DD4B-ADB3-FE353728CB60}"/>
              </a:ext>
            </a:extLst>
          </p:cNvPr>
          <p:cNvSpPr>
            <a:spLocks noGrp="1"/>
          </p:cNvSpPr>
          <p:nvPr>
            <p:ph type="body" sz="half" idx="2"/>
          </p:nvPr>
        </p:nvSpPr>
        <p:spPr>
          <a:xfrm>
            <a:off x="527539" y="1699223"/>
            <a:ext cx="4089679" cy="2981959"/>
          </a:xfrm>
        </p:spPr>
        <p:txBody>
          <a:bodyPr numCol="2"/>
          <a:lstStyle/>
          <a:p>
            <a:r>
              <a:rPr lang="en-US" sz="1600" dirty="0"/>
              <a:t>Teresa Richter</a:t>
            </a:r>
          </a:p>
          <a:p>
            <a:r>
              <a:rPr lang="en-US" sz="1600" dirty="0"/>
              <a:t>Marty Sexton</a:t>
            </a:r>
          </a:p>
          <a:p>
            <a:r>
              <a:rPr lang="en-US" sz="1600" dirty="0"/>
              <a:t>Joann </a:t>
            </a:r>
            <a:r>
              <a:rPr lang="en-US" sz="1600" dirty="0" err="1"/>
              <a:t>Bevelhymer</a:t>
            </a:r>
            <a:endParaRPr lang="en-US" sz="1600" dirty="0"/>
          </a:p>
          <a:p>
            <a:r>
              <a:rPr lang="en-US" sz="1600" dirty="0"/>
              <a:t>Jeff Peters</a:t>
            </a:r>
          </a:p>
          <a:p>
            <a:r>
              <a:rPr lang="en-US" sz="1600" dirty="0"/>
              <a:t>Mark Cubberley</a:t>
            </a:r>
          </a:p>
          <a:p>
            <a:r>
              <a:rPr lang="en-US" sz="1600" dirty="0"/>
              <a:t>Nick Christian </a:t>
            </a:r>
          </a:p>
          <a:p>
            <a:r>
              <a:rPr lang="en-US" sz="1600" dirty="0"/>
              <a:t>December Green</a:t>
            </a:r>
          </a:p>
          <a:p>
            <a:r>
              <a:rPr lang="en-US" sz="1600" dirty="0"/>
              <a:t>Craig </a:t>
            </a:r>
            <a:r>
              <a:rPr lang="en-US" sz="1600" dirty="0" err="1"/>
              <a:t>Vickio</a:t>
            </a:r>
            <a:r>
              <a:rPr lang="en-US" sz="1600" dirty="0"/>
              <a:t> </a:t>
            </a:r>
          </a:p>
          <a:p>
            <a:r>
              <a:rPr lang="en-US" sz="1600" dirty="0"/>
              <a:t>Dawn Wooley </a:t>
            </a:r>
          </a:p>
          <a:p>
            <a:r>
              <a:rPr lang="en-US" sz="1600" dirty="0"/>
              <a:t>Sarah McGinley </a:t>
            </a:r>
          </a:p>
          <a:p>
            <a:endParaRPr lang="en-US" sz="1600" dirty="0"/>
          </a:p>
          <a:p>
            <a:endParaRPr lang="en-US" sz="1600" dirty="0"/>
          </a:p>
          <a:p>
            <a:r>
              <a:rPr lang="en-US" sz="1600" dirty="0"/>
              <a:t>Cheryl </a:t>
            </a:r>
            <a:r>
              <a:rPr lang="en-US" sz="1600" dirty="0" err="1"/>
              <a:t>Bringhurst</a:t>
            </a:r>
            <a:endParaRPr lang="en-US" sz="1600" dirty="0"/>
          </a:p>
          <a:p>
            <a:r>
              <a:rPr lang="en-US" sz="1600" dirty="0"/>
              <a:t>Craig Baudendistel</a:t>
            </a:r>
          </a:p>
          <a:p>
            <a:r>
              <a:rPr lang="en-US" sz="1600" dirty="0"/>
              <a:t>Seth Gordon </a:t>
            </a:r>
          </a:p>
          <a:p>
            <a:r>
              <a:rPr lang="en-US" sz="1600" dirty="0"/>
              <a:t>Bruce </a:t>
            </a:r>
            <a:r>
              <a:rPr lang="en-US" sz="1600" dirty="0" err="1"/>
              <a:t>Mackh</a:t>
            </a:r>
            <a:endParaRPr lang="en-US" sz="1600" dirty="0"/>
          </a:p>
          <a:p>
            <a:r>
              <a:rPr lang="en-US" sz="1600" dirty="0"/>
              <a:t>Emily Yantis-Houser</a:t>
            </a:r>
          </a:p>
          <a:p>
            <a:r>
              <a:rPr lang="en-US" sz="1600" dirty="0"/>
              <a:t>Catherine Hernandez Hogan </a:t>
            </a:r>
          </a:p>
          <a:p>
            <a:r>
              <a:rPr lang="en-US" sz="1600" dirty="0"/>
              <a:t>Rachel Sturm </a:t>
            </a:r>
          </a:p>
          <a:p>
            <a:r>
              <a:rPr lang="en-US" sz="1600" dirty="0"/>
              <a:t>Gary Schmidt </a:t>
            </a:r>
          </a:p>
          <a:p>
            <a:r>
              <a:rPr lang="en-US" sz="1600" dirty="0"/>
              <a:t>Lynn Hartzler </a:t>
            </a:r>
          </a:p>
          <a:p>
            <a:endParaRPr lang="en-US" dirty="0"/>
          </a:p>
        </p:txBody>
      </p:sp>
      <p:sp>
        <p:nvSpPr>
          <p:cNvPr id="3" name="TextBox 2">
            <a:extLst>
              <a:ext uri="{FF2B5EF4-FFF2-40B4-BE49-F238E27FC236}">
                <a16:creationId xmlns:a16="http://schemas.microsoft.com/office/drawing/2014/main" id="{45E5EA7B-774F-4F70-B3F5-44C9A899E081}"/>
              </a:ext>
            </a:extLst>
          </p:cNvPr>
          <p:cNvSpPr txBox="1"/>
          <p:nvPr/>
        </p:nvSpPr>
        <p:spPr>
          <a:xfrm>
            <a:off x="4763069" y="1602254"/>
            <a:ext cx="4089679"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Met throughout Fall 23 and early Spring 24 to establish outcomes &amp; objectives and key policies &amp; practices for the First Year Seminars (FYS).</a:t>
            </a:r>
          </a:p>
        </p:txBody>
      </p:sp>
      <p:sp>
        <p:nvSpPr>
          <p:cNvPr id="5" name="TextBox 4">
            <a:extLst>
              <a:ext uri="{FF2B5EF4-FFF2-40B4-BE49-F238E27FC236}">
                <a16:creationId xmlns:a16="http://schemas.microsoft.com/office/drawing/2014/main" id="{8A674315-7917-5A7C-474B-1F419D5DC6C2}"/>
              </a:ext>
            </a:extLst>
          </p:cNvPr>
          <p:cNvSpPr txBox="1"/>
          <p:nvPr/>
        </p:nvSpPr>
        <p:spPr>
          <a:xfrm>
            <a:off x="1292900" y="1237558"/>
            <a:ext cx="255895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Chair: Tim </a:t>
            </a:r>
            <a:r>
              <a:rPr lang="en-US" sz="2400" dirty="0" err="1">
                <a:latin typeface="Arial" panose="020B0604020202020204" pitchFamily="34" charset="0"/>
                <a:cs typeface="Arial" panose="020B0604020202020204" pitchFamily="34" charset="0"/>
              </a:rPr>
              <a:t>Littell</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30285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E2BC30-7FE5-4FCA-DED4-095672CD28C0}"/>
              </a:ext>
            </a:extLst>
          </p:cNvPr>
          <p:cNvSpPr txBox="1"/>
          <p:nvPr/>
        </p:nvSpPr>
        <p:spPr>
          <a:xfrm>
            <a:off x="388961" y="823241"/>
            <a:ext cx="6469039" cy="839589"/>
          </a:xfrm>
          <a:prstGeom prst="rect">
            <a:avLst/>
          </a:prstGeom>
          <a:noFill/>
        </p:spPr>
        <p:txBody>
          <a:bodyPr wrap="square">
            <a:spAutoFit/>
          </a:bodyPr>
          <a:lstStyle/>
          <a:p>
            <a:pPr marR="0" lvl="0">
              <a:lnSpc>
                <a:spcPct val="107000"/>
              </a:lnSpc>
              <a:spcBef>
                <a:spcPts val="0"/>
              </a:spcBef>
              <a:spcAft>
                <a:spcPts val="0"/>
              </a:spcAft>
            </a:pPr>
            <a:endParaRPr lang="en-US" sz="1600" dirty="0">
              <a:solidFill>
                <a:srgbClr val="212121"/>
              </a:solidFill>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6BA8471-818F-5D47-3734-65D65ACDC6BF}"/>
              </a:ext>
            </a:extLst>
          </p:cNvPr>
          <p:cNvGraphicFramePr>
            <a:graphicFrameLocks noGrp="1"/>
          </p:cNvGraphicFramePr>
          <p:nvPr>
            <p:extLst>
              <p:ext uri="{D42A27DB-BD31-4B8C-83A1-F6EECF244321}">
                <p14:modId xmlns:p14="http://schemas.microsoft.com/office/powerpoint/2010/main" val="1466265842"/>
              </p:ext>
            </p:extLst>
          </p:nvPr>
        </p:nvGraphicFramePr>
        <p:xfrm>
          <a:off x="822277" y="626285"/>
          <a:ext cx="7499445" cy="4517215"/>
        </p:xfrm>
        <a:graphic>
          <a:graphicData uri="http://schemas.openxmlformats.org/drawingml/2006/table">
            <a:tbl>
              <a:tblPr>
                <a:tableStyleId>{5C22544A-7EE6-4342-B048-85BDC9FD1C3A}</a:tableStyleId>
              </a:tblPr>
              <a:tblGrid>
                <a:gridCol w="1542198">
                  <a:extLst>
                    <a:ext uri="{9D8B030D-6E8A-4147-A177-3AD203B41FA5}">
                      <a16:colId xmlns:a16="http://schemas.microsoft.com/office/drawing/2014/main" val="1783302787"/>
                    </a:ext>
                  </a:extLst>
                </a:gridCol>
                <a:gridCol w="5106917">
                  <a:extLst>
                    <a:ext uri="{9D8B030D-6E8A-4147-A177-3AD203B41FA5}">
                      <a16:colId xmlns:a16="http://schemas.microsoft.com/office/drawing/2014/main" val="1297353299"/>
                    </a:ext>
                  </a:extLst>
                </a:gridCol>
                <a:gridCol w="850330">
                  <a:extLst>
                    <a:ext uri="{9D8B030D-6E8A-4147-A177-3AD203B41FA5}">
                      <a16:colId xmlns:a16="http://schemas.microsoft.com/office/drawing/2014/main" val="143840260"/>
                    </a:ext>
                  </a:extLst>
                </a:gridCol>
              </a:tblGrid>
              <a:tr h="157097">
                <a:tc>
                  <a:txBody>
                    <a:bodyPr/>
                    <a:lstStyle/>
                    <a:p>
                      <a:pPr marL="274320" marR="0" eaLnBrk="0" hangingPunct="0">
                        <a:lnSpc>
                          <a:spcPct val="107000"/>
                        </a:lnSpc>
                        <a:spcBef>
                          <a:spcPts val="0"/>
                        </a:spcBef>
                        <a:spcAft>
                          <a:spcPts val="0"/>
                        </a:spcAft>
                      </a:pPr>
                      <a:r>
                        <a:rPr lang="en-US" sz="1000" b="1" kern="0" spc="-10" dirty="0">
                          <a:effectLst/>
                          <a:latin typeface="Arial" panose="020B0604020202020204" pitchFamily="34" charset="0"/>
                          <a:cs typeface="Arial" panose="020B0604020202020204" pitchFamily="34" charset="0"/>
                        </a:rPr>
                        <a:t>Core Element</a:t>
                      </a:r>
                      <a:endParaRPr lang="en-US" sz="1000" b="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228600" marR="0" eaLnBrk="0" hangingPunct="0">
                        <a:lnSpc>
                          <a:spcPct val="107000"/>
                        </a:lnSpc>
                        <a:spcBef>
                          <a:spcPts val="0"/>
                        </a:spcBef>
                        <a:spcAft>
                          <a:spcPts val="0"/>
                        </a:spcAft>
                      </a:pPr>
                      <a:r>
                        <a:rPr lang="en-US" sz="1000" kern="0" spc="-10">
                          <a:effectLst/>
                          <a:latin typeface="Arial" panose="020B0604020202020204" pitchFamily="34" charset="0"/>
                          <a:cs typeface="Arial" panose="020B0604020202020204" pitchFamily="34" charset="0"/>
                        </a:rPr>
                        <a:t>Requirement</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67310" marR="0" algn="ctr"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Minimum Hours</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142327144"/>
                  </a:ext>
                </a:extLst>
              </a:tr>
              <a:tr h="234850">
                <a:tc>
                  <a:txBody>
                    <a:bodyPr/>
                    <a:lstStyle/>
                    <a:p>
                      <a:pPr marL="274320" marR="0"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First Year Seminar</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solidFill>
                      <a:schemeClr val="accent3">
                        <a:lumMod val="60000"/>
                        <a:lumOff val="40000"/>
                      </a:schemeClr>
                    </a:solidFill>
                  </a:tcPr>
                </a:tc>
                <a:tc>
                  <a:txBody>
                    <a:bodyPr/>
                    <a:lstStyle/>
                    <a:p>
                      <a:pPr marL="228600" marR="128905"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At</a:t>
                      </a:r>
                      <a:r>
                        <a:rPr lang="en-US" sz="1000" kern="0" spc="-4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least</a:t>
                      </a:r>
                      <a:r>
                        <a:rPr lang="en-US" sz="1000" kern="0" spc="-5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one</a:t>
                      </a:r>
                      <a:r>
                        <a:rPr lang="en-US" sz="1000" kern="0" spc="-5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course</a:t>
                      </a:r>
                      <a:r>
                        <a:rPr lang="en-US" sz="1000" kern="0" spc="-4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designated as First Year Seminar</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solidFill>
                      <a:schemeClr val="accent3">
                        <a:lumMod val="60000"/>
                        <a:lumOff val="40000"/>
                      </a:schemeClr>
                    </a:solidFill>
                  </a:tcPr>
                </a:tc>
                <a:tc>
                  <a:txBody>
                    <a:bodyPr/>
                    <a:lstStyle/>
                    <a:p>
                      <a:pPr marL="67310" marR="0" algn="ctr" eaLnBrk="0" hangingPunct="0">
                        <a:lnSpc>
                          <a:spcPct val="107000"/>
                        </a:lnSpc>
                        <a:spcBef>
                          <a:spcPts val="0"/>
                        </a:spcBef>
                        <a:spcAft>
                          <a:spcPts val="0"/>
                        </a:spcAft>
                      </a:pPr>
                      <a:r>
                        <a:rPr lang="en-US" sz="1000" kern="0" spc="-50" dirty="0">
                          <a:effectLst/>
                          <a:latin typeface="Arial" panose="020B0604020202020204" pitchFamily="34" charset="0"/>
                          <a:cs typeface="Arial" panose="020B0604020202020204" pitchFamily="34" charset="0"/>
                        </a:rPr>
                        <a:t> 3</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solidFill>
                      <a:schemeClr val="accent3">
                        <a:lumMod val="60000"/>
                        <a:lumOff val="40000"/>
                      </a:schemeClr>
                    </a:solidFill>
                  </a:tcPr>
                </a:tc>
                <a:extLst>
                  <a:ext uri="{0D108BD9-81ED-4DB2-BD59-A6C34878D82A}">
                    <a16:rowId xmlns:a16="http://schemas.microsoft.com/office/drawing/2014/main" val="3951580657"/>
                  </a:ext>
                </a:extLst>
              </a:tr>
              <a:tr h="237322">
                <a:tc>
                  <a:txBody>
                    <a:bodyPr/>
                    <a:lstStyle/>
                    <a:p>
                      <a:pPr marL="274320" marR="0"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A.</a:t>
                      </a:r>
                      <a:r>
                        <a:rPr lang="en-US" sz="1000" kern="0" spc="20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English</a:t>
                      </a:r>
                      <a:r>
                        <a:rPr lang="en-US" sz="1000" kern="0" spc="-4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Composition</a:t>
                      </a:r>
                      <a:r>
                        <a:rPr lang="en-US" sz="1000" kern="0" spc="-4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and Oral Communication</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228600" marR="128905"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One</a:t>
                      </a:r>
                      <a:r>
                        <a:rPr lang="en-US" sz="1000" kern="0" spc="-45">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First</a:t>
                      </a:r>
                      <a:r>
                        <a:rPr lang="en-US" sz="1000" kern="0" spc="-40">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Year</a:t>
                      </a:r>
                      <a:r>
                        <a:rPr lang="en-US" sz="1000" kern="0" spc="-55">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Writing</a:t>
                      </a:r>
                      <a:r>
                        <a:rPr lang="en-US" sz="1000" kern="0" spc="-45">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Course One Second Year Writing </a:t>
                      </a:r>
                      <a:r>
                        <a:rPr lang="en-US" sz="1000" kern="0" spc="-10">
                          <a:effectLst/>
                          <a:latin typeface="Arial" panose="020B0604020202020204" pitchFamily="34" charset="0"/>
                          <a:cs typeface="Arial" panose="020B0604020202020204" pitchFamily="34" charset="0"/>
                        </a:rPr>
                        <a:t>Course</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0" marR="0" algn="ctr" eaLnBrk="0" hangingPunct="0">
                        <a:lnSpc>
                          <a:spcPct val="107000"/>
                        </a:lnSpc>
                        <a:spcBef>
                          <a:spcPts val="0"/>
                        </a:spcBef>
                        <a:spcAft>
                          <a:spcPts val="0"/>
                        </a:spcAft>
                      </a:pPr>
                      <a:r>
                        <a:rPr lang="en-US" sz="1000" kern="0" spc="-50" dirty="0">
                          <a:effectLst/>
                          <a:latin typeface="Arial" panose="020B0604020202020204" pitchFamily="34" charset="0"/>
                          <a:cs typeface="Arial" panose="020B0604020202020204" pitchFamily="34" charset="0"/>
                        </a:rPr>
                        <a:t>   6</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428870849"/>
                  </a:ext>
                </a:extLst>
              </a:tr>
              <a:tr h="163287">
                <a:tc>
                  <a:txBody>
                    <a:bodyPr/>
                    <a:lstStyle/>
                    <a:p>
                      <a:pPr marL="274320" marR="128905"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B.</a:t>
                      </a:r>
                      <a:r>
                        <a:rPr lang="en-US" sz="1000" kern="0" spc="200">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Mathematics,</a:t>
                      </a:r>
                      <a:r>
                        <a:rPr lang="en-US" sz="1000" kern="0" spc="-50">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Statistics, and Logic</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228600" marR="0"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One</a:t>
                      </a:r>
                      <a:r>
                        <a:rPr lang="en-US" sz="1000" kern="0" spc="-65">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Mathematics,</a:t>
                      </a:r>
                      <a:r>
                        <a:rPr lang="en-US" sz="1000" kern="0" spc="-65">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Statistics,</a:t>
                      </a:r>
                      <a:r>
                        <a:rPr lang="en-US" sz="1000" kern="0" spc="-65">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and Logic Course</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0" marR="0" algn="ctr" eaLnBrk="0" hangingPunct="0">
                        <a:lnSpc>
                          <a:spcPct val="107000"/>
                        </a:lnSpc>
                        <a:spcBef>
                          <a:spcPts val="0"/>
                        </a:spcBef>
                        <a:spcAft>
                          <a:spcPts val="0"/>
                        </a:spcAft>
                      </a:pPr>
                      <a:r>
                        <a:rPr lang="en-US" sz="1000" kern="0" spc="-50" dirty="0">
                          <a:effectLst/>
                          <a:latin typeface="Arial" panose="020B0604020202020204" pitchFamily="34" charset="0"/>
                          <a:cs typeface="Arial" panose="020B0604020202020204" pitchFamily="34" charset="0"/>
                        </a:rPr>
                        <a:t>  3</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989398555"/>
                  </a:ext>
                </a:extLst>
              </a:tr>
              <a:tr h="247629">
                <a:tc>
                  <a:txBody>
                    <a:bodyPr/>
                    <a:lstStyle/>
                    <a:p>
                      <a:pPr marL="274320" marR="0"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C.</a:t>
                      </a:r>
                      <a:r>
                        <a:rPr lang="en-US" sz="1000" kern="0" spc="400">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Arts and Humanities</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228600" marR="42545"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Two Arts and Humanities Courses from two different disciplines,</a:t>
                      </a:r>
                      <a:r>
                        <a:rPr lang="en-US" sz="1000" kern="0" spc="-4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and</a:t>
                      </a:r>
                      <a:r>
                        <a:rPr lang="en-US" sz="1000" kern="0" spc="-4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at</a:t>
                      </a:r>
                      <a:r>
                        <a:rPr lang="en-US" sz="1000" kern="0" spc="-3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least</a:t>
                      </a:r>
                      <a:r>
                        <a:rPr lang="en-US" sz="1000" kern="0" spc="-3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one</a:t>
                      </a:r>
                      <a:r>
                        <a:rPr lang="en-US" sz="1000" kern="0" spc="-5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must be a History (HST) course.</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5245" marR="0" algn="ctr" eaLnBrk="0" hangingPunct="0">
                        <a:lnSpc>
                          <a:spcPct val="107000"/>
                        </a:lnSpc>
                        <a:spcBef>
                          <a:spcPts val="0"/>
                        </a:spcBef>
                        <a:spcAft>
                          <a:spcPts val="0"/>
                        </a:spcAft>
                      </a:pPr>
                      <a:r>
                        <a:rPr lang="en-US" sz="1000" kern="0" spc="-50" dirty="0">
                          <a:effectLst/>
                          <a:latin typeface="Arial" panose="020B0604020202020204" pitchFamily="34" charset="0"/>
                          <a:cs typeface="Arial" panose="020B0604020202020204" pitchFamily="34" charset="0"/>
                        </a:rPr>
                        <a:t>6</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356378360"/>
                  </a:ext>
                </a:extLst>
              </a:tr>
              <a:tr h="252740">
                <a:tc>
                  <a:txBody>
                    <a:bodyPr/>
                    <a:lstStyle/>
                    <a:p>
                      <a:pPr marL="274320" marR="0"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D.</a:t>
                      </a:r>
                      <a:r>
                        <a:rPr lang="en-US" sz="1000" kern="0" spc="200">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Social</a:t>
                      </a:r>
                      <a:r>
                        <a:rPr lang="en-US" sz="1000" kern="0" spc="-35">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and</a:t>
                      </a:r>
                      <a:r>
                        <a:rPr lang="en-US" sz="1000" kern="0" spc="-45">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Behavioral </a:t>
                      </a:r>
                      <a:r>
                        <a:rPr lang="en-US" sz="1000" kern="0" spc="-10">
                          <a:effectLst/>
                          <a:latin typeface="Arial" panose="020B0604020202020204" pitchFamily="34" charset="0"/>
                          <a:cs typeface="Arial" panose="020B0604020202020204" pitchFamily="34" charset="0"/>
                        </a:rPr>
                        <a:t>Sciences</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228600" marR="0"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Two</a:t>
                      </a:r>
                      <a:r>
                        <a:rPr lang="en-US" sz="1000" kern="0" spc="-6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Social</a:t>
                      </a:r>
                      <a:r>
                        <a:rPr lang="en-US" sz="1000" kern="0" spc="-6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and</a:t>
                      </a:r>
                      <a:r>
                        <a:rPr lang="en-US" sz="1000" kern="0" spc="-6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Behavioral Science Courses from two different disciplines</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5245" marR="0" algn="ctr" eaLnBrk="0" hangingPunct="0">
                        <a:lnSpc>
                          <a:spcPct val="107000"/>
                        </a:lnSpc>
                        <a:spcBef>
                          <a:spcPts val="0"/>
                        </a:spcBef>
                        <a:spcAft>
                          <a:spcPts val="0"/>
                        </a:spcAft>
                      </a:pPr>
                      <a:r>
                        <a:rPr lang="en-US" sz="1000" kern="0" spc="-50" dirty="0">
                          <a:effectLst/>
                          <a:latin typeface="Arial" panose="020B0604020202020204" pitchFamily="34" charset="0"/>
                          <a:cs typeface="Arial" panose="020B0604020202020204" pitchFamily="34" charset="0"/>
                        </a:rPr>
                        <a:t>6</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027320187"/>
                  </a:ext>
                </a:extLst>
              </a:tr>
              <a:tr h="252740">
                <a:tc>
                  <a:txBody>
                    <a:bodyPr/>
                    <a:lstStyle/>
                    <a:p>
                      <a:pPr marL="274320" marR="0"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E.</a:t>
                      </a:r>
                      <a:r>
                        <a:rPr lang="en-US" sz="1000" kern="0" spc="400">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Natural Science</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228600" marR="128905"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Two</a:t>
                      </a:r>
                      <a:r>
                        <a:rPr lang="en-US" sz="1000" kern="0" spc="-6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Natural</a:t>
                      </a:r>
                      <a:r>
                        <a:rPr lang="en-US" sz="1000" kern="0" spc="-6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Science</a:t>
                      </a:r>
                      <a:r>
                        <a:rPr lang="en-US" sz="1000" kern="0" spc="-6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Courses, and at least one course must include a lab.</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5245" marR="0" algn="ctr" eaLnBrk="0" hangingPunct="0">
                        <a:lnSpc>
                          <a:spcPct val="107000"/>
                        </a:lnSpc>
                        <a:spcBef>
                          <a:spcPts val="0"/>
                        </a:spcBef>
                        <a:spcAft>
                          <a:spcPts val="0"/>
                        </a:spcAft>
                      </a:pPr>
                      <a:r>
                        <a:rPr lang="en-US" sz="1000" kern="0" spc="-50">
                          <a:effectLst/>
                          <a:latin typeface="Arial" panose="020B0604020202020204" pitchFamily="34" charset="0"/>
                          <a:cs typeface="Arial" panose="020B0604020202020204" pitchFamily="34" charset="0"/>
                        </a:rPr>
                        <a:t>7</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591997010"/>
                  </a:ext>
                </a:extLst>
              </a:tr>
              <a:tr h="157097">
                <a:tc>
                  <a:txBody>
                    <a:bodyPr/>
                    <a:lstStyle/>
                    <a:p>
                      <a:pPr marL="274320" marR="0"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Additional Core Requirements</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228600" marR="0"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 </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0" marR="0" algn="ctr"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 </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069890276"/>
                  </a:ext>
                </a:extLst>
              </a:tr>
              <a:tr h="291077">
                <a:tc>
                  <a:txBody>
                    <a:bodyPr/>
                    <a:lstStyle/>
                    <a:p>
                      <a:pPr marL="274320" marR="0"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Global Inquiry</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228600" marR="127635" algn="just"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One course in Element C: Arts and Humanities or Element D: Social</a:t>
                      </a:r>
                      <a:r>
                        <a:rPr lang="en-US" sz="1000" kern="0" spc="-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and</a:t>
                      </a:r>
                      <a:r>
                        <a:rPr lang="en-US" sz="1000" kern="0" spc="-1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Behavioral</a:t>
                      </a:r>
                      <a:r>
                        <a:rPr lang="en-US" sz="1000" kern="0" spc="-1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Sciences must</a:t>
                      </a:r>
                      <a:r>
                        <a:rPr lang="en-US" sz="1000" kern="0" spc="-3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be</a:t>
                      </a:r>
                      <a:r>
                        <a:rPr lang="en-US" sz="1000" kern="0" spc="-4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a</a:t>
                      </a:r>
                      <a:r>
                        <a:rPr lang="en-US" sz="1000" kern="0" spc="-3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with</a:t>
                      </a:r>
                      <a:r>
                        <a:rPr lang="en-US" sz="1000" kern="0" spc="-3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a</a:t>
                      </a:r>
                      <a:r>
                        <a:rPr lang="en-US" sz="1000" kern="0" spc="-3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Global</a:t>
                      </a:r>
                      <a:r>
                        <a:rPr lang="en-US" sz="1000" kern="0" spc="-3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Inquiry (GI) course designation.</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67310" marR="0" algn="ctr"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 </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896694576"/>
                  </a:ext>
                </a:extLst>
              </a:tr>
              <a:tr h="170955">
                <a:tc>
                  <a:txBody>
                    <a:bodyPr/>
                    <a:lstStyle/>
                    <a:p>
                      <a:pPr marL="274320" marR="0"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Inclusive Excellence</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228600" marR="128905"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At</a:t>
                      </a:r>
                      <a:r>
                        <a:rPr lang="en-US" sz="1000" kern="0" spc="-45">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least</a:t>
                      </a:r>
                      <a:r>
                        <a:rPr lang="en-US" sz="1000" kern="0" spc="-55">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two</a:t>
                      </a:r>
                      <a:r>
                        <a:rPr lang="en-US" sz="1000" kern="0" spc="-50">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courses</a:t>
                      </a:r>
                      <a:r>
                        <a:rPr lang="en-US" sz="1000" kern="0" spc="-50">
                          <a:effectLst/>
                          <a:latin typeface="Arial" panose="020B0604020202020204" pitchFamily="34" charset="0"/>
                          <a:cs typeface="Arial" panose="020B0604020202020204" pitchFamily="34" charset="0"/>
                        </a:rPr>
                        <a:t> </a:t>
                      </a:r>
                      <a:r>
                        <a:rPr lang="en-US" sz="1000" kern="0">
                          <a:effectLst/>
                          <a:latin typeface="Arial" panose="020B0604020202020204" pitchFamily="34" charset="0"/>
                          <a:cs typeface="Arial" panose="020B0604020202020204" pitchFamily="34" charset="0"/>
                        </a:rPr>
                        <a:t>designated as Inclusive Excellence (IE).</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0" marR="0" algn="ctr"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 </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154474281"/>
                  </a:ext>
                </a:extLst>
              </a:tr>
              <a:tr h="396427">
                <a:tc>
                  <a:txBody>
                    <a:bodyPr/>
                    <a:lstStyle/>
                    <a:p>
                      <a:pPr marL="274320" marR="0"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Integrated Writing</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228600" marR="42545"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Students must take at least three Integrated</a:t>
                      </a:r>
                      <a:r>
                        <a:rPr lang="en-US" sz="1000" kern="0" spc="-6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Writing</a:t>
                      </a:r>
                      <a:r>
                        <a:rPr lang="en-US" sz="1000" kern="0" spc="-6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(IW)</a:t>
                      </a:r>
                      <a:r>
                        <a:rPr lang="en-US" sz="1000" kern="0" spc="-6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courses. This three-course requirement can be met in one of two ways:</a:t>
                      </a:r>
                      <a:endParaRPr lang="en-US" sz="1000" kern="100" dirty="0">
                        <a:effectLst/>
                        <a:latin typeface="Arial" panose="020B0604020202020204" pitchFamily="34" charset="0"/>
                        <a:cs typeface="Arial" panose="020B0604020202020204" pitchFamily="34" charset="0"/>
                      </a:endParaRPr>
                    </a:p>
                    <a:p>
                      <a:pPr marL="342900" marR="99060" lvl="0" indent="-342900" eaLnBrk="0" hangingPunct="0">
                        <a:lnSpc>
                          <a:spcPct val="107000"/>
                        </a:lnSpc>
                        <a:spcBef>
                          <a:spcPts val="0"/>
                        </a:spcBef>
                        <a:spcAft>
                          <a:spcPts val="0"/>
                        </a:spcAft>
                        <a:buSzPts val="1100"/>
                        <a:buFont typeface="Symbol" panose="05050102010706020507" pitchFamily="18" charset="2"/>
                        <a:buChar char="-"/>
                        <a:tabLst>
                          <a:tab pos="296545" algn="l"/>
                        </a:tabLst>
                      </a:pPr>
                      <a:r>
                        <a:rPr lang="en-US" sz="1000" kern="0" spc="0" dirty="0">
                          <a:effectLst/>
                          <a:latin typeface="Arial" panose="020B0604020202020204" pitchFamily="34" charset="0"/>
                          <a:cs typeface="Arial" panose="020B0604020202020204" pitchFamily="34" charset="0"/>
                        </a:rPr>
                        <a:t>Two</a:t>
                      </a:r>
                      <a:r>
                        <a:rPr lang="en-US" sz="1000" kern="0" spc="-35" dirty="0">
                          <a:effectLst/>
                          <a:latin typeface="Arial" panose="020B0604020202020204" pitchFamily="34" charset="0"/>
                          <a:cs typeface="Arial" panose="020B0604020202020204" pitchFamily="34" charset="0"/>
                        </a:rPr>
                        <a:t> </a:t>
                      </a:r>
                      <a:r>
                        <a:rPr lang="en-US" sz="1000" kern="0" spc="0" dirty="0">
                          <a:effectLst/>
                          <a:latin typeface="Arial" panose="020B0604020202020204" pitchFamily="34" charset="0"/>
                          <a:cs typeface="Arial" panose="020B0604020202020204" pitchFamily="34" charset="0"/>
                        </a:rPr>
                        <a:t>IW</a:t>
                      </a:r>
                      <a:r>
                        <a:rPr lang="en-US" sz="1000" kern="0" spc="-35" dirty="0">
                          <a:effectLst/>
                          <a:latin typeface="Arial" panose="020B0604020202020204" pitchFamily="34" charset="0"/>
                          <a:cs typeface="Arial" panose="020B0604020202020204" pitchFamily="34" charset="0"/>
                        </a:rPr>
                        <a:t> </a:t>
                      </a:r>
                      <a:r>
                        <a:rPr lang="en-US" sz="1000" kern="0" spc="0" dirty="0">
                          <a:effectLst/>
                          <a:latin typeface="Arial" panose="020B0604020202020204" pitchFamily="34" charset="0"/>
                          <a:cs typeface="Arial" panose="020B0604020202020204" pitchFamily="34" charset="0"/>
                        </a:rPr>
                        <a:t>courses</a:t>
                      </a:r>
                      <a:r>
                        <a:rPr lang="en-US" sz="1000" kern="0" spc="-45" dirty="0">
                          <a:effectLst/>
                          <a:latin typeface="Arial" panose="020B0604020202020204" pitchFamily="34" charset="0"/>
                          <a:cs typeface="Arial" panose="020B0604020202020204" pitchFamily="34" charset="0"/>
                        </a:rPr>
                        <a:t> </a:t>
                      </a:r>
                      <a:r>
                        <a:rPr lang="en-US" sz="1000" kern="0" spc="0" dirty="0">
                          <a:effectLst/>
                          <a:latin typeface="Arial" panose="020B0604020202020204" pitchFamily="34" charset="0"/>
                          <a:cs typeface="Arial" panose="020B0604020202020204" pitchFamily="34" charset="0"/>
                        </a:rPr>
                        <a:t>in</a:t>
                      </a:r>
                      <a:r>
                        <a:rPr lang="en-US" sz="1000" kern="0" spc="-50" dirty="0">
                          <a:effectLst/>
                          <a:latin typeface="Arial" panose="020B0604020202020204" pitchFamily="34" charset="0"/>
                          <a:cs typeface="Arial" panose="020B0604020202020204" pitchFamily="34" charset="0"/>
                        </a:rPr>
                        <a:t> </a:t>
                      </a:r>
                      <a:r>
                        <a:rPr lang="en-US" sz="1000" kern="0" spc="0" dirty="0">
                          <a:effectLst/>
                          <a:latin typeface="Arial" panose="020B0604020202020204" pitchFamily="34" charset="0"/>
                          <a:cs typeface="Arial" panose="020B0604020202020204" pitchFamily="34" charset="0"/>
                        </a:rPr>
                        <a:t>the</a:t>
                      </a:r>
                      <a:r>
                        <a:rPr lang="en-US" sz="1000" kern="0" spc="-35" dirty="0">
                          <a:effectLst/>
                          <a:latin typeface="Arial" panose="020B0604020202020204" pitchFamily="34" charset="0"/>
                          <a:cs typeface="Arial" panose="020B0604020202020204" pitchFamily="34" charset="0"/>
                        </a:rPr>
                        <a:t> </a:t>
                      </a:r>
                      <a:r>
                        <a:rPr lang="en-US" sz="1000" kern="0" spc="0" dirty="0">
                          <a:effectLst/>
                          <a:latin typeface="Arial" panose="020B0604020202020204" pitchFamily="34" charset="0"/>
                          <a:cs typeface="Arial" panose="020B0604020202020204" pitchFamily="34" charset="0"/>
                        </a:rPr>
                        <a:t>Core and one IW course in the </a:t>
                      </a:r>
                      <a:r>
                        <a:rPr lang="en-US" sz="1000" kern="0" spc="-10" dirty="0">
                          <a:effectLst/>
                          <a:latin typeface="Arial" panose="020B0604020202020204" pitchFamily="34" charset="0"/>
                          <a:cs typeface="Arial" panose="020B0604020202020204" pitchFamily="34" charset="0"/>
                        </a:rPr>
                        <a:t>Major</a:t>
                      </a:r>
                      <a:endParaRPr lang="en-US" sz="1000" kern="100" spc="0" dirty="0">
                        <a:effectLst/>
                        <a:latin typeface="Arial" panose="020B0604020202020204" pitchFamily="34" charset="0"/>
                        <a:cs typeface="Arial" panose="020B0604020202020204" pitchFamily="34" charset="0"/>
                      </a:endParaRPr>
                    </a:p>
                    <a:p>
                      <a:pPr marL="342900" marR="175260" lvl="0" indent="-342900" algn="just" eaLnBrk="0" hangingPunct="0">
                        <a:lnSpc>
                          <a:spcPct val="107000"/>
                        </a:lnSpc>
                        <a:spcBef>
                          <a:spcPts val="0"/>
                        </a:spcBef>
                        <a:spcAft>
                          <a:spcPts val="0"/>
                        </a:spcAft>
                        <a:buSzPts val="1100"/>
                        <a:buFont typeface="Symbol" panose="05050102010706020507" pitchFamily="18" charset="2"/>
                        <a:buChar char="-"/>
                        <a:tabLst>
                          <a:tab pos="296545" algn="l"/>
                        </a:tabLst>
                      </a:pPr>
                      <a:r>
                        <a:rPr lang="en-US" sz="1000" kern="0" spc="0" dirty="0">
                          <a:effectLst/>
                          <a:latin typeface="Arial" panose="020B0604020202020204" pitchFamily="34" charset="0"/>
                          <a:cs typeface="Arial" panose="020B0604020202020204" pitchFamily="34" charset="0"/>
                        </a:rPr>
                        <a:t>One</a:t>
                      </a:r>
                      <a:r>
                        <a:rPr lang="en-US" sz="1000" kern="0" spc="-35" dirty="0">
                          <a:effectLst/>
                          <a:latin typeface="Arial" panose="020B0604020202020204" pitchFamily="34" charset="0"/>
                          <a:cs typeface="Arial" panose="020B0604020202020204" pitchFamily="34" charset="0"/>
                        </a:rPr>
                        <a:t> </a:t>
                      </a:r>
                      <a:r>
                        <a:rPr lang="en-US" sz="1000" kern="0" spc="0" dirty="0">
                          <a:effectLst/>
                          <a:latin typeface="Arial" panose="020B0604020202020204" pitchFamily="34" charset="0"/>
                          <a:cs typeface="Arial" panose="020B0604020202020204" pitchFamily="34" charset="0"/>
                        </a:rPr>
                        <a:t>IW</a:t>
                      </a:r>
                      <a:r>
                        <a:rPr lang="en-US" sz="1000" kern="0" spc="-35" dirty="0">
                          <a:effectLst/>
                          <a:latin typeface="Arial" panose="020B0604020202020204" pitchFamily="34" charset="0"/>
                          <a:cs typeface="Arial" panose="020B0604020202020204" pitchFamily="34" charset="0"/>
                        </a:rPr>
                        <a:t> </a:t>
                      </a:r>
                      <a:r>
                        <a:rPr lang="en-US" sz="1000" kern="0" spc="0" dirty="0">
                          <a:effectLst/>
                          <a:latin typeface="Arial" panose="020B0604020202020204" pitchFamily="34" charset="0"/>
                          <a:cs typeface="Arial" panose="020B0604020202020204" pitchFamily="34" charset="0"/>
                        </a:rPr>
                        <a:t>course</a:t>
                      </a:r>
                      <a:r>
                        <a:rPr lang="en-US" sz="1000" kern="0" spc="-45" dirty="0">
                          <a:effectLst/>
                          <a:latin typeface="Arial" panose="020B0604020202020204" pitchFamily="34" charset="0"/>
                          <a:cs typeface="Arial" panose="020B0604020202020204" pitchFamily="34" charset="0"/>
                        </a:rPr>
                        <a:t> </a:t>
                      </a:r>
                      <a:r>
                        <a:rPr lang="en-US" sz="1000" kern="0" spc="0" dirty="0">
                          <a:effectLst/>
                          <a:latin typeface="Arial" panose="020B0604020202020204" pitchFamily="34" charset="0"/>
                          <a:cs typeface="Arial" panose="020B0604020202020204" pitchFamily="34" charset="0"/>
                        </a:rPr>
                        <a:t>in</a:t>
                      </a:r>
                      <a:r>
                        <a:rPr lang="en-US" sz="1000" kern="0" spc="-50" dirty="0">
                          <a:effectLst/>
                          <a:latin typeface="Arial" panose="020B0604020202020204" pitchFamily="34" charset="0"/>
                          <a:cs typeface="Arial" panose="020B0604020202020204" pitchFamily="34" charset="0"/>
                        </a:rPr>
                        <a:t> </a:t>
                      </a:r>
                      <a:r>
                        <a:rPr lang="en-US" sz="1000" kern="0" spc="0" dirty="0">
                          <a:effectLst/>
                          <a:latin typeface="Arial" panose="020B0604020202020204" pitchFamily="34" charset="0"/>
                          <a:cs typeface="Arial" panose="020B0604020202020204" pitchFamily="34" charset="0"/>
                        </a:rPr>
                        <a:t>the</a:t>
                      </a:r>
                      <a:r>
                        <a:rPr lang="en-US" sz="1000" kern="0" spc="-35" dirty="0">
                          <a:effectLst/>
                          <a:latin typeface="Arial" panose="020B0604020202020204" pitchFamily="34" charset="0"/>
                          <a:cs typeface="Arial" panose="020B0604020202020204" pitchFamily="34" charset="0"/>
                        </a:rPr>
                        <a:t> </a:t>
                      </a:r>
                      <a:r>
                        <a:rPr lang="en-US" sz="1000" kern="0" spc="0" dirty="0">
                          <a:effectLst/>
                          <a:latin typeface="Arial" panose="020B0604020202020204" pitchFamily="34" charset="0"/>
                          <a:cs typeface="Arial" panose="020B0604020202020204" pitchFamily="34" charset="0"/>
                        </a:rPr>
                        <a:t>Core and two IW courses in the </a:t>
                      </a:r>
                      <a:r>
                        <a:rPr lang="en-US" sz="1000" kern="0" spc="-10" dirty="0">
                          <a:effectLst/>
                          <a:latin typeface="Arial" panose="020B0604020202020204" pitchFamily="34" charset="0"/>
                          <a:cs typeface="Arial" panose="020B0604020202020204" pitchFamily="34" charset="0"/>
                        </a:rPr>
                        <a:t>Major</a:t>
                      </a:r>
                      <a:endParaRPr lang="en-US" sz="1000" kern="100" spc="0" dirty="0">
                        <a:effectLst/>
                        <a:latin typeface="Arial" panose="020B0604020202020204" pitchFamily="34" charset="0"/>
                        <a:cs typeface="Arial" panose="020B0604020202020204" pitchFamily="34" charset="0"/>
                      </a:endParaRPr>
                    </a:p>
                    <a:p>
                      <a:pPr marL="228600" marR="69215"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Some</a:t>
                      </a:r>
                      <a:r>
                        <a:rPr lang="en-US" sz="1000" kern="0" spc="-3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programs</a:t>
                      </a:r>
                      <a:r>
                        <a:rPr lang="en-US" sz="1000" kern="0" spc="-5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may</a:t>
                      </a:r>
                      <a:r>
                        <a:rPr lang="en-US" sz="1000" kern="0" spc="-4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specify</a:t>
                      </a:r>
                      <a:r>
                        <a:rPr lang="en-US" sz="1000" kern="0" spc="-4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the distribution of IW courses, and others may leave this to the individual student and advisors to decide.</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0" marR="0" algn="ctr"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 </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656604227"/>
                  </a:ext>
                </a:extLst>
              </a:tr>
              <a:tr h="246784">
                <a:tc>
                  <a:txBody>
                    <a:bodyPr/>
                    <a:lstStyle/>
                    <a:p>
                      <a:pPr marL="274320" marR="0" eaLnBrk="0" hangingPunct="0">
                        <a:lnSpc>
                          <a:spcPct val="107000"/>
                        </a:lnSpc>
                        <a:spcBef>
                          <a:spcPts val="0"/>
                        </a:spcBef>
                        <a:spcAft>
                          <a:spcPts val="0"/>
                        </a:spcAft>
                      </a:pPr>
                      <a:r>
                        <a:rPr lang="en-US" sz="1000" kern="0">
                          <a:effectLst/>
                          <a:latin typeface="Arial" panose="020B0604020202020204" pitchFamily="34" charset="0"/>
                          <a:cs typeface="Arial" panose="020B0604020202020204" pitchFamily="34" charset="0"/>
                        </a:rPr>
                        <a:t>Additional Core Courses</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228600" marR="128905"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Additional approved Wright State</a:t>
                      </a:r>
                      <a:r>
                        <a:rPr lang="en-US" sz="1000" kern="0" spc="-4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Core</a:t>
                      </a:r>
                      <a:r>
                        <a:rPr lang="en-US" sz="1000" kern="0" spc="-4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courses</a:t>
                      </a:r>
                      <a:r>
                        <a:rPr lang="en-US" sz="1000" kern="0" spc="-4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from</a:t>
                      </a:r>
                      <a:r>
                        <a:rPr lang="en-US" sz="1000" kern="0" spc="-35"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any</a:t>
                      </a:r>
                      <a:r>
                        <a:rPr lang="en-US" sz="1000" kern="0" spc="-40" dirty="0">
                          <a:effectLst/>
                          <a:latin typeface="Arial" panose="020B0604020202020204" pitchFamily="34" charset="0"/>
                          <a:cs typeface="Arial" panose="020B0604020202020204" pitchFamily="34" charset="0"/>
                        </a:rPr>
                        <a:t> </a:t>
                      </a:r>
                      <a:r>
                        <a:rPr lang="en-US" sz="1000" kern="0" dirty="0">
                          <a:effectLst/>
                          <a:latin typeface="Arial" panose="020B0604020202020204" pitchFamily="34" charset="0"/>
                          <a:cs typeface="Arial" panose="020B0604020202020204" pitchFamily="34" charset="0"/>
                        </a:rPr>
                        <a:t>of the Elements A-E.</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67310" marR="0" algn="ctr" eaLnBrk="0" hangingPunct="0">
                        <a:lnSpc>
                          <a:spcPct val="107000"/>
                        </a:lnSpc>
                        <a:spcBef>
                          <a:spcPts val="0"/>
                        </a:spcBef>
                        <a:spcAft>
                          <a:spcPts val="0"/>
                        </a:spcAft>
                      </a:pPr>
                      <a:r>
                        <a:rPr lang="en-US" sz="1000" kern="0" spc="-50" dirty="0">
                          <a:effectLst/>
                          <a:latin typeface="Arial" panose="020B0604020202020204" pitchFamily="34" charset="0"/>
                          <a:cs typeface="Arial" panose="020B0604020202020204" pitchFamily="34" charset="0"/>
                        </a:rPr>
                        <a:t>5</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4040491062"/>
                  </a:ext>
                </a:extLst>
              </a:tr>
              <a:tr h="214972">
                <a:tc>
                  <a:txBody>
                    <a:bodyPr/>
                    <a:lstStyle/>
                    <a:p>
                      <a:pPr marL="274320" marR="0" eaLnBrk="0" hangingPunct="0">
                        <a:lnSpc>
                          <a:spcPct val="107000"/>
                        </a:lnSpc>
                        <a:spcBef>
                          <a:spcPts val="0"/>
                        </a:spcBef>
                        <a:spcAft>
                          <a:spcPts val="0"/>
                        </a:spcAft>
                      </a:pPr>
                      <a:r>
                        <a:rPr lang="en-US" sz="1000" kern="0" spc="-10">
                          <a:effectLst/>
                          <a:latin typeface="Arial" panose="020B0604020202020204" pitchFamily="34" charset="0"/>
                          <a:cs typeface="Arial" panose="020B0604020202020204" pitchFamily="34" charset="0"/>
                        </a:rPr>
                        <a:t>TOTAL</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228600" marR="0" eaLnBrk="0" hangingPunct="0">
                        <a:lnSpc>
                          <a:spcPct val="107000"/>
                        </a:lnSpc>
                        <a:spcBef>
                          <a:spcPts val="0"/>
                        </a:spcBef>
                        <a:spcAft>
                          <a:spcPts val="0"/>
                        </a:spcAft>
                      </a:pPr>
                      <a:r>
                        <a:rPr lang="en-US" sz="1000" kern="0" dirty="0">
                          <a:effectLst/>
                          <a:latin typeface="Arial" panose="020B0604020202020204" pitchFamily="34" charset="0"/>
                          <a:cs typeface="Arial" panose="020B0604020202020204" pitchFamily="34" charset="0"/>
                        </a:rPr>
                        <a:t> https://policy.wright.edu/policy/4130-wright-state-core </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67310" marR="0" algn="ctr" eaLnBrk="0" hangingPunct="0">
                        <a:lnSpc>
                          <a:spcPct val="107000"/>
                        </a:lnSpc>
                        <a:spcBef>
                          <a:spcPts val="0"/>
                        </a:spcBef>
                        <a:spcAft>
                          <a:spcPts val="0"/>
                        </a:spcAft>
                      </a:pPr>
                      <a:r>
                        <a:rPr lang="en-US" sz="1000" kern="0" spc="-30" dirty="0">
                          <a:effectLst/>
                          <a:latin typeface="Arial" panose="020B0604020202020204" pitchFamily="34" charset="0"/>
                          <a:cs typeface="Arial" panose="020B0604020202020204" pitchFamily="34" charset="0"/>
                        </a:rPr>
                        <a:t>36</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033047463"/>
                  </a:ext>
                </a:extLst>
              </a:tr>
            </a:tbl>
          </a:graphicData>
        </a:graphic>
      </p:graphicFrame>
    </p:spTree>
    <p:extLst>
      <p:ext uri="{BB962C8B-B14F-4D97-AF65-F5344CB8AC3E}">
        <p14:creationId xmlns:p14="http://schemas.microsoft.com/office/powerpoint/2010/main" val="322547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F41A8F-3DE5-DF4E-97B6-E3F0805831CA}"/>
              </a:ext>
            </a:extLst>
          </p:cNvPr>
          <p:cNvSpPr>
            <a:spLocks noGrp="1"/>
          </p:cNvSpPr>
          <p:nvPr>
            <p:ph type="body" idx="1"/>
          </p:nvPr>
        </p:nvSpPr>
        <p:spPr>
          <a:xfrm>
            <a:off x="634621" y="1414121"/>
            <a:ext cx="7431206" cy="479822"/>
          </a:xfrm>
        </p:spPr>
        <p:txBody>
          <a:bodyPr/>
          <a:lstStyle/>
          <a:p>
            <a:r>
              <a:rPr lang="en-US" b="0" dirty="0">
                <a:latin typeface="Arial" panose="020B0604020202020204" pitchFamily="34" charset="0"/>
                <a:ea typeface="Calibri" panose="020F0502020204030204" pitchFamily="34" charset="0"/>
                <a:cs typeface="Arial" panose="020B0604020202020204" pitchFamily="34" charset="0"/>
              </a:rPr>
              <a:t>Colleges and universities with first year seminars: </a:t>
            </a:r>
            <a:endParaRPr lang="en-US" b="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F4C44FF-8B58-824D-B659-9282773A9B6D}"/>
              </a:ext>
            </a:extLst>
          </p:cNvPr>
          <p:cNvSpPr>
            <a:spLocks noGrp="1"/>
          </p:cNvSpPr>
          <p:nvPr>
            <p:ph sz="half" idx="2"/>
          </p:nvPr>
        </p:nvSpPr>
        <p:spPr>
          <a:xfrm>
            <a:off x="457200" y="2242428"/>
            <a:ext cx="7997588" cy="2467458"/>
          </a:xfrm>
        </p:spPr>
        <p:txBody>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45% are 3 credit hours</a:t>
            </a:r>
          </a:p>
          <a:p>
            <a:r>
              <a:rPr lang="en-US" sz="1800" dirty="0">
                <a:effectLst/>
                <a:latin typeface="Calibri" panose="020F0502020204030204" pitchFamily="34" charset="0"/>
                <a:ea typeface="Calibri" panose="020F0502020204030204" pitchFamily="34" charset="0"/>
                <a:cs typeface="Calibri" panose="020F0502020204030204" pitchFamily="34" charset="0"/>
              </a:rPr>
              <a:t>59% are for general education credit</a:t>
            </a:r>
          </a:p>
          <a:p>
            <a:r>
              <a:rPr lang="en-US" sz="1800" dirty="0">
                <a:effectLst/>
                <a:latin typeface="Calibri" panose="020F0502020204030204" pitchFamily="34" charset="0"/>
                <a:ea typeface="Calibri" panose="020F0502020204030204" pitchFamily="34" charset="0"/>
                <a:cs typeface="Calibri" panose="020F0502020204030204" pitchFamily="34" charset="0"/>
              </a:rPr>
              <a:t>84% are for a letter grade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1400" dirty="0">
                <a:solidFill>
                  <a:srgbClr val="212121"/>
                </a:solidFill>
                <a:latin typeface="Arial" panose="020B0604020202020204" pitchFamily="34" charset="0"/>
                <a:ea typeface="Times New Roman" panose="02020603050405020304" pitchFamily="18" charset="0"/>
                <a:cs typeface="Arial" panose="020B0604020202020204" pitchFamily="34" charset="0"/>
              </a:rPr>
              <a:t>Survey data from the </a:t>
            </a:r>
            <a:r>
              <a:rPr lang="en-US" sz="1400" dirty="0">
                <a:latin typeface="Arial" panose="020B0604020202020204" pitchFamily="34" charset="0"/>
                <a:ea typeface="Calibri" panose="020F0502020204030204" pitchFamily="34" charset="0"/>
                <a:cs typeface="Arial" panose="020B0604020202020204" pitchFamily="34" charset="0"/>
              </a:rPr>
              <a:t>National Resource Center, First-year Experience and Students in Transition, 	University of South Carolina </a:t>
            </a:r>
            <a:endParaRPr lang="en-US" sz="1400" dirty="0">
              <a:latin typeface="Arial" panose="020B0604020202020204" pitchFamily="34" charset="0"/>
              <a:cs typeface="Arial" panose="020B0604020202020204" pitchFamily="34" charset="0"/>
            </a:endParaRPr>
          </a:p>
          <a:p>
            <a:pPr marL="0" indent="0">
              <a:buNone/>
            </a:pPr>
            <a:endParaRPr lang="en-US" dirty="0"/>
          </a:p>
        </p:txBody>
      </p:sp>
      <p:sp>
        <p:nvSpPr>
          <p:cNvPr id="6" name="Title 5">
            <a:extLst>
              <a:ext uri="{FF2B5EF4-FFF2-40B4-BE49-F238E27FC236}">
                <a16:creationId xmlns:a16="http://schemas.microsoft.com/office/drawing/2014/main" id="{297033E4-53B6-9E48-9A27-88D9F95C6540}"/>
              </a:ext>
            </a:extLst>
          </p:cNvPr>
          <p:cNvSpPr>
            <a:spLocks noGrp="1"/>
          </p:cNvSpPr>
          <p:nvPr>
            <p:ph type="title"/>
          </p:nvPr>
        </p:nvSpPr>
        <p:spPr/>
        <p:txBody>
          <a:bodyPr/>
          <a:lstStyle/>
          <a:p>
            <a:r>
              <a:rPr lang="en-US" sz="2800" dirty="0"/>
              <a:t>Why three hours of GE credit with letter grade?</a:t>
            </a:r>
          </a:p>
        </p:txBody>
      </p:sp>
    </p:spTree>
    <p:extLst>
      <p:ext uri="{BB962C8B-B14F-4D97-AF65-F5344CB8AC3E}">
        <p14:creationId xmlns:p14="http://schemas.microsoft.com/office/powerpoint/2010/main" val="220493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30D1-510E-464E-AF4A-FC943B4EA071}"/>
              </a:ext>
            </a:extLst>
          </p:cNvPr>
          <p:cNvSpPr>
            <a:spLocks noGrp="1"/>
          </p:cNvSpPr>
          <p:nvPr>
            <p:ph type="title"/>
          </p:nvPr>
        </p:nvSpPr>
        <p:spPr>
          <a:xfrm>
            <a:off x="457200" y="659400"/>
            <a:ext cx="8229600" cy="650785"/>
          </a:xfrm>
        </p:spPr>
        <p:txBody>
          <a:bodyPr/>
          <a:lstStyle/>
          <a:p>
            <a:pPr indent="-457200"/>
            <a:r>
              <a:rPr lang="en-US" sz="2400" b="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t>Research Supports </a:t>
            </a:r>
            <a:r>
              <a:rPr lang="en-US" sz="240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t>S</a:t>
            </a:r>
            <a:r>
              <a:rPr lang="en-US" sz="2400" b="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t>tudent </a:t>
            </a:r>
            <a:r>
              <a:rPr lang="en-US" sz="240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t>P</a:t>
            </a:r>
            <a:r>
              <a:rPr lang="en-US" sz="2400" b="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t>articipation in FYS </a:t>
            </a:r>
            <a:br>
              <a:rPr lang="en-US" b="0" dirty="0">
                <a:latin typeface="Arial" panose="020B0604020202020204" pitchFamily="34" charset="0"/>
                <a:cs typeface="Arial" panose="020B0604020202020204" pitchFamily="34" charset="0"/>
              </a:rPr>
            </a:br>
            <a:br>
              <a:rPr lang="en-US" b="0" dirty="0">
                <a:latin typeface="Arial" panose="020B0604020202020204" pitchFamily="34" charset="0"/>
                <a:cs typeface="Arial" panose="020B0604020202020204" pitchFamily="34" charset="0"/>
              </a:rPr>
            </a:br>
            <a:r>
              <a:rPr lang="en-US" sz="2400" dirty="0">
                <a:latin typeface="Arial" panose="020B0604020202020204" pitchFamily="34" charset="0"/>
                <a:ea typeface="Calibri" panose="020F0502020204030204" pitchFamily="34" charset="0"/>
                <a:cs typeface="Arial" panose="020B0604020202020204" pitchFamily="34" charset="0"/>
              </a:rPr>
              <a:t>“O</a:t>
            </a:r>
            <a:r>
              <a:rPr lang="en-US" sz="240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t>n measures of first-term GPA and second-year fall credit load (i.e., reflecting persistence and progress toward degree completion), the achievement gap was nearly eliminated, and students exceeded their peers when participating in the 3-credit FYS.” </a:t>
            </a:r>
            <a:br>
              <a:rPr lang="en-US" sz="180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br>
            <a:br>
              <a:rPr lang="en-US" sz="180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br>
            <a:r>
              <a:rPr lang="en-US" sz="120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t>Vaughan, A.L., </a:t>
            </a:r>
            <a:r>
              <a:rPr lang="en-US" sz="1200" dirty="0" err="1">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t>Pergantis</a:t>
            </a:r>
            <a:r>
              <a:rPr lang="en-US" sz="120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t>, S.I., &amp; Moore, S.M. (2019) Assessing the difference between 1-, 2-, and 3-credit first-Year seminars on college student achievement.</a:t>
            </a:r>
            <a:r>
              <a:rPr lang="en-US" sz="1200" i="1"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t> Journal of the First Year Experience &amp; Students in Transition, 31(2)</a:t>
            </a:r>
            <a:r>
              <a:rPr lang="en-US" sz="120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t>, 9-28.</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04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84A6-D0EB-9744-96CF-0ED9846EC615}"/>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Student Success </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Workload Expectation</a:t>
            </a:r>
            <a:endParaRPr 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AAEAE2-C2CB-FC6B-5295-FCD020880250}"/>
              </a:ext>
            </a:extLst>
          </p:cNvPr>
          <p:cNvSpPr txBox="1"/>
          <p:nvPr/>
        </p:nvSpPr>
        <p:spPr>
          <a:xfrm>
            <a:off x="402609" y="1488653"/>
            <a:ext cx="8372901" cy="3654847"/>
          </a:xfrm>
          <a:prstGeom prst="rect">
            <a:avLst/>
          </a:prstGeom>
          <a:noFill/>
        </p:spPr>
        <p:txBody>
          <a:bodyPr wrap="square" rtlCol="0">
            <a:spAutoFit/>
          </a:bodyPr>
          <a:lstStyle/>
          <a:p>
            <a:pPr marL="0" marR="0"/>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widely accepted rule of thumb for college workloads is that students </a:t>
            </a:r>
            <a:r>
              <a:rPr lang="en-US" sz="2000" dirty="0">
                <a:effectLst/>
                <a:latin typeface="Arial" panose="020B0604020202020204" pitchFamily="34" charset="0"/>
                <a:ea typeface="Times New Roman" panose="02020603050405020304" pitchFamily="18" charset="0"/>
                <a:cs typeface="Arial" panose="020B0604020202020204" pitchFamily="34" charset="0"/>
              </a:rPr>
              <a:t>should average two or three hours of work outside of class meetings for each credit hour they take.  </a:t>
            </a:r>
          </a:p>
          <a:p>
            <a:pPr marL="0" marR="0"/>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r>
              <a:rPr lang="en-US" sz="2000" dirty="0">
                <a:effectLst/>
                <a:latin typeface="Arial" panose="020B0604020202020204" pitchFamily="34" charset="0"/>
                <a:ea typeface="Times New Roman" panose="02020603050405020304" pitchFamily="18" charset="0"/>
                <a:cs typeface="Arial" panose="020B0604020202020204" pitchFamily="34" charset="0"/>
              </a:rPr>
              <a:t>For the student success part of FYS, students should expect, on average, an hour of class time each week and up to three hours of out-of-class work. </a:t>
            </a:r>
          </a:p>
          <a:p>
            <a:pPr marL="0" marR="0"/>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a:r>
              <a:rPr lang="en-US" sz="2000" dirty="0">
                <a:effectLst/>
                <a:latin typeface="Arial" panose="020B0604020202020204" pitchFamily="34" charset="0"/>
                <a:ea typeface="Times New Roman" panose="02020603050405020304" pitchFamily="18" charset="0"/>
                <a:cs typeface="Arial" panose="020B0604020202020204" pitchFamily="34" charset="0"/>
              </a:rPr>
              <a:t>The success portion will predominantly use a flipped model.  </a:t>
            </a:r>
          </a:p>
          <a:p>
            <a:pPr marL="0" marR="0"/>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r>
              <a:rPr lang="en-U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55499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84A6-D0EB-9744-96CF-0ED9846EC615}"/>
              </a:ext>
            </a:extLst>
          </p:cNvPr>
          <p:cNvSpPr>
            <a:spLocks noGrp="1"/>
          </p:cNvSpPr>
          <p:nvPr>
            <p:ph type="title"/>
          </p:nvPr>
        </p:nvSpPr>
        <p:spPr/>
        <p:txBody>
          <a:bodyPr/>
          <a:lstStyle/>
          <a:p>
            <a:r>
              <a:rPr lang="en-US" sz="3200" dirty="0"/>
              <a:t>Student Success Topics: Part One  </a:t>
            </a:r>
          </a:p>
        </p:txBody>
      </p:sp>
      <p:sp>
        <p:nvSpPr>
          <p:cNvPr id="4" name="TextBox 3">
            <a:extLst>
              <a:ext uri="{FF2B5EF4-FFF2-40B4-BE49-F238E27FC236}">
                <a16:creationId xmlns:a16="http://schemas.microsoft.com/office/drawing/2014/main" id="{A9AAEAE2-C2CB-FC6B-5295-FCD020880250}"/>
              </a:ext>
            </a:extLst>
          </p:cNvPr>
          <p:cNvSpPr txBox="1"/>
          <p:nvPr/>
        </p:nvSpPr>
        <p:spPr>
          <a:xfrm>
            <a:off x="798394" y="1248771"/>
            <a:ext cx="7410734" cy="4301177"/>
          </a:xfrm>
          <a:prstGeom prst="rect">
            <a:avLst/>
          </a:prstGeom>
          <a:noFill/>
        </p:spPr>
        <p:txBody>
          <a:bodyPr wrap="square" rtlCol="0">
            <a:spAutoFit/>
          </a:bodyPr>
          <a:lstStyle/>
          <a:p>
            <a:pPr marL="0" marR="0"/>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General Success Strategies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Building Navigational Capital (understanding how the university works)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Student Success Campus Resources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Evidence-Based Student Success Practices (including applying student success to specific disciplinary expectations)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Holistic Well-Being and Financial Well-Being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Mental Health &amp; College Success </a:t>
            </a:r>
          </a:p>
          <a:p>
            <a:pPr marR="0"/>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Well-Being Plan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How will students ensure their well-being during college and what resources can support them?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704512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84A6-D0EB-9744-96CF-0ED9846EC615}"/>
              </a:ext>
            </a:extLst>
          </p:cNvPr>
          <p:cNvSpPr>
            <a:spLocks noGrp="1"/>
          </p:cNvSpPr>
          <p:nvPr>
            <p:ph type="title"/>
          </p:nvPr>
        </p:nvSpPr>
        <p:spPr/>
        <p:txBody>
          <a:bodyPr/>
          <a:lstStyle/>
          <a:p>
            <a:r>
              <a:rPr lang="en-US" sz="3200" dirty="0"/>
              <a:t>Student Success Topics: Part Two  </a:t>
            </a:r>
          </a:p>
        </p:txBody>
      </p:sp>
      <p:sp>
        <p:nvSpPr>
          <p:cNvPr id="4" name="TextBox 3">
            <a:extLst>
              <a:ext uri="{FF2B5EF4-FFF2-40B4-BE49-F238E27FC236}">
                <a16:creationId xmlns:a16="http://schemas.microsoft.com/office/drawing/2014/main" id="{A9AAEAE2-C2CB-FC6B-5295-FCD020880250}"/>
              </a:ext>
            </a:extLst>
          </p:cNvPr>
          <p:cNvSpPr txBox="1"/>
          <p:nvPr/>
        </p:nvSpPr>
        <p:spPr>
          <a:xfrm>
            <a:off x="798394" y="1385248"/>
            <a:ext cx="7410734" cy="3685624"/>
          </a:xfrm>
          <a:prstGeom prst="rect">
            <a:avLst/>
          </a:prstGeom>
          <a:noFill/>
        </p:spPr>
        <p:txBody>
          <a:bodyPr wrap="square" rtlCol="0">
            <a:spAutoFit/>
          </a:bodyPr>
          <a:lstStyle/>
          <a:p>
            <a:pPr marL="0" marR="0"/>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Asking Questions and Exploring Majors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Critical Thinking /Asking Questions /Information Fluency / Data Literacy (What do these mean in my college?)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Evaluating and Incorporating Different Perspectives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Applying Questions of Equity and Inclusion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College-Based Advising</a:t>
            </a:r>
          </a:p>
          <a:p>
            <a:pPr marR="0"/>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Mini-Research Paper</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What is a problem or question students are passionate about in their major? How does their discipline frame questions? Find and synthesize 3-4 research articles about the topic.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667241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84A6-D0EB-9744-96CF-0ED9846EC615}"/>
              </a:ext>
            </a:extLst>
          </p:cNvPr>
          <p:cNvSpPr>
            <a:spLocks noGrp="1"/>
          </p:cNvSpPr>
          <p:nvPr>
            <p:ph type="title"/>
          </p:nvPr>
        </p:nvSpPr>
        <p:spPr/>
        <p:txBody>
          <a:bodyPr/>
          <a:lstStyle/>
          <a:p>
            <a:r>
              <a:rPr lang="en-US" sz="3200" dirty="0"/>
              <a:t>Student Success Topics: Part Three  </a:t>
            </a:r>
          </a:p>
        </p:txBody>
      </p:sp>
      <p:sp>
        <p:nvSpPr>
          <p:cNvPr id="4" name="TextBox 3">
            <a:extLst>
              <a:ext uri="{FF2B5EF4-FFF2-40B4-BE49-F238E27FC236}">
                <a16:creationId xmlns:a16="http://schemas.microsoft.com/office/drawing/2014/main" id="{A9AAEAE2-C2CB-FC6B-5295-FCD020880250}"/>
              </a:ext>
            </a:extLst>
          </p:cNvPr>
          <p:cNvSpPr txBox="1"/>
          <p:nvPr/>
        </p:nvSpPr>
        <p:spPr>
          <a:xfrm>
            <a:off x="402609" y="1242432"/>
            <a:ext cx="8372901" cy="4208844"/>
          </a:xfrm>
          <a:prstGeom prst="rect">
            <a:avLst/>
          </a:prstGeom>
          <a:noFill/>
        </p:spPr>
        <p:txBody>
          <a:bodyPr wrap="square" rtlCol="0">
            <a:spAutoFit/>
          </a:bodyPr>
          <a:lstStyle/>
          <a:p>
            <a:pPr marL="0" marR="0"/>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Connect to Career (NACE 8 Approach)</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Skills, Interests, Purpose, and Values Explorations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major-career options, alterative pathways; review salary/outlook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Connecting coursework to future career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Involvement (clubs, leadership, service, etc.) to build skills important for career readiness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College/discipline-specific opportunities: undergraduate research, internships, co-ops, major-based student organizations, experiential learning, community-based learning</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it takes to get there: Grit &amp; Resiliency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Guest speakers present about their career pathways/journeys </a:t>
            </a:r>
          </a:p>
          <a:p>
            <a:pPr marR="0"/>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Four-Year Plan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What college and personal milestones will students need each year to reach their career goal?</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984582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84A6-D0EB-9744-96CF-0ED9846EC615}"/>
              </a:ext>
            </a:extLst>
          </p:cNvPr>
          <p:cNvSpPr>
            <a:spLocks noGrp="1"/>
          </p:cNvSpPr>
          <p:nvPr>
            <p:ph type="title"/>
          </p:nvPr>
        </p:nvSpPr>
        <p:spPr/>
        <p:txBody>
          <a:bodyPr/>
          <a:lstStyle/>
          <a:p>
            <a:r>
              <a:rPr lang="en-US" sz="3200" dirty="0"/>
              <a:t>Student Success Topics: Part Four  </a:t>
            </a:r>
          </a:p>
        </p:txBody>
      </p:sp>
      <p:sp>
        <p:nvSpPr>
          <p:cNvPr id="4" name="TextBox 3">
            <a:extLst>
              <a:ext uri="{FF2B5EF4-FFF2-40B4-BE49-F238E27FC236}">
                <a16:creationId xmlns:a16="http://schemas.microsoft.com/office/drawing/2014/main" id="{A9AAEAE2-C2CB-FC6B-5295-FCD020880250}"/>
              </a:ext>
            </a:extLst>
          </p:cNvPr>
          <p:cNvSpPr txBox="1"/>
          <p:nvPr/>
        </p:nvSpPr>
        <p:spPr>
          <a:xfrm>
            <a:off x="402609" y="1242432"/>
            <a:ext cx="8372901" cy="3993401"/>
          </a:xfrm>
          <a:prstGeom prst="rect">
            <a:avLst/>
          </a:prstGeom>
          <a:noFill/>
        </p:spPr>
        <p:txBody>
          <a:bodyPr wrap="square" rtlCol="0">
            <a:spAutoFit/>
          </a:bodyPr>
          <a:lstStyle/>
          <a:p>
            <a:pPr marL="0" marR="0"/>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Communicating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Communicating Ideas to Non-Specialists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Writing in Their Discipline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Providing Feedback</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Public Speaking and Presentations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Building an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ePortfolio</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endPar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ePortfolio</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(incorporates revised student success projects and elements of college-focused work)</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endPar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FYS Symposium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(townhall / poster sessions / presentations) about college content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972465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70F1-D9D9-7449-8850-D9ECDF0EB961}"/>
              </a:ext>
            </a:extLst>
          </p:cNvPr>
          <p:cNvSpPr>
            <a:spLocks noGrp="1"/>
          </p:cNvSpPr>
          <p:nvPr>
            <p:ph type="ctrTitle"/>
          </p:nvPr>
        </p:nvSpPr>
        <p:spPr>
          <a:xfrm>
            <a:off x="457200" y="911512"/>
            <a:ext cx="8001000" cy="1102519"/>
          </a:xfrm>
        </p:spPr>
        <p:txBody>
          <a:bodyPr/>
          <a:lstStyle/>
          <a:p>
            <a:r>
              <a:rPr lang="en-US" sz="3200" b="0" dirty="0">
                <a:solidFill>
                  <a:schemeClr val="tx1"/>
                </a:solidFill>
              </a:rPr>
              <a:t>Fall 2025 Course Numbering </a:t>
            </a:r>
          </a:p>
        </p:txBody>
      </p:sp>
      <p:graphicFrame>
        <p:nvGraphicFramePr>
          <p:cNvPr id="8" name="Table 7">
            <a:extLst>
              <a:ext uri="{FF2B5EF4-FFF2-40B4-BE49-F238E27FC236}">
                <a16:creationId xmlns:a16="http://schemas.microsoft.com/office/drawing/2014/main" id="{8DBB649C-7F8D-42F6-8248-A1C9D1D2E99C}"/>
              </a:ext>
            </a:extLst>
          </p:cNvPr>
          <p:cNvGraphicFramePr>
            <a:graphicFrameLocks noGrp="1"/>
          </p:cNvGraphicFramePr>
          <p:nvPr>
            <p:extLst>
              <p:ext uri="{D42A27DB-BD31-4B8C-83A1-F6EECF244321}">
                <p14:modId xmlns:p14="http://schemas.microsoft.com/office/powerpoint/2010/main" val="144165055"/>
              </p:ext>
            </p:extLst>
          </p:nvPr>
        </p:nvGraphicFramePr>
        <p:xfrm>
          <a:off x="566381" y="1675982"/>
          <a:ext cx="7049070" cy="3219064"/>
        </p:xfrm>
        <a:graphic>
          <a:graphicData uri="http://schemas.openxmlformats.org/drawingml/2006/table">
            <a:tbl>
              <a:tblPr firstRow="1" firstCol="1" bandRow="1">
                <a:tableStyleId>{1FECB4D8-DB02-4DC6-A0A2-4F2EBAE1DC90}</a:tableStyleId>
              </a:tblPr>
              <a:tblGrid>
                <a:gridCol w="2641649">
                  <a:extLst>
                    <a:ext uri="{9D8B030D-6E8A-4147-A177-3AD203B41FA5}">
                      <a16:colId xmlns:a16="http://schemas.microsoft.com/office/drawing/2014/main" val="2333187549"/>
                    </a:ext>
                  </a:extLst>
                </a:gridCol>
                <a:gridCol w="2641649">
                  <a:extLst>
                    <a:ext uri="{9D8B030D-6E8A-4147-A177-3AD203B41FA5}">
                      <a16:colId xmlns:a16="http://schemas.microsoft.com/office/drawing/2014/main" val="1833833848"/>
                    </a:ext>
                  </a:extLst>
                </a:gridCol>
                <a:gridCol w="1765772">
                  <a:extLst>
                    <a:ext uri="{9D8B030D-6E8A-4147-A177-3AD203B41FA5}">
                      <a16:colId xmlns:a16="http://schemas.microsoft.com/office/drawing/2014/main" val="797256704"/>
                    </a:ext>
                  </a:extLst>
                </a:gridCol>
              </a:tblGrid>
              <a:tr h="446338">
                <a:tc>
                  <a:txBody>
                    <a:bodyPr/>
                    <a:lstStyle/>
                    <a:p>
                      <a:pPr marL="0" marR="0">
                        <a:lnSpc>
                          <a:spcPct val="107000"/>
                        </a:lnSpc>
                        <a:spcBef>
                          <a:spcPts val="0"/>
                        </a:spcBef>
                        <a:spcAft>
                          <a:spcPts val="800"/>
                        </a:spcAft>
                      </a:pPr>
                      <a:r>
                        <a:rPr lang="en-US" sz="1200" dirty="0">
                          <a:effectLst/>
                        </a:rPr>
                        <a:t>College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Fall 2024 Course Numbers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Fall 2025 Course Numbers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3344807"/>
                  </a:ext>
                </a:extLst>
              </a:tr>
              <a:tr h="218134">
                <a:tc>
                  <a:txBody>
                    <a:bodyPr/>
                    <a:lstStyle/>
                    <a:p>
                      <a:pPr marL="0" marR="0">
                        <a:lnSpc>
                          <a:spcPct val="107000"/>
                        </a:lnSpc>
                        <a:spcBef>
                          <a:spcPts val="0"/>
                        </a:spcBef>
                        <a:spcAft>
                          <a:spcPts val="800"/>
                        </a:spcAft>
                      </a:pPr>
                      <a:r>
                        <a:rPr lang="en-US" sz="1200">
                          <a:effectLst/>
                        </a:rPr>
                        <a:t>CoLA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LA 1020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LA 1020 </a:t>
                      </a:r>
                    </a:p>
                  </a:txBody>
                  <a:tcPr marL="68580" marR="68580" marT="0" marB="0"/>
                </a:tc>
                <a:extLst>
                  <a:ext uri="{0D108BD9-81ED-4DB2-BD59-A6C34878D82A}">
                    <a16:rowId xmlns:a16="http://schemas.microsoft.com/office/drawing/2014/main" val="1420895297"/>
                  </a:ext>
                </a:extLst>
              </a:tr>
              <a:tr h="218134">
                <a:tc>
                  <a:txBody>
                    <a:bodyPr/>
                    <a:lstStyle/>
                    <a:p>
                      <a:pPr marL="0" marR="0">
                        <a:lnSpc>
                          <a:spcPct val="107000"/>
                        </a:lnSpc>
                        <a:spcBef>
                          <a:spcPts val="0"/>
                        </a:spcBef>
                        <a:spcAft>
                          <a:spcPts val="800"/>
                        </a:spcAft>
                      </a:pPr>
                      <a:r>
                        <a:rPr lang="en-US" sz="1200">
                          <a:effectLst/>
                        </a:rPr>
                        <a:t>CoSM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SM 1990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SM 1020</a:t>
                      </a:r>
                    </a:p>
                  </a:txBody>
                  <a:tcPr marL="68580" marR="68580" marT="0" marB="0"/>
                </a:tc>
                <a:extLst>
                  <a:ext uri="{0D108BD9-81ED-4DB2-BD59-A6C34878D82A}">
                    <a16:rowId xmlns:a16="http://schemas.microsoft.com/office/drawing/2014/main" val="874643931"/>
                  </a:ext>
                </a:extLst>
              </a:tr>
              <a:tr h="259155">
                <a:tc>
                  <a:txBody>
                    <a:bodyPr/>
                    <a:lstStyle/>
                    <a:p>
                      <a:pPr marL="0" marR="0">
                        <a:lnSpc>
                          <a:spcPct val="107000"/>
                        </a:lnSpc>
                        <a:spcBef>
                          <a:spcPts val="0"/>
                        </a:spcBef>
                        <a:spcAft>
                          <a:spcPts val="800"/>
                        </a:spcAft>
                      </a:pPr>
                      <a:r>
                        <a:rPr lang="en-US" sz="1200">
                          <a:effectLst/>
                        </a:rPr>
                        <a:t>RSCoB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BUS 1020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BUS 1020</a:t>
                      </a:r>
                    </a:p>
                  </a:txBody>
                  <a:tcPr marL="68580" marR="68580" marT="0" marB="0"/>
                </a:tc>
                <a:extLst>
                  <a:ext uri="{0D108BD9-81ED-4DB2-BD59-A6C34878D82A}">
                    <a16:rowId xmlns:a16="http://schemas.microsoft.com/office/drawing/2014/main" val="1174868027"/>
                  </a:ext>
                </a:extLst>
              </a:tr>
              <a:tr h="218134">
                <a:tc rowSpan="2">
                  <a:txBody>
                    <a:bodyPr/>
                    <a:lstStyle/>
                    <a:p>
                      <a:pPr marL="0" marR="0">
                        <a:lnSpc>
                          <a:spcPct val="107000"/>
                        </a:lnSpc>
                        <a:spcBef>
                          <a:spcPts val="0"/>
                        </a:spcBef>
                        <a:spcAft>
                          <a:spcPts val="800"/>
                        </a:spcAft>
                      </a:pPr>
                      <a:r>
                        <a:rPr lang="en-US" sz="1200" dirty="0">
                          <a:effectLst/>
                        </a:rPr>
                        <a:t>Lake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UVC 1010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LKE 1020</a:t>
                      </a:r>
                    </a:p>
                  </a:txBody>
                  <a:tcPr marL="68580" marR="68580" marT="0" marB="0"/>
                </a:tc>
                <a:extLst>
                  <a:ext uri="{0D108BD9-81ED-4DB2-BD59-A6C34878D82A}">
                    <a16:rowId xmlns:a16="http://schemas.microsoft.com/office/drawing/2014/main" val="3291704720"/>
                  </a:ext>
                </a:extLst>
              </a:tr>
              <a:tr h="218134">
                <a:tc vMerge="1">
                  <a:txBody>
                    <a:bodyPr/>
                    <a:lstStyle/>
                    <a:p>
                      <a:endParaRPr lang="en-US"/>
                    </a:p>
                  </a:txBody>
                  <a:tcPr/>
                </a:tc>
                <a:tc>
                  <a:txBody>
                    <a:bodyPr/>
                    <a:lstStyle/>
                    <a:p>
                      <a:pPr marL="0" marR="0">
                        <a:lnSpc>
                          <a:spcPct val="107000"/>
                        </a:lnSpc>
                        <a:spcBef>
                          <a:spcPts val="0"/>
                        </a:spcBef>
                        <a:spcAft>
                          <a:spcPts val="800"/>
                        </a:spcAft>
                      </a:pPr>
                      <a:r>
                        <a:rPr lang="en-US" sz="1200">
                          <a:effectLst/>
                        </a:rPr>
                        <a:t>EED 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9607100"/>
                  </a:ext>
                </a:extLst>
              </a:tr>
              <a:tr h="446338">
                <a:tc>
                  <a:txBody>
                    <a:bodyPr/>
                    <a:lstStyle/>
                    <a:p>
                      <a:pPr marL="0" marR="0">
                        <a:lnSpc>
                          <a:spcPct val="107000"/>
                        </a:lnSpc>
                        <a:spcBef>
                          <a:spcPts val="0"/>
                        </a:spcBef>
                        <a:spcAft>
                          <a:spcPts val="800"/>
                        </a:spcAft>
                      </a:pPr>
                      <a:r>
                        <a:rPr lang="en-US" sz="1200">
                          <a:effectLst/>
                        </a:rPr>
                        <a:t>CECS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EGR 1080 (with 5 recitations)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EGR 1020</a:t>
                      </a:r>
                    </a:p>
                  </a:txBody>
                  <a:tcPr marL="68580" marR="68580" marT="0" marB="0"/>
                </a:tc>
                <a:extLst>
                  <a:ext uri="{0D108BD9-81ED-4DB2-BD59-A6C34878D82A}">
                    <a16:rowId xmlns:a16="http://schemas.microsoft.com/office/drawing/2014/main" val="591419615"/>
                  </a:ext>
                </a:extLst>
              </a:tr>
              <a:tr h="218134">
                <a:tc>
                  <a:txBody>
                    <a:bodyPr/>
                    <a:lstStyle/>
                    <a:p>
                      <a:pPr marL="0" marR="0">
                        <a:lnSpc>
                          <a:spcPct val="107000"/>
                        </a:lnSpc>
                        <a:spcBef>
                          <a:spcPts val="0"/>
                        </a:spcBef>
                        <a:spcAft>
                          <a:spcPts val="800"/>
                        </a:spcAft>
                      </a:pPr>
                      <a:r>
                        <a:rPr lang="en-US" sz="1200">
                          <a:effectLst/>
                        </a:rPr>
                        <a:t>CHEHS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UVC 1010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CHE 1020</a:t>
                      </a:r>
                    </a:p>
                  </a:txBody>
                  <a:tcPr marL="68580" marR="68580" marT="0" marB="0"/>
                </a:tc>
                <a:extLst>
                  <a:ext uri="{0D108BD9-81ED-4DB2-BD59-A6C34878D82A}">
                    <a16:rowId xmlns:a16="http://schemas.microsoft.com/office/drawing/2014/main" val="862747049"/>
                  </a:ext>
                </a:extLst>
              </a:tr>
              <a:tr h="446338">
                <a:tc>
                  <a:txBody>
                    <a:bodyPr/>
                    <a:lstStyle/>
                    <a:p>
                      <a:pPr marL="0" marR="0">
                        <a:lnSpc>
                          <a:spcPct val="107000"/>
                        </a:lnSpc>
                        <a:spcBef>
                          <a:spcPts val="0"/>
                        </a:spcBef>
                        <a:spcAft>
                          <a:spcPts val="0"/>
                        </a:spcAft>
                      </a:pPr>
                      <a:r>
                        <a:rPr lang="en-US" sz="1200">
                          <a:effectLst/>
                        </a:rPr>
                        <a:t>Undecided (housed in CoLA)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LA 1020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EXP 1020</a:t>
                      </a:r>
                    </a:p>
                  </a:txBody>
                  <a:tcPr marL="68580" marR="68580" marT="0" marB="0"/>
                </a:tc>
                <a:extLst>
                  <a:ext uri="{0D108BD9-81ED-4DB2-BD59-A6C34878D82A}">
                    <a16:rowId xmlns:a16="http://schemas.microsoft.com/office/drawing/2014/main" val="1976064345"/>
                  </a:ext>
                </a:extLst>
              </a:tr>
              <a:tr h="218134">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FYS course proposals will be put through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Curriculog</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Fall 2024 and FYS will be represented in the AY25-26 catalog.  </a:t>
                      </a:r>
                    </a:p>
                  </a:txBody>
                  <a:tcPr marL="68580" marR="68580" marT="0" marB="0"/>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5234588"/>
                  </a:ext>
                </a:extLst>
              </a:tr>
            </a:tbl>
          </a:graphicData>
        </a:graphic>
      </p:graphicFrame>
    </p:spTree>
    <p:extLst>
      <p:ext uri="{BB962C8B-B14F-4D97-AF65-F5344CB8AC3E}">
        <p14:creationId xmlns:p14="http://schemas.microsoft.com/office/powerpoint/2010/main" val="1255575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84A6-D0EB-9744-96CF-0ED9846EC615}"/>
              </a:ext>
            </a:extLst>
          </p:cNvPr>
          <p:cNvSpPr>
            <a:spLocks noGrp="1"/>
          </p:cNvSpPr>
          <p:nvPr>
            <p:ph type="title"/>
          </p:nvPr>
        </p:nvSpPr>
        <p:spPr>
          <a:xfrm>
            <a:off x="204715" y="641652"/>
            <a:ext cx="8850573" cy="857250"/>
          </a:xfrm>
        </p:spPr>
        <p:txBody>
          <a:bodyPr/>
          <a:lstStyle/>
          <a:p>
            <a:r>
              <a:rPr lang="en-US" sz="2800" dirty="0">
                <a:latin typeface="Arial" panose="020B0604020202020204" pitchFamily="34" charset="0"/>
                <a:cs typeface="Arial" panose="020B0604020202020204" pitchFamily="34" charset="0"/>
              </a:rPr>
              <a:t>NACE 8 </a:t>
            </a:r>
            <a:r>
              <a:rPr lang="en-US" sz="2800" b="0" i="0" u="none" strike="noStrike" baseline="0" dirty="0">
                <a:solidFill>
                  <a:srgbClr val="221E1F"/>
                </a:solidFill>
                <a:latin typeface="Arial" panose="020B0604020202020204" pitchFamily="34" charset="0"/>
                <a:cs typeface="Arial" panose="020B0604020202020204" pitchFamily="34" charset="0"/>
              </a:rPr>
              <a:t>Competencies for a Career-Ready Workforce</a:t>
            </a: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AAEAE2-C2CB-FC6B-5295-FCD020880250}"/>
              </a:ext>
            </a:extLst>
          </p:cNvPr>
          <p:cNvSpPr txBox="1"/>
          <p:nvPr/>
        </p:nvSpPr>
        <p:spPr>
          <a:xfrm>
            <a:off x="443550" y="1290200"/>
            <a:ext cx="8372901" cy="3693319"/>
          </a:xfrm>
          <a:prstGeom prst="rect">
            <a:avLst/>
          </a:prstGeom>
          <a:noFill/>
        </p:spPr>
        <p:txBody>
          <a:bodyPr wrap="square" rtlCol="0">
            <a:spAutoFit/>
          </a:bodyPr>
          <a:lstStyle/>
          <a:p>
            <a:pPr marL="342900" indent="-342900" algn="l">
              <a:buFont typeface="Arial" panose="020B0604020202020204" pitchFamily="34" charset="0"/>
              <a:buChar char="•"/>
            </a:pPr>
            <a:r>
              <a:rPr lang="en-US" sz="2400" i="0" u="none" strike="noStrike" baseline="0" dirty="0">
                <a:latin typeface="Arial" panose="020B0604020202020204" pitchFamily="34" charset="0"/>
                <a:cs typeface="Arial" panose="020B0604020202020204" pitchFamily="34" charset="0"/>
              </a:rPr>
              <a:t>Career &amp; Self Development</a:t>
            </a:r>
          </a:p>
          <a:p>
            <a:pPr marL="342900" indent="-342900">
              <a:buFont typeface="Arial" panose="020B0604020202020204" pitchFamily="34" charset="0"/>
              <a:buChar char="•"/>
            </a:pPr>
            <a:r>
              <a:rPr lang="en-US" sz="2400" i="0" u="none" strike="noStrike" baseline="0" dirty="0">
                <a:latin typeface="Arial" panose="020B0604020202020204" pitchFamily="34" charset="0"/>
                <a:cs typeface="Arial" panose="020B0604020202020204" pitchFamily="34" charset="0"/>
              </a:rPr>
              <a:t>Communication</a:t>
            </a:r>
          </a:p>
          <a:p>
            <a:pPr marL="342900" indent="-342900">
              <a:buFont typeface="Arial" panose="020B0604020202020204" pitchFamily="34" charset="0"/>
              <a:buChar char="•"/>
            </a:pPr>
            <a:r>
              <a:rPr lang="en-US" sz="2400" i="0" u="none" strike="noStrike" baseline="0" dirty="0">
                <a:latin typeface="Arial" panose="020B0604020202020204" pitchFamily="34" charset="0"/>
                <a:cs typeface="Arial" panose="020B0604020202020204" pitchFamily="34" charset="0"/>
              </a:rPr>
              <a:t>Critical Thinking</a:t>
            </a:r>
          </a:p>
          <a:p>
            <a:pPr marL="342900" indent="-342900">
              <a:buFont typeface="Arial" panose="020B0604020202020204" pitchFamily="34" charset="0"/>
              <a:buChar char="•"/>
            </a:pPr>
            <a:r>
              <a:rPr lang="en-US" sz="2400" i="0" u="none" strike="noStrike" baseline="0" dirty="0">
                <a:latin typeface="Arial" panose="020B0604020202020204" pitchFamily="34" charset="0"/>
                <a:cs typeface="Arial" panose="020B0604020202020204" pitchFamily="34" charset="0"/>
              </a:rPr>
              <a:t>Equity &amp; Inclusion</a:t>
            </a:r>
          </a:p>
          <a:p>
            <a:pPr marL="342900" indent="-342900">
              <a:buFont typeface="Arial" panose="020B0604020202020204" pitchFamily="34" charset="0"/>
              <a:buChar char="•"/>
            </a:pPr>
            <a:r>
              <a:rPr lang="en-US" sz="2400" i="0" u="none" strike="noStrike" baseline="0" dirty="0">
                <a:latin typeface="Arial" panose="020B0604020202020204" pitchFamily="34" charset="0"/>
                <a:cs typeface="Arial" panose="020B0604020202020204" pitchFamily="34" charset="0"/>
              </a:rPr>
              <a:t>Leadership</a:t>
            </a:r>
          </a:p>
          <a:p>
            <a:pPr marL="342900" indent="-342900">
              <a:buFont typeface="Arial" panose="020B0604020202020204" pitchFamily="34" charset="0"/>
              <a:buChar char="•"/>
            </a:pPr>
            <a:r>
              <a:rPr lang="en-US" sz="2400" i="0" u="none" strike="noStrike" baseline="0" dirty="0">
                <a:latin typeface="Arial" panose="020B0604020202020204" pitchFamily="34" charset="0"/>
                <a:cs typeface="Arial" panose="020B0604020202020204" pitchFamily="34" charset="0"/>
              </a:rPr>
              <a:t>Professionalism</a:t>
            </a:r>
          </a:p>
          <a:p>
            <a:pPr marL="342900" indent="-342900">
              <a:buFont typeface="Arial" panose="020B0604020202020204" pitchFamily="34" charset="0"/>
              <a:buChar char="•"/>
            </a:pPr>
            <a:r>
              <a:rPr lang="en-US" sz="2400" i="0" u="none" strike="noStrike" baseline="0" dirty="0">
                <a:latin typeface="Arial" panose="020B0604020202020204" pitchFamily="34" charset="0"/>
                <a:cs typeface="Arial" panose="020B0604020202020204" pitchFamily="34" charset="0"/>
              </a:rPr>
              <a:t>Teamwork</a:t>
            </a:r>
          </a:p>
          <a:p>
            <a:pPr marL="342900" indent="-342900">
              <a:buFont typeface="Arial" panose="020B0604020202020204" pitchFamily="34" charset="0"/>
              <a:buChar char="•"/>
            </a:pPr>
            <a:r>
              <a:rPr lang="en-US" sz="2400" i="0" u="none" strike="noStrike" baseline="0" dirty="0">
                <a:latin typeface="Arial" panose="020B0604020202020204" pitchFamily="34" charset="0"/>
                <a:cs typeface="Arial" panose="020B0604020202020204" pitchFamily="34" charset="0"/>
              </a:rPr>
              <a:t>Technology </a:t>
            </a:r>
          </a:p>
          <a:p>
            <a:pPr algn="l"/>
            <a:r>
              <a:rPr lang="en-US" sz="2400" i="0" u="none" strike="noStrike" baseline="0" dirty="0">
                <a:latin typeface="Arial" panose="020B0604020202020204" pitchFamily="34" charset="0"/>
                <a:cs typeface="Arial" panose="020B0604020202020204" pitchFamily="34" charset="0"/>
              </a:rPr>
              <a:t>				</a:t>
            </a:r>
            <a:r>
              <a:rPr lang="en-US" sz="1800" b="0" i="0" dirty="0">
                <a:effectLst/>
                <a:highlight>
                  <a:srgbClr val="FEFEFE"/>
                </a:highlight>
                <a:latin typeface="Arial" panose="020B0604020202020204" pitchFamily="34" charset="0"/>
                <a:cs typeface="Arial" panose="020B0604020202020204" pitchFamily="34" charset="0"/>
              </a:rPr>
              <a:t>National Association of Colleges and Employers  				</a:t>
            </a:r>
            <a:r>
              <a:rPr lang="en-US" sz="1800" i="0" u="none" strike="noStrike" baseline="0" dirty="0">
                <a:latin typeface="Arial" panose="020B0604020202020204" pitchFamily="34" charset="0"/>
                <a:cs typeface="Arial" panose="020B0604020202020204" pitchFamily="34" charset="0"/>
              </a:rPr>
              <a:t>naceweb.org/career-readiness-competencies</a:t>
            </a:r>
          </a:p>
        </p:txBody>
      </p:sp>
    </p:spTree>
    <p:extLst>
      <p:ext uri="{BB962C8B-B14F-4D97-AF65-F5344CB8AC3E}">
        <p14:creationId xmlns:p14="http://schemas.microsoft.com/office/powerpoint/2010/main" val="316188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881C-1AD8-8A43-BDB0-0DA06B67AA91}"/>
              </a:ext>
            </a:extLst>
          </p:cNvPr>
          <p:cNvSpPr>
            <a:spLocks noGrp="1"/>
          </p:cNvSpPr>
          <p:nvPr>
            <p:ph type="title"/>
          </p:nvPr>
        </p:nvSpPr>
        <p:spPr/>
        <p:txBody>
          <a:bodyPr/>
          <a:lstStyle/>
          <a:p>
            <a:r>
              <a:rPr lang="en-US" sz="3200" dirty="0"/>
              <a:t>Outcomes</a:t>
            </a:r>
          </a:p>
        </p:txBody>
      </p:sp>
      <p:sp>
        <p:nvSpPr>
          <p:cNvPr id="6" name="Content Placeholder 5">
            <a:extLst>
              <a:ext uri="{FF2B5EF4-FFF2-40B4-BE49-F238E27FC236}">
                <a16:creationId xmlns:a16="http://schemas.microsoft.com/office/drawing/2014/main" id="{CB5D97F6-5A3D-8F95-8A91-84DB77720AEC}"/>
              </a:ext>
            </a:extLst>
          </p:cNvPr>
          <p:cNvSpPr>
            <a:spLocks noGrp="1"/>
          </p:cNvSpPr>
          <p:nvPr>
            <p:ph idx="1"/>
          </p:nvPr>
        </p:nvSpPr>
        <p:spPr>
          <a:xfrm>
            <a:off x="361666" y="1472540"/>
            <a:ext cx="8325134" cy="3303299"/>
          </a:xfrm>
        </p:spPr>
        <p:txBody>
          <a:bodyPr/>
          <a:lstStyle/>
          <a:p>
            <a:pPr marL="0" marR="0" indent="0">
              <a:lnSpc>
                <a:spcPct val="107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a result of their learning experience, students successfully completing a First Year Seminar (FYS) course can:</a:t>
            </a:r>
          </a:p>
          <a:p>
            <a:pPr>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Reflect on responsibilities and set goals to enhance confidence and competence in adjusting to change, confronting challenges, managing stress, and improving wellbeing. (1, 3, &amp; 5)</a:t>
            </a:r>
          </a:p>
          <a:p>
            <a:pPr>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Apply relevant skills and access resources to learn and communicate strategically. (2, 4, &amp; 6)</a:t>
            </a:r>
          </a:p>
          <a:p>
            <a:pPr>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Develop an academic plan to attain academic and professional goals consistent with personal interests. (5)</a:t>
            </a:r>
          </a:p>
          <a:p>
            <a:endParaRPr lang="en-US" dirty="0"/>
          </a:p>
        </p:txBody>
      </p:sp>
    </p:spTree>
    <p:extLst>
      <p:ext uri="{BB962C8B-B14F-4D97-AF65-F5344CB8AC3E}">
        <p14:creationId xmlns:p14="http://schemas.microsoft.com/office/powerpoint/2010/main" val="399431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881C-1AD8-8A43-BDB0-0DA06B67AA91}"/>
              </a:ext>
            </a:extLst>
          </p:cNvPr>
          <p:cNvSpPr>
            <a:spLocks noGrp="1"/>
          </p:cNvSpPr>
          <p:nvPr>
            <p:ph type="title"/>
          </p:nvPr>
        </p:nvSpPr>
        <p:spPr/>
        <p:txBody>
          <a:bodyPr/>
          <a:lstStyle/>
          <a:p>
            <a:r>
              <a:rPr lang="en-US" sz="3200" dirty="0"/>
              <a:t>Objectives</a:t>
            </a:r>
          </a:p>
        </p:txBody>
      </p:sp>
      <p:sp>
        <p:nvSpPr>
          <p:cNvPr id="6" name="Content Placeholder 5">
            <a:extLst>
              <a:ext uri="{FF2B5EF4-FFF2-40B4-BE49-F238E27FC236}">
                <a16:creationId xmlns:a16="http://schemas.microsoft.com/office/drawing/2014/main" id="{CB5D97F6-5A3D-8F95-8A91-84DB77720AEC}"/>
              </a:ext>
            </a:extLst>
          </p:cNvPr>
          <p:cNvSpPr>
            <a:spLocks noGrp="1"/>
          </p:cNvSpPr>
          <p:nvPr>
            <p:ph idx="1"/>
          </p:nvPr>
        </p:nvSpPr>
        <p:spPr>
          <a:xfrm>
            <a:off x="361666" y="1472540"/>
            <a:ext cx="8325134" cy="3303299"/>
          </a:xfrm>
        </p:spPr>
        <p:txBody>
          <a:bodyPr/>
          <a:lstStyle/>
          <a:p>
            <a:pPr marL="0" marR="0" indent="0">
              <a:lnSpc>
                <a:spcPct val="107000"/>
              </a:lnSpc>
              <a:spcBef>
                <a:spcPts val="0"/>
              </a:spcBef>
              <a:spcAft>
                <a:spcPts val="0"/>
              </a:spcAft>
              <a:buNone/>
            </a:pPr>
            <a:r>
              <a:rPr lang="en-US" sz="2000" dirty="0">
                <a:effectLst/>
                <a:latin typeface="Calibri" panose="020F0502020204030204" pitchFamily="34" charset="0"/>
                <a:ea typeface="Times New Roman" panose="02020603050405020304" pitchFamily="18" charset="0"/>
                <a:cs typeface="Calibri" panose="020F0502020204030204" pitchFamily="34" charset="0"/>
              </a:rPr>
              <a:t>Students enrolled in a First Year Seminar (FYS) course will learn to:</a:t>
            </a:r>
          </a:p>
          <a:p>
            <a:pPr marL="0" marR="0"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Understand themselves and their impact on others (outcome #1)</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Belongingness</a:t>
            </a:r>
            <a:r>
              <a:rPr lang="en-US" sz="20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I</a:t>
            </a:r>
            <a:r>
              <a:rPr lang="en-US" sz="20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dentify strategies and resources for academic success (outcome #2)</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Learning Skills </a:t>
            </a:r>
          </a:p>
          <a:p>
            <a:pPr>
              <a:lnSpc>
                <a:spcPct val="107000"/>
              </a:lnSpc>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effectLst/>
                <a:latin typeface="Calibri" panose="020F0502020204030204" pitchFamily="34" charset="0"/>
                <a:ea typeface="system-ui"/>
                <a:cs typeface="Calibri" panose="020F0502020204030204" pitchFamily="34" charset="0"/>
              </a:rPr>
              <a:t>Recognize the rich diversity of a university community (outcome #1)</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Diversity</a:t>
            </a: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293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881C-1AD8-8A43-BDB0-0DA06B67AA91}"/>
              </a:ext>
            </a:extLst>
          </p:cNvPr>
          <p:cNvSpPr>
            <a:spLocks noGrp="1"/>
          </p:cNvSpPr>
          <p:nvPr>
            <p:ph type="title"/>
          </p:nvPr>
        </p:nvSpPr>
        <p:spPr/>
        <p:txBody>
          <a:bodyPr/>
          <a:lstStyle/>
          <a:p>
            <a:r>
              <a:rPr lang="en-US" sz="3200" dirty="0"/>
              <a:t>Objectives</a:t>
            </a:r>
          </a:p>
        </p:txBody>
      </p:sp>
      <p:sp>
        <p:nvSpPr>
          <p:cNvPr id="6" name="Content Placeholder 5">
            <a:extLst>
              <a:ext uri="{FF2B5EF4-FFF2-40B4-BE49-F238E27FC236}">
                <a16:creationId xmlns:a16="http://schemas.microsoft.com/office/drawing/2014/main" id="{CB5D97F6-5A3D-8F95-8A91-84DB77720AEC}"/>
              </a:ext>
            </a:extLst>
          </p:cNvPr>
          <p:cNvSpPr>
            <a:spLocks noGrp="1"/>
          </p:cNvSpPr>
          <p:nvPr>
            <p:ph idx="1"/>
          </p:nvPr>
        </p:nvSpPr>
        <p:spPr>
          <a:xfrm>
            <a:off x="361666" y="1472540"/>
            <a:ext cx="8325134" cy="3303299"/>
          </a:xfrm>
        </p:spPr>
        <p:txBody>
          <a:bodyPr/>
          <a:lstStyle/>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Students enrolled in a First Year Seminar (FYS) course will learn to:</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Evaluate</a:t>
            </a:r>
            <a:r>
              <a:rPr lang="en-US" sz="18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information, arguments, and evidence to make informed judgments and decisions (outcome #2)</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Critical Thinking</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Identify skills, interests, and values to make informed career choices (outcome #3) </a:t>
            </a:r>
            <a:r>
              <a:rPr lang="en-US" sz="1800" b="1" dirty="0">
                <a:effectLst/>
                <a:latin typeface="Calibri" panose="020F0502020204030204" pitchFamily="34" charset="0"/>
                <a:ea typeface="Calibri" panose="020F0502020204030204" pitchFamily="34" charset="0"/>
                <a:cs typeface="Calibri" panose="020F0502020204030204" pitchFamily="34" charset="0"/>
              </a:rPr>
              <a:t>Vocation</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Understand and evaluate disciplinary perspectives (outcome #2) </a:t>
            </a:r>
            <a:r>
              <a:rPr lang="en-US" sz="1800" b="1" dirty="0">
                <a:effectLst/>
                <a:latin typeface="Calibri" panose="020F0502020204030204" pitchFamily="34" charset="0"/>
                <a:ea typeface="Calibri" panose="020F0502020204030204" pitchFamily="34" charset="0"/>
                <a:cs typeface="Calibri" panose="020F0502020204030204" pitchFamily="34" charset="0"/>
              </a:rPr>
              <a:t>Integrated Learning</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5446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C44FF-8B58-824D-B659-9282773A9B6D}"/>
              </a:ext>
            </a:extLst>
          </p:cNvPr>
          <p:cNvSpPr>
            <a:spLocks noGrp="1"/>
          </p:cNvSpPr>
          <p:nvPr>
            <p:ph sz="half" idx="2"/>
          </p:nvPr>
        </p:nvSpPr>
        <p:spPr>
          <a:xfrm>
            <a:off x="457200" y="1338020"/>
            <a:ext cx="7997588" cy="3704827"/>
          </a:xfrm>
        </p:spPr>
        <p:txBody>
          <a:bodyPr/>
          <a:lstStyle/>
          <a:p>
            <a:pPr>
              <a:spcBef>
                <a:spcPts val="0"/>
              </a:spcBef>
              <a:spcAft>
                <a:spcPts val="600"/>
              </a:spcAft>
            </a:pPr>
            <a:endParaRPr lang="en-US" sz="18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600"/>
              </a:spcAft>
            </a:pPr>
            <a:r>
              <a:rPr lang="en-US"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First Year Seminars are a High-Impact Practice (HIP).   </a:t>
            </a:r>
          </a:p>
          <a:p>
            <a:pPr>
              <a:spcBef>
                <a:spcPts val="0"/>
              </a:spcBef>
              <a:spcAft>
                <a:spcPts val="600"/>
              </a:spcAft>
            </a:pPr>
            <a:endParaRPr lang="en-US" sz="20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600"/>
              </a:spcAft>
            </a:pPr>
            <a:r>
              <a:rPr lang="en-US"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Further, WSU’s FYS will include other HIPs such as:</a:t>
            </a:r>
          </a:p>
          <a:p>
            <a:pPr lvl="1">
              <a:spcBef>
                <a:spcPts val="0"/>
              </a:spcBef>
              <a:spcAft>
                <a:spcPts val="600"/>
              </a:spcAft>
            </a:pPr>
            <a:r>
              <a:rPr lang="en-US"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12121"/>
                </a:solidFill>
                <a:effectLst/>
                <a:latin typeface="Arial" panose="020B0604020202020204" pitchFamily="34" charset="0"/>
                <a:ea typeface="Times New Roman" panose="02020603050405020304" pitchFamily="18" charset="0"/>
                <a:cs typeface="Arial" panose="020B0604020202020204" pitchFamily="34" charset="0"/>
              </a:rPr>
              <a:t>ePortfolios</a:t>
            </a:r>
            <a:endParaRPr lang="en-US"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endParaRPr>
          </a:p>
          <a:p>
            <a:pPr lvl="1">
              <a:spcBef>
                <a:spcPts val="0"/>
              </a:spcBef>
              <a:spcAft>
                <a:spcPts val="600"/>
              </a:spcAft>
            </a:pPr>
            <a:r>
              <a:rPr lang="en-US" sz="2000" b="0" i="0" dirty="0">
                <a:solidFill>
                  <a:srgbClr val="2E2D29"/>
                </a:solidFill>
                <a:effectLst/>
                <a:highlight>
                  <a:srgbClr val="FFFFFF"/>
                </a:highlight>
                <a:latin typeface="Arial" panose="020B0604020202020204" pitchFamily="34" charset="0"/>
                <a:cs typeface="Arial" panose="020B0604020202020204" pitchFamily="34" charset="0"/>
              </a:rPr>
              <a:t>Collaborative Assignments and Projects</a:t>
            </a:r>
          </a:p>
          <a:p>
            <a:pPr lvl="1">
              <a:spcBef>
                <a:spcPts val="0"/>
              </a:spcBef>
              <a:spcAft>
                <a:spcPts val="600"/>
              </a:spcAft>
            </a:pPr>
            <a:r>
              <a:rPr lang="en-US" sz="2000" b="0" i="0" dirty="0">
                <a:solidFill>
                  <a:srgbClr val="2E2D29"/>
                </a:solidFill>
                <a:effectLst/>
                <a:highlight>
                  <a:srgbClr val="FFFFFF"/>
                </a:highlight>
                <a:latin typeface="Arial" panose="020B0604020202020204" pitchFamily="34" charset="0"/>
                <a:cs typeface="Arial" panose="020B0604020202020204" pitchFamily="34" charset="0"/>
              </a:rPr>
              <a:t>Common Intellectual Experiences</a:t>
            </a:r>
          </a:p>
          <a:p>
            <a:pPr>
              <a:spcBef>
                <a:spcPts val="0"/>
              </a:spcBef>
              <a:spcAft>
                <a:spcPts val="600"/>
              </a:spcAft>
            </a:pPr>
            <a:endParaRPr lang="en-US" sz="2000" b="0" i="0" dirty="0">
              <a:solidFill>
                <a:srgbClr val="2E2D29"/>
              </a:solidFill>
              <a:effectLst/>
              <a:highlight>
                <a:srgbClr val="FFFFFF"/>
              </a:highlight>
              <a:latin typeface="Arial" panose="020B0604020202020204" pitchFamily="34" charset="0"/>
              <a:cs typeface="Arial" panose="020B0604020202020204" pitchFamily="34" charset="0"/>
            </a:endParaRPr>
          </a:p>
          <a:p>
            <a:pPr marL="0" indent="0">
              <a:spcBef>
                <a:spcPts val="0"/>
              </a:spcBef>
              <a:spcAft>
                <a:spcPts val="600"/>
              </a:spcAft>
              <a:buNone/>
            </a:pPr>
            <a:r>
              <a:rPr lang="en-US" b="0" i="0" dirty="0">
                <a:solidFill>
                  <a:srgbClr val="2E2D29"/>
                </a:solidFill>
                <a:effectLst/>
                <a:highlight>
                  <a:srgbClr val="FFFFFF"/>
                </a:highlight>
                <a:latin typeface="Arial" panose="020B0604020202020204" pitchFamily="34" charset="0"/>
                <a:cs typeface="Arial" panose="020B0604020202020204" pitchFamily="34" charset="0"/>
              </a:rPr>
              <a:t>https://www.wright.edu/office-of-the-provost/priorities-and-initiatives/five-to-finish-initiative</a:t>
            </a:r>
          </a:p>
          <a:p>
            <a:pPr>
              <a:spcBef>
                <a:spcPts val="0"/>
              </a:spcBef>
              <a:spcAft>
                <a:spcPts val="600"/>
              </a:spcAft>
            </a:pPr>
            <a:endParaRPr lang="en-US" b="0" i="0" dirty="0">
              <a:solidFill>
                <a:srgbClr val="2E2D29"/>
              </a:solidFill>
              <a:effectLst/>
              <a:highlight>
                <a:srgbClr val="FFFFFF"/>
              </a:highlight>
              <a:latin typeface="Roboto" panose="02000000000000000000" pitchFamily="2" charset="0"/>
            </a:endParaRPr>
          </a:p>
          <a:p>
            <a:pPr marL="0" indent="0">
              <a:lnSpc>
                <a:spcPct val="107000"/>
              </a:lnSpc>
              <a:spcBef>
                <a:spcPts val="0"/>
              </a:spcBef>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itle 5">
            <a:extLst>
              <a:ext uri="{FF2B5EF4-FFF2-40B4-BE49-F238E27FC236}">
                <a16:creationId xmlns:a16="http://schemas.microsoft.com/office/drawing/2014/main" id="{297033E4-53B6-9E48-9A27-88D9F95C6540}"/>
              </a:ext>
            </a:extLst>
          </p:cNvPr>
          <p:cNvSpPr>
            <a:spLocks noGrp="1"/>
          </p:cNvSpPr>
          <p:nvPr>
            <p:ph type="title"/>
          </p:nvPr>
        </p:nvSpPr>
        <p:spPr/>
        <p:txBody>
          <a:bodyPr/>
          <a:lstStyle/>
          <a:p>
            <a:r>
              <a:rPr lang="en-US" sz="3200" dirty="0"/>
              <a:t>FYS Key Details</a:t>
            </a:r>
          </a:p>
        </p:txBody>
      </p:sp>
    </p:spTree>
    <p:extLst>
      <p:ext uri="{BB962C8B-B14F-4D97-AF65-F5344CB8AC3E}">
        <p14:creationId xmlns:p14="http://schemas.microsoft.com/office/powerpoint/2010/main" val="252118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C44FF-8B58-824D-B659-9282773A9B6D}"/>
              </a:ext>
            </a:extLst>
          </p:cNvPr>
          <p:cNvSpPr>
            <a:spLocks noGrp="1"/>
          </p:cNvSpPr>
          <p:nvPr>
            <p:ph sz="half" idx="2"/>
          </p:nvPr>
        </p:nvSpPr>
        <p:spPr>
          <a:xfrm>
            <a:off x="457200" y="1446036"/>
            <a:ext cx="7997588" cy="3704827"/>
          </a:xfrm>
        </p:spPr>
        <p:txBody>
          <a:bodyPr/>
          <a:lstStyle/>
          <a:p>
            <a:pPr>
              <a:lnSpc>
                <a:spcPct val="107000"/>
              </a:lnSpc>
              <a:spcBef>
                <a:spcPts val="0"/>
              </a:spcBef>
              <a:spcAft>
                <a:spcPts val="600"/>
              </a:spcAf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Pilot sections are being offered in Fall 2024.  </a:t>
            </a:r>
          </a:p>
          <a:p>
            <a:pPr>
              <a:lnSpc>
                <a:spcPct val="107000"/>
              </a:lnSpc>
              <a:spcBef>
                <a:spcPts val="0"/>
              </a:spcBef>
              <a:spcAft>
                <a:spcPts val="600"/>
              </a:spcAft>
            </a:pPr>
            <a:r>
              <a:rPr lang="en-US" sz="18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From Fall 2025 on, FYS courses will be part of the WSU Core and be a required course.</a:t>
            </a:r>
          </a:p>
          <a:p>
            <a:pPr>
              <a:lnSpc>
                <a:spcPct val="107000"/>
              </a:lnSpc>
              <a:spcBef>
                <a:spcPts val="0"/>
              </a:spcBef>
              <a:spcAft>
                <a:spcPts val="600"/>
              </a:spcAft>
            </a:pPr>
            <a:r>
              <a:rPr lang="en-US" sz="18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With the primary goal to improve first-year retention, the FYS course must be offered and taken in students’ first year of enrollment – ideally the first semester.  </a:t>
            </a:r>
          </a:p>
          <a:p>
            <a:pPr>
              <a:lnSpc>
                <a:spcPct val="107000"/>
              </a:lnSpc>
              <a:spcBef>
                <a:spcPts val="0"/>
              </a:spcBef>
              <a:spcAft>
                <a:spcPts val="600"/>
              </a:spcAf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Transfer students with a minimum </a:t>
            </a:r>
            <a:r>
              <a:rPr lang="en-US" dirty="0">
                <a:latin typeface="Arial" panose="020B0604020202020204" pitchFamily="34" charset="0"/>
                <a:ea typeface="Times New Roman" panose="02020603050405020304" pitchFamily="18" charset="0"/>
                <a:cs typeface="Arial" panose="020B0604020202020204" pitchFamily="34" charset="0"/>
              </a:rPr>
              <a:t>24 hours of </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transfer credit may replace FYS with another core course. This waiver does not apply to student with College Credit Plus credit. Other waivers can be considered on a case-by-case basis with advisor and college input.</a:t>
            </a:r>
          </a:p>
          <a:p>
            <a:pPr marL="0" indent="0">
              <a:lnSpc>
                <a:spcPct val="107000"/>
              </a:lnSpc>
              <a:spcBef>
                <a:spcPts val="0"/>
              </a:spcBef>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itle 5">
            <a:extLst>
              <a:ext uri="{FF2B5EF4-FFF2-40B4-BE49-F238E27FC236}">
                <a16:creationId xmlns:a16="http://schemas.microsoft.com/office/drawing/2014/main" id="{297033E4-53B6-9E48-9A27-88D9F95C6540}"/>
              </a:ext>
            </a:extLst>
          </p:cNvPr>
          <p:cNvSpPr>
            <a:spLocks noGrp="1"/>
          </p:cNvSpPr>
          <p:nvPr>
            <p:ph type="title"/>
          </p:nvPr>
        </p:nvSpPr>
        <p:spPr/>
        <p:txBody>
          <a:bodyPr/>
          <a:lstStyle/>
          <a:p>
            <a:r>
              <a:rPr lang="en-US" sz="3200" dirty="0"/>
              <a:t>FYS Key Details</a:t>
            </a:r>
          </a:p>
        </p:txBody>
      </p:sp>
    </p:spTree>
    <p:extLst>
      <p:ext uri="{BB962C8B-B14F-4D97-AF65-F5344CB8AC3E}">
        <p14:creationId xmlns:p14="http://schemas.microsoft.com/office/powerpoint/2010/main" val="261114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C44FF-8B58-824D-B659-9282773A9B6D}"/>
              </a:ext>
            </a:extLst>
          </p:cNvPr>
          <p:cNvSpPr>
            <a:spLocks noGrp="1"/>
          </p:cNvSpPr>
          <p:nvPr>
            <p:ph sz="half" idx="2"/>
          </p:nvPr>
        </p:nvSpPr>
        <p:spPr>
          <a:xfrm>
            <a:off x="457200" y="1272502"/>
            <a:ext cx="7997588" cy="2467458"/>
          </a:xfrm>
        </p:spPr>
        <p:txBody>
          <a:bodyPr/>
          <a:lstStyle/>
          <a:p>
            <a:pPr marL="0" indent="0">
              <a:lnSpc>
                <a:spcPct val="107000"/>
              </a:lnSpc>
              <a:spcBef>
                <a:spcPts val="0"/>
              </a:spcBef>
              <a:buNone/>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18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FYS courses are 3 credit hours, receive a letter grade, and contribute to the students accumulated grade point average.  This helps the students see the course as appropriately academic and helps them prioritize accordingly.</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18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FYS class sizes should not exceed a cap of 30 enrolled students.</a:t>
            </a:r>
          </a:p>
          <a:p>
            <a:pPr>
              <a:lnSpc>
                <a:spcPct val="107000"/>
              </a:lnSpc>
              <a:spcBef>
                <a:spcPts val="0"/>
              </a:spcBef>
            </a:pPr>
            <a:endPar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0"/>
              </a:spcBef>
            </a:pPr>
            <a:r>
              <a:rPr lang="en-US" sz="18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Ideally, FYS seminar courses will be F2F courses.  If online offerings are planned, they should be developed in conjunction with WSU instructional designers and follow their online standards. </a:t>
            </a:r>
          </a:p>
          <a:p>
            <a:pPr marL="0" marR="0" lvl="0" indent="0">
              <a:lnSpc>
                <a:spcPct val="107000"/>
              </a:lnSpc>
              <a:spcBef>
                <a:spcPts val="0"/>
              </a:spcBef>
              <a:spcAft>
                <a:spcPts val="0"/>
              </a:spcAft>
              <a:buNone/>
            </a:pPr>
            <a:endParaRPr lang="en-US" sz="18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7000"/>
              </a:lnSpc>
              <a:spcBef>
                <a:spcPts val="0"/>
              </a:spcBef>
              <a:spcAft>
                <a:spcPts val="0"/>
              </a:spcAft>
              <a:buNone/>
            </a:pPr>
            <a:endPar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R="0" lvl="0">
              <a:lnSpc>
                <a:spcPct val="107000"/>
              </a:lnSpc>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itle 5">
            <a:extLst>
              <a:ext uri="{FF2B5EF4-FFF2-40B4-BE49-F238E27FC236}">
                <a16:creationId xmlns:a16="http://schemas.microsoft.com/office/drawing/2014/main" id="{297033E4-53B6-9E48-9A27-88D9F95C6540}"/>
              </a:ext>
            </a:extLst>
          </p:cNvPr>
          <p:cNvSpPr>
            <a:spLocks noGrp="1"/>
          </p:cNvSpPr>
          <p:nvPr>
            <p:ph type="title"/>
          </p:nvPr>
        </p:nvSpPr>
        <p:spPr/>
        <p:txBody>
          <a:bodyPr/>
          <a:lstStyle/>
          <a:p>
            <a:r>
              <a:rPr lang="en-US" dirty="0"/>
              <a:t>FYS Key Details</a:t>
            </a:r>
          </a:p>
        </p:txBody>
      </p:sp>
    </p:spTree>
    <p:extLst>
      <p:ext uri="{BB962C8B-B14F-4D97-AF65-F5344CB8AC3E}">
        <p14:creationId xmlns:p14="http://schemas.microsoft.com/office/powerpoint/2010/main" val="117110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70F1-D9D9-7449-8850-D9ECDF0EB961}"/>
              </a:ext>
            </a:extLst>
          </p:cNvPr>
          <p:cNvSpPr>
            <a:spLocks noGrp="1"/>
          </p:cNvSpPr>
          <p:nvPr>
            <p:ph type="ctrTitle"/>
          </p:nvPr>
        </p:nvSpPr>
        <p:spPr>
          <a:xfrm>
            <a:off x="333723" y="538964"/>
            <a:ext cx="8001000" cy="1102519"/>
          </a:xfrm>
        </p:spPr>
        <p:txBody>
          <a:bodyPr/>
          <a:lstStyle/>
          <a:p>
            <a:r>
              <a:rPr lang="en-US" sz="3200" b="0" dirty="0">
                <a:solidFill>
                  <a:schemeClr val="tx1"/>
                </a:solidFill>
              </a:rPr>
              <a:t>Key Details</a:t>
            </a:r>
          </a:p>
        </p:txBody>
      </p:sp>
      <p:sp>
        <p:nvSpPr>
          <p:cNvPr id="4" name="Rectangle 1">
            <a:extLst>
              <a:ext uri="{FF2B5EF4-FFF2-40B4-BE49-F238E27FC236}">
                <a16:creationId xmlns:a16="http://schemas.microsoft.com/office/drawing/2014/main" id="{9672BB85-0197-4CFC-94C5-21C6E01639D6}"/>
              </a:ext>
            </a:extLst>
          </p:cNvPr>
          <p:cNvSpPr>
            <a:spLocks noGrp="1" noChangeArrowheads="1"/>
          </p:cNvSpPr>
          <p:nvPr>
            <p:ph type="subTitle" idx="1"/>
          </p:nvPr>
        </p:nvSpPr>
        <p:spPr bwMode="auto">
          <a:xfrm>
            <a:off x="473076" y="1434437"/>
            <a:ext cx="8001001" cy="3170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indent="-342900">
              <a:buFont typeface="Arial" panose="020B0604020202020204" pitchFamily="34" charset="0"/>
              <a:buChar char="•"/>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Three credit hours =  approx. 1 hour of student success content and 2 hours of college content</a:t>
            </a:r>
            <a:r>
              <a:rPr lang="en-US" altLang="en-US" sz="2000" dirty="0">
                <a:solidFill>
                  <a:srgbClr val="000000"/>
                </a:solidFill>
                <a:latin typeface="Arial" panose="020B0604020202020204" pitchFamily="34" charset="0"/>
                <a:cs typeface="Arial" panose="020B0604020202020204" pitchFamily="34" charset="0"/>
              </a:rPr>
              <a:t>. T</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he integration of the student success content and the college content means that the 1-hour / 2-hour division is an approximation that represents the balance between the two elements. </a:t>
            </a:r>
          </a:p>
          <a:p>
            <a:pPr marL="342900" marR="0" indent="-342900">
              <a:buFont typeface="Arial" panose="020B0604020202020204" pitchFamily="34" charset="0"/>
              <a:buChar char="•"/>
            </a:pPr>
            <a:endPar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Each college has a designated lead who is developing two credit hours of college content and integrating the student success</a:t>
            </a:r>
            <a:endPar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7353228"/>
      </p:ext>
    </p:extLst>
  </p:cSld>
  <p:clrMapOvr>
    <a:masterClrMapping/>
  </p:clrMapOvr>
</p:sld>
</file>

<file path=ppt/theme/theme1.xml><?xml version="1.0" encoding="utf-8"?>
<a:theme xmlns:a="http://schemas.openxmlformats.org/drawingml/2006/main" name="Cover Slide Option 1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F7D8A546495F42B7B82C160D83A435" ma:contentTypeVersion="17" ma:contentTypeDescription="Create a new document." ma:contentTypeScope="" ma:versionID="5dc1d23fad81cdb3158288045bacad97">
  <xsd:schema xmlns:xsd="http://www.w3.org/2001/XMLSchema" xmlns:xs="http://www.w3.org/2001/XMLSchema" xmlns:p="http://schemas.microsoft.com/office/2006/metadata/properties" xmlns:ns2="96aa5c27-a908-4b1d-b0d2-1d36643644c9" xmlns:ns3="fad6cddb-39d0-4f5d-bfa7-dc28ebce0352" targetNamespace="http://schemas.microsoft.com/office/2006/metadata/properties" ma:root="true" ma:fieldsID="4384b4422c64c75f2a0b09177a7dcabb" ns2:_="" ns3:_="">
    <xsd:import namespace="96aa5c27-a908-4b1d-b0d2-1d36643644c9"/>
    <xsd:import namespace="fad6cddb-39d0-4f5d-bfa7-dc28ebce03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aa5c27-a908-4b1d-b0d2-1d36643644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4375c0-32c9-4e9c-ae3d-3dac5c8bcd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d6cddb-39d0-4f5d-bfa7-dc28ebce035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94cacf5-cce6-4476-ba94-ac966184c835}" ma:internalName="TaxCatchAll" ma:showField="CatchAllData" ma:web="fad6cddb-39d0-4f5d-bfa7-dc28ebce03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A62B6E-EB79-4580-B4CC-8D5563A84C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aa5c27-a908-4b1d-b0d2-1d36643644c9"/>
    <ds:schemaRef ds:uri="fad6cddb-39d0-4f5d-bfa7-dc28ebce03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75AB2D-313C-4815-8B2C-0AF57CF4F0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11382</TotalTime>
  <Words>2133</Words>
  <Application>Microsoft Office PowerPoint</Application>
  <PresentationFormat>On-screen Show (16:9)</PresentationFormat>
  <Paragraphs>348</Paragraphs>
  <Slides>29</Slides>
  <Notes>5</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29</vt:i4>
      </vt:variant>
    </vt:vector>
  </HeadingPairs>
  <TitlesOfParts>
    <vt:vector size="43" baseType="lpstr">
      <vt:lpstr>Aptos</vt:lpstr>
      <vt:lpstr>Arial</vt:lpstr>
      <vt:lpstr>Calibri</vt:lpstr>
      <vt:lpstr>Roboto</vt:lpstr>
      <vt:lpstr>Symbol</vt:lpstr>
      <vt:lpstr>Times New Roman</vt:lpstr>
      <vt:lpstr>Cover Slide Option 1 (includes title slide, title/author slide, and ending slide)</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2 (includes different content layouts)</vt:lpstr>
      <vt:lpstr>Inside Slide Option 1 (includes different content layouts)</vt:lpstr>
      <vt:lpstr>First Year Seminars Senate Presentation  4/22/2024 </vt:lpstr>
      <vt:lpstr>First Year Seminar Working Group</vt:lpstr>
      <vt:lpstr>Outcomes</vt:lpstr>
      <vt:lpstr>Objectives</vt:lpstr>
      <vt:lpstr>Objectives</vt:lpstr>
      <vt:lpstr>FYS Key Details</vt:lpstr>
      <vt:lpstr>FYS Key Details</vt:lpstr>
      <vt:lpstr>FYS Key Details</vt:lpstr>
      <vt:lpstr>Key Details</vt:lpstr>
      <vt:lpstr>Key Details</vt:lpstr>
      <vt:lpstr>Key Details</vt:lpstr>
      <vt:lpstr>Course Development Timeline</vt:lpstr>
      <vt:lpstr>Course Development Timeline</vt:lpstr>
      <vt:lpstr>FYS Development Team</vt:lpstr>
      <vt:lpstr>FYS Course Leads</vt:lpstr>
      <vt:lpstr>Thank you. Questions?</vt:lpstr>
      <vt:lpstr>Supplemental Slides First Year Seminars Senate Presentation  4/22/2024 </vt:lpstr>
      <vt:lpstr>High-Impact Practices</vt:lpstr>
      <vt:lpstr>Pilot Sections Fall 2024 </vt:lpstr>
      <vt:lpstr>PowerPoint Presentation</vt:lpstr>
      <vt:lpstr>Why three hours of GE credit with letter grade?</vt:lpstr>
      <vt:lpstr>Research Supports Student Participation in FYS   “On measures of first-term GPA and second-year fall credit load (i.e., reflecting persistence and progress toward degree completion), the achievement gap was nearly eliminated, and students exceeded their peers when participating in the 3-credit FYS.”   Vaughan, A.L., Pergantis, S.I., &amp; Moore, S.M. (2019) Assessing the difference between 1-, 2-, and 3-credit first-Year seminars on college student achievement. Journal of the First Year Experience &amp; Students in Transition, 31(2), 9-28. </vt:lpstr>
      <vt:lpstr>Student Success Workload Expectation</vt:lpstr>
      <vt:lpstr>Student Success Topics: Part One  </vt:lpstr>
      <vt:lpstr>Student Success Topics: Part Two  </vt:lpstr>
      <vt:lpstr>Student Success Topics: Part Three  </vt:lpstr>
      <vt:lpstr>Student Success Topics: Part Four  </vt:lpstr>
      <vt:lpstr>Fall 2025 Course Numbering </vt:lpstr>
      <vt:lpstr>NACE 8 Competencies for a Career-Ready Workforce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Earnest-Reitmann, Amanda J.</dc:creator>
  <cp:lastModifiedBy>McGinley, S.F.</cp:lastModifiedBy>
  <cp:revision>39</cp:revision>
  <cp:lastPrinted>2024-04-20T03:14:23Z</cp:lastPrinted>
  <dcterms:created xsi:type="dcterms:W3CDTF">2018-09-19T20:02:44Z</dcterms:created>
  <dcterms:modified xsi:type="dcterms:W3CDTF">2024-04-20T21:58:16Z</dcterms:modified>
</cp:coreProperties>
</file>