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17"/>
  </p:notesMasterIdLst>
  <p:sldIdLst>
    <p:sldId id="286" r:id="rId6"/>
    <p:sldId id="295" r:id="rId7"/>
    <p:sldId id="300" r:id="rId8"/>
    <p:sldId id="301" r:id="rId9"/>
    <p:sldId id="302" r:id="rId10"/>
    <p:sldId id="303" r:id="rId11"/>
    <p:sldId id="618" r:id="rId12"/>
    <p:sldId id="619" r:id="rId13"/>
    <p:sldId id="616" r:id="rId14"/>
    <p:sldId id="304" r:id="rId15"/>
    <p:sldId id="30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B6863-B31F-4896-B2E0-D163C3D4A01E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6B02-F912-46EA-B97D-A5B5263BE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14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293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6742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436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ADD SLIDE: SCHOLARLY PRODUCTIVITY AND SERVICE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318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ADD LOAD CALCULATION FORM IN A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40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9276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40A0D7-1826-45D7-85E3-C6921C0EC6C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55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40886"/>
            <a:ext cx="109728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9666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7687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23626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90254"/>
            <a:ext cx="10972800" cy="4285663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440229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07521"/>
            <a:ext cx="27432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07521"/>
            <a:ext cx="80264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50471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9728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67078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27957"/>
            <a:ext cx="109728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223487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668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360045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7030266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84764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1624111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37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76876"/>
            <a:ext cx="5386917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37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76876"/>
            <a:ext cx="5389033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332220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00404384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477971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78745"/>
            <a:ext cx="4011084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67705"/>
            <a:ext cx="6815667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598258"/>
            <a:ext cx="4011084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36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33775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9338"/>
            <a:ext cx="109728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585936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14069"/>
            <a:ext cx="73152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78818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853019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130457"/>
            <a:ext cx="10972800" cy="4087464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857821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42501"/>
            <a:ext cx="27432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42501"/>
            <a:ext cx="80264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18670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1950363"/>
            <a:ext cx="10668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3420387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6131340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59338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59338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230895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651876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656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05376"/>
            <a:ext cx="5386917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656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205376"/>
            <a:ext cx="5389033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230895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612584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30895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9616491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033829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34289"/>
            <a:ext cx="4011084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423249"/>
            <a:ext cx="6815667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953802"/>
            <a:ext cx="4011084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3866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250917"/>
            <a:ext cx="73152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464386"/>
            <a:ext cx="73152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4817655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5807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1243CACD-E90F-B945-A583-CAB10D8D8394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32821AE-27C5-2448-940B-495755ADA72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owerpoint-06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9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owerpoint-07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65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University Policy 2020</a:t>
            </a:r>
            <a:br>
              <a:rPr lang="en-US" dirty="0"/>
            </a:br>
            <a:r>
              <a:rPr lang="en-US" dirty="0"/>
              <a:t>Faculty Workload</a:t>
            </a:r>
          </a:p>
        </p:txBody>
      </p:sp>
    </p:spTree>
    <p:extLst>
      <p:ext uri="{BB962C8B-B14F-4D97-AF65-F5344CB8AC3E}">
        <p14:creationId xmlns:p14="http://schemas.microsoft.com/office/powerpoint/2010/main" val="104254506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Additional Offsets, Course Releases and Credits may reduce teaching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559338"/>
            <a:ext cx="8835390" cy="4521423"/>
          </a:xfrm>
        </p:spPr>
        <p:txBody>
          <a:bodyPr>
            <a:normAutofit/>
          </a:bodyPr>
          <a:lstStyle/>
          <a:p>
            <a:r>
              <a:rPr lang="en-US" sz="2600" dirty="0"/>
              <a:t>Administrative, Performance, and Discretionary Offsets may be assigned by chair with approval of dean and provost, or by dean with permission of provost, or by provost.</a:t>
            </a:r>
          </a:p>
          <a:p>
            <a:r>
              <a:rPr lang="en-US" sz="2600" dirty="0"/>
              <a:t>Funded research course releases may be purchased in accordance with University’s current procedure.</a:t>
            </a:r>
          </a:p>
          <a:p>
            <a:r>
              <a:rPr lang="en-US" sz="2600" dirty="0"/>
              <a:t>Teaching credits for graduate or undergraduate research supervision or for-credit mentoring may be earned and used.</a:t>
            </a:r>
          </a:p>
          <a:p>
            <a:endParaRPr lang="en-US" dirty="0"/>
          </a:p>
        </p:txBody>
      </p:sp>
      <p:sp>
        <p:nvSpPr>
          <p:cNvPr id="4" name="AutoShape 2" descr="https://usc-powerpoint.officeapps.live.com/pods/GetClipboardImage.ashx?Id=a52ab987-4c0c-4f92-af6a-dd8908da0034&amp;DC=PUS8&amp;pkey=a2afb2c8-e2e3-426a-ab2e-413d6730ae89&amp;wdwaccluster=PUS8">
            <a:extLst>
              <a:ext uri="{FF2B5EF4-FFF2-40B4-BE49-F238E27FC236}">
                <a16:creationId xmlns:a16="http://schemas.microsoft.com/office/drawing/2014/main" id="{BEAB0490-A179-4FC7-AAF4-B718FE8B25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128148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559338"/>
            <a:ext cx="8835390" cy="4521423"/>
          </a:xfrm>
        </p:spPr>
        <p:txBody>
          <a:bodyPr>
            <a:normAutofit/>
          </a:bodyPr>
          <a:lstStyle/>
          <a:p>
            <a:r>
              <a:rPr lang="en-US" sz="2600" dirty="0"/>
              <a:t>No more than 6 c.h. per semester of Offsets, Course Releases and Teaching Credits permitted unless there is a course buyout.</a:t>
            </a:r>
          </a:p>
          <a:p>
            <a:r>
              <a:rPr lang="en-US" sz="2600" dirty="0"/>
              <a:t>Unless authorized in writing by dean, no overloads may be assigned to faculty using an Offset, Release or Credit in a given semester.</a:t>
            </a:r>
          </a:p>
          <a:p>
            <a:r>
              <a:rPr lang="en-US" sz="2600" dirty="0"/>
              <a:t>Offsets and credits are forfeited if not used before separation, cannot be “cashed out,” and are non-assignable.</a:t>
            </a:r>
            <a:endParaRPr lang="en-US" dirty="0"/>
          </a:p>
        </p:txBody>
      </p:sp>
      <p:sp>
        <p:nvSpPr>
          <p:cNvPr id="4" name="AutoShape 2" descr="https://usc-powerpoint.officeapps.live.com/pods/GetClipboardImage.ashx?Id=5f624ccc-7c01-41f5-8e6e-8a8b005b528a&amp;DC=PUS8&amp;pkey=4b1a20b8-5d53-40d2-934d-6abc2d01a6ae&amp;wdwaccluster=PUS8">
            <a:extLst>
              <a:ext uri="{FF2B5EF4-FFF2-40B4-BE49-F238E27FC236}">
                <a16:creationId xmlns:a16="http://schemas.microsoft.com/office/drawing/2014/main" id="{461D3F20-5C57-414D-AD5E-CD078BF358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AutoShape 4" descr="https://usc-powerpoint.officeapps.live.com/pods/GetClipboardImage.ashx?Id=5f624ccc-7c01-41f5-8e6e-8a8b005b528a&amp;DC=PUS8&amp;pkey=4b1a20b8-5d53-40d2-934d-6abc2d01a6ae&amp;wdwaccluster=PUS8">
            <a:extLst>
              <a:ext uri="{FF2B5EF4-FFF2-40B4-BE49-F238E27FC236}">
                <a16:creationId xmlns:a16="http://schemas.microsoft.com/office/drawing/2014/main" id="{C0685727-8252-459C-8AE3-8A4D6D176D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AutoShape 8" descr="https://usc-powerpoint.officeapps.live.com/pods/GetClipboardImage.ashx?Id=5e4d5555-3b9c-4ceb-963c-d5811817bb06&amp;DC=PUS8&amp;pkey=3e24fa93-b10e-459e-93bb-b78b13bd30e4&amp;wdwaccluster=PUS8">
            <a:extLst>
              <a:ext uri="{FF2B5EF4-FFF2-40B4-BE49-F238E27FC236}">
                <a16:creationId xmlns:a16="http://schemas.microsoft.com/office/drawing/2014/main" id="{8CCD627A-2F69-4995-A922-0211BDB9FA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AutoShape 10" descr="https://usc-powerpoint.officeapps.live.com/pods/GetClipboardImage.ashx?Id=377ffea1-686a-478e-96b5-9a0c5efa6f14&amp;DC=PUS8&amp;pkey=80e7fd7d-9e0b-4101-954f-58ef4dd38944&amp;wdwaccluster=PUS8">
            <a:extLst>
              <a:ext uri="{FF2B5EF4-FFF2-40B4-BE49-F238E27FC236}">
                <a16:creationId xmlns:a16="http://schemas.microsoft.com/office/drawing/2014/main" id="{BB081152-ABE4-4EFB-9298-A610A6AEBA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242749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 on Policy Revision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376776"/>
            <a:ext cx="8835390" cy="470398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Faculty workload requirements must be set forth in a faculty workload policy, providing clarity and transparency.</a:t>
            </a:r>
          </a:p>
          <a:p>
            <a:r>
              <a:rPr lang="en-US" dirty="0"/>
              <a:t>WSU students should have sufficient opportunity to learn from our highly qualified professorial and instructional faculty throughout their university experience.</a:t>
            </a:r>
          </a:p>
          <a:p>
            <a:r>
              <a:rPr lang="en-US" dirty="0"/>
              <a:t>The former MOUs on Workload, dating from 2011-14, are no longer in effect.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82332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 of the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559338"/>
            <a:ext cx="8835390" cy="4521423"/>
          </a:xfrm>
        </p:spPr>
        <p:txBody>
          <a:bodyPr>
            <a:normAutofit/>
          </a:bodyPr>
          <a:lstStyle/>
          <a:p>
            <a:r>
              <a:rPr lang="en-US" sz="2600" dirty="0"/>
              <a:t>To bring WSU faculty teaching load expectations in line with those at most other Ohio public R-2 universities</a:t>
            </a:r>
          </a:p>
          <a:p>
            <a:r>
              <a:rPr lang="en-US" sz="2600" dirty="0"/>
              <a:t>To ensure that all WSU faculty avail themselves of significant service opportunities in support of the principle of shared governance</a:t>
            </a:r>
          </a:p>
          <a:p>
            <a:r>
              <a:rPr lang="en-US" sz="2600" dirty="0"/>
              <a:t>To provide consistency and clarity to faculty and management in calculating the impact of faculty service, research, and other assigned or approved effort on teaching assignments</a:t>
            </a:r>
          </a:p>
          <a:p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13401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3349-114C-4BFC-A25F-B47C51F4E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515" y="14411"/>
            <a:ext cx="882197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Comparative Faculty Teaching Loads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E2A4D31-0023-477D-9BB1-0E6A9B1FB080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802297" y="1157411"/>
          <a:ext cx="8408503" cy="4509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0981">
                  <a:extLst>
                    <a:ext uri="{9D8B030D-6E8A-4147-A177-3AD203B41FA5}">
                      <a16:colId xmlns:a16="http://schemas.microsoft.com/office/drawing/2014/main" val="669686076"/>
                    </a:ext>
                  </a:extLst>
                </a:gridCol>
                <a:gridCol w="2738761">
                  <a:extLst>
                    <a:ext uri="{9D8B030D-6E8A-4147-A177-3AD203B41FA5}">
                      <a16:colId xmlns:a16="http://schemas.microsoft.com/office/drawing/2014/main" val="2040607856"/>
                    </a:ext>
                  </a:extLst>
                </a:gridCol>
                <a:gridCol w="2738761">
                  <a:extLst>
                    <a:ext uri="{9D8B030D-6E8A-4147-A177-3AD203B41FA5}">
                      <a16:colId xmlns:a16="http://schemas.microsoft.com/office/drawing/2014/main" val="4083113967"/>
                    </a:ext>
                  </a:extLst>
                </a:gridCol>
              </a:tblGrid>
              <a:tr h="643465">
                <a:tc>
                  <a:txBody>
                    <a:bodyPr/>
                    <a:lstStyle/>
                    <a:p>
                      <a:r>
                        <a:rPr lang="en-US" dirty="0"/>
                        <a:t>Institution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Tenured and Tenure Eligible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Non-tenure  Eligible (“Teaching” faculty)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680446"/>
                  </a:ext>
                </a:extLst>
              </a:tr>
              <a:tr h="475122">
                <a:tc>
                  <a:txBody>
                    <a:bodyPr/>
                    <a:lstStyle/>
                    <a:p>
                      <a:r>
                        <a:rPr lang="en-US" dirty="0"/>
                        <a:t>University of Akron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Standard: </a:t>
                      </a:r>
                      <a:r>
                        <a:rPr lang="en-US" dirty="0"/>
                        <a:t>24 c.h.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specified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64136"/>
                  </a:ext>
                </a:extLst>
              </a:tr>
              <a:tr h="64452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University of Toledo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Maximum: </a:t>
                      </a:r>
                      <a:r>
                        <a:rPr lang="en-US" b="0" dirty="0"/>
                        <a:t>24</a:t>
                      </a:r>
                      <a:r>
                        <a:rPr lang="en-US" dirty="0"/>
                        <a:t> c.h.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Maximum: </a:t>
                      </a:r>
                      <a:r>
                        <a:rPr lang="en-US" dirty="0"/>
                        <a:t>30 c.h.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299343"/>
                  </a:ext>
                </a:extLst>
              </a:tr>
              <a:tr h="643465">
                <a:tc>
                  <a:txBody>
                    <a:bodyPr/>
                    <a:lstStyle/>
                    <a:p>
                      <a:r>
                        <a:rPr lang="en-US" dirty="0"/>
                        <a:t>Kent State University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Standard: </a:t>
                      </a:r>
                      <a:r>
                        <a:rPr lang="en-US" dirty="0"/>
                        <a:t>24 c.h.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Standard: 30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c.h.</a:t>
                      </a:r>
                      <a:r>
                        <a:rPr lang="en-US" dirty="0"/>
                        <a:t> per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680707"/>
                  </a:ext>
                </a:extLst>
              </a:tr>
              <a:tr h="643465">
                <a:tc>
                  <a:txBody>
                    <a:bodyPr/>
                    <a:lstStyle/>
                    <a:p>
                      <a:r>
                        <a:rPr lang="en-US" dirty="0"/>
                        <a:t>Youngstown State University</a:t>
                      </a:r>
                    </a:p>
                    <a:p>
                      <a:r>
                        <a:rPr lang="en-US" dirty="0"/>
                        <a:t>Shawnee State University</a:t>
                      </a:r>
                    </a:p>
                    <a:p>
                      <a:r>
                        <a:rPr lang="en-US" dirty="0"/>
                        <a:t>Central State University</a:t>
                      </a:r>
                    </a:p>
                    <a:p>
                      <a:r>
                        <a:rPr lang="en-US" dirty="0"/>
                        <a:t>Cleveland State 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Standard: </a:t>
                      </a:r>
                      <a:r>
                        <a:rPr lang="en-US" dirty="0"/>
                        <a:t>24 </a:t>
                      </a:r>
                      <a:r>
                        <a:rPr lang="en-US" dirty="0" err="1"/>
                        <a:t>c.h.</a:t>
                      </a:r>
                      <a:r>
                        <a:rPr lang="en-US" dirty="0"/>
                        <a:t> per year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Standard: </a:t>
                      </a:r>
                      <a:r>
                        <a:rPr lang="en-US" b="0" dirty="0"/>
                        <a:t>30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c.h.</a:t>
                      </a:r>
                      <a:r>
                        <a:rPr lang="en-US" dirty="0"/>
                        <a:t> per year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004064"/>
                  </a:ext>
                </a:extLst>
              </a:tr>
              <a:tr h="372802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WSU (new policy)</a:t>
                      </a:r>
                    </a:p>
                    <a:p>
                      <a:r>
                        <a:rPr lang="en-US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WSU (former practice)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Standard: </a:t>
                      </a:r>
                      <a:r>
                        <a:rPr lang="en-US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24 </a:t>
                      </a:r>
                      <a:r>
                        <a:rPr lang="en-US" dirty="0" err="1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c.h.</a:t>
                      </a:r>
                      <a:r>
                        <a:rPr lang="en-US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per year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Standard: </a:t>
                      </a:r>
                      <a:r>
                        <a:rPr lang="en-US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15-16 c.h. per year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Standard: </a:t>
                      </a:r>
                      <a:r>
                        <a:rPr lang="en-US" b="0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30</a:t>
                      </a:r>
                      <a:r>
                        <a:rPr lang="en-US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c.h.</a:t>
                      </a:r>
                      <a:r>
                        <a:rPr lang="en-US" dirty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 per year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Standard: </a:t>
                      </a:r>
                      <a:r>
                        <a:rPr lang="en-US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21-24 c.h. per year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664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53048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TET teaching loads may be adjusted due to Scholarly productivity/non-productivity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559338"/>
            <a:ext cx="8835390" cy="4521423"/>
          </a:xfrm>
        </p:spPr>
        <p:txBody>
          <a:bodyPr>
            <a:normAutofit/>
          </a:bodyPr>
          <a:lstStyle/>
          <a:p>
            <a:r>
              <a:rPr lang="en-US" sz="2600" dirty="0"/>
              <a:t>“Reasonable” scholarly productivity over a 3-year period = - 3 c.h. </a:t>
            </a:r>
            <a:r>
              <a:rPr lang="en-US" sz="2600" u="sng" dirty="0"/>
              <a:t>per semester</a:t>
            </a:r>
          </a:p>
          <a:p>
            <a:r>
              <a:rPr lang="en-US" sz="2600" dirty="0"/>
              <a:t>“Acceptable” scholarly productivity over a 3-year period = - 3 c.h. </a:t>
            </a:r>
            <a:r>
              <a:rPr lang="en-US" sz="2600" u="sng" dirty="0"/>
              <a:t>per year</a:t>
            </a:r>
          </a:p>
          <a:p>
            <a:r>
              <a:rPr lang="en-US" sz="2600" dirty="0"/>
              <a:t>Less than acceptable scholarly productivity over a 3-year period = + 3 c.h. </a:t>
            </a:r>
            <a:r>
              <a:rPr lang="en-US" sz="2600" u="sng" dirty="0"/>
              <a:t>per year</a:t>
            </a:r>
          </a:p>
          <a:p>
            <a:endParaRPr lang="en-US" sz="2600" dirty="0">
              <a:solidFill>
                <a:srgbClr val="00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probationary TET will be assumed to have been “reasonably productive” for probationary years 1-2 </a:t>
            </a:r>
            <a:r>
              <a:rPr lang="en-US" sz="2400" u="sng" dirty="0">
                <a:solidFill>
                  <a:srgbClr val="000000"/>
                </a:solidFill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and will have a base teaching load of nine (9) credit hours per semester in years 1 and 2.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/>
          </a:p>
          <a:p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91695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EEA2-3DD6-47B6-88E0-1865BF0E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0574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TET and NTE teaching loads may be adjusted due to a significant level of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12FC2-ABFA-4392-9969-20DDBBA7F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740" y="1559338"/>
            <a:ext cx="8835390" cy="4521423"/>
          </a:xfrm>
        </p:spPr>
        <p:txBody>
          <a:bodyPr>
            <a:normAutofit/>
          </a:bodyPr>
          <a:lstStyle/>
          <a:p>
            <a:r>
              <a:rPr lang="en-US" sz="2600" dirty="0"/>
              <a:t>Level of anticipated and documented service meets criteria for routine service plus exceeds the criteria for significant service demonstrating active engagement and productive leadership (approx. 7-9 hours per week of effort) = - up to 3 c.h. per year for TET, -up to 6 c.h. per year for NTE.</a:t>
            </a:r>
          </a:p>
          <a:p>
            <a:r>
              <a:rPr lang="en-US" sz="2600" dirty="0"/>
              <a:t>Level of anticipated and documented service meets contractual obligations = no adjustment.</a:t>
            </a:r>
          </a:p>
          <a:p>
            <a:r>
              <a:rPr lang="en-US" sz="2600" dirty="0"/>
              <a:t>Level of anticipated and documented service beyond routine service is negligible = + 3 c.h. per year</a:t>
            </a:r>
          </a:p>
          <a:p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1200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0FD5B3-4D9F-18AC-7C9C-E7F67B1519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20434" y="372236"/>
          <a:ext cx="6530271" cy="5612428"/>
        </p:xfrm>
        <a:graphic>
          <a:graphicData uri="http://schemas.openxmlformats.org/drawingml/2006/table">
            <a:tbl>
              <a:tblPr firstRow="1" firstCol="1" bandRow="1"/>
              <a:tblGrid>
                <a:gridCol w="393160">
                  <a:extLst>
                    <a:ext uri="{9D8B030D-6E8A-4147-A177-3AD203B41FA5}">
                      <a16:colId xmlns:a16="http://schemas.microsoft.com/office/drawing/2014/main" val="2324750115"/>
                    </a:ext>
                  </a:extLst>
                </a:gridCol>
                <a:gridCol w="4712498">
                  <a:extLst>
                    <a:ext uri="{9D8B030D-6E8A-4147-A177-3AD203B41FA5}">
                      <a16:colId xmlns:a16="http://schemas.microsoft.com/office/drawing/2014/main" val="4179120411"/>
                    </a:ext>
                  </a:extLst>
                </a:gridCol>
                <a:gridCol w="691256">
                  <a:extLst>
                    <a:ext uri="{9D8B030D-6E8A-4147-A177-3AD203B41FA5}">
                      <a16:colId xmlns:a16="http://schemas.microsoft.com/office/drawing/2014/main" val="1721585473"/>
                    </a:ext>
                  </a:extLst>
                </a:gridCol>
                <a:gridCol w="733357">
                  <a:extLst>
                    <a:ext uri="{9D8B030D-6E8A-4147-A177-3AD203B41FA5}">
                      <a16:colId xmlns:a16="http://schemas.microsoft.com/office/drawing/2014/main" val="708472313"/>
                    </a:ext>
                  </a:extLst>
                </a:gridCol>
              </a:tblGrid>
              <a:tr h="193464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FALL</a:t>
                      </a:r>
                      <a:endParaRPr lang="en-US" sz="105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SPRING</a:t>
                      </a:r>
                      <a:endParaRPr lang="en-US" sz="105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7579317"/>
                  </a:ext>
                </a:extLst>
              </a:tr>
              <a:tr h="328626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Begin each academic year TET with a base teaching load of twelve (12) credit hours per semester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 </a:t>
                      </a:r>
                      <a:endParaRPr lang="en-US" sz="105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5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274944"/>
                  </a:ext>
                </a:extLst>
              </a:tr>
              <a:tr h="2685489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____Faculty member has been “reasonably productive” in scholarship over prior three (3) years.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(Faculty member has produced at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least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50%</a:t>
                      </a:r>
                      <a:r>
                        <a:rPr lang="en-US" sz="1050" spc="13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1050" spc="12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requirements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promotion</a:t>
                      </a:r>
                      <a:r>
                        <a:rPr lang="en-US" sz="1050" spc="12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050" spc="12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Associate</a:t>
                      </a:r>
                      <a:r>
                        <a:rPr lang="en-US" sz="1050" spc="10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050" spc="125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en-US" sz="1050" spc="12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department over previous three years (Verify and list relevant production below). </a:t>
                      </a:r>
                      <a:r>
                        <a:rPr lang="en-US" sz="105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Subtract up to three (3) credit hours from each semester.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28905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____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Faculty member has been “acceptably productive” in scholarship over the prior three (3) years.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(Faculty member has produced at least 25% of the requirements for promotion to Associate Professor in that department over the previous three years </a:t>
                      </a: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(Verify and list relevant production below). </a:t>
                      </a:r>
                      <a:r>
                        <a:rPr lang="en-US" sz="105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Subtract up to three (3) credit hours from one semester only.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_____Faculty member has not been reasonably productive in scholarship over prior three (3) years.  </a:t>
                      </a:r>
                      <a:r>
                        <a:rPr lang="en-US" sz="1050" b="1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Add three (3) credit hours to one semester only.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937744"/>
                  </a:ext>
                </a:extLst>
              </a:tr>
              <a:tr h="2375923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en-US" sz="9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faculty member’s anticipated contributions to the University (documented below), and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 which no additional release or compensation is provided, meet the criterion for routine service and exceed that for significant service, demonstrating active engagement and productive leadership.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Subtract three (3) credit hours in one semester only. 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 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faculty member’s anticipated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contributions to the University (documented below), and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 which no additional release or compensation is provided, meet the criterion for routine service and for significant service.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Make no adjustment.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faculty member’s anticipated contributions to the University (documented below) DO NOT meet the criterion for significant service.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Add three (3) credit hours to one semester only.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72" marR="564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65535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FA8A9D-9B7C-6824-11ED-16C0168787F1}"/>
              </a:ext>
            </a:extLst>
          </p:cNvPr>
          <p:cNvSpPr txBox="1"/>
          <p:nvPr/>
        </p:nvSpPr>
        <p:spPr>
          <a:xfrm>
            <a:off x="1904327" y="1051966"/>
            <a:ext cx="14161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b="1" dirty="0">
                <a:solidFill>
                  <a:prstClr val="black"/>
                </a:solidFill>
                <a:latin typeface="Calibri"/>
              </a:rPr>
              <a:t>Sample TET</a:t>
            </a:r>
          </a:p>
          <a:p>
            <a:pPr defTabSz="457200"/>
            <a:r>
              <a:rPr lang="en-US" sz="2000" b="1" dirty="0">
                <a:solidFill>
                  <a:prstClr val="black"/>
                </a:solidFill>
                <a:latin typeface="Calibri"/>
              </a:rPr>
              <a:t>Worksheet</a:t>
            </a:r>
          </a:p>
          <a:p>
            <a:pPr defTabSz="457200"/>
            <a:r>
              <a:rPr lang="en-US" sz="2000" b="1" dirty="0">
                <a:solidFill>
                  <a:prstClr val="black"/>
                </a:solidFill>
                <a:latin typeface="Calibri"/>
              </a:rPr>
              <a:t>Calculator</a:t>
            </a:r>
          </a:p>
        </p:txBody>
      </p:sp>
    </p:spTree>
    <p:extLst>
      <p:ext uri="{BB962C8B-B14F-4D97-AF65-F5344CB8AC3E}">
        <p14:creationId xmlns:p14="http://schemas.microsoft.com/office/powerpoint/2010/main" val="2531093301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69EA2-11B2-B63B-54B9-F312A8708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C86479-3F3E-F6D9-4991-3200D61E957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44636" y="809470"/>
          <a:ext cx="6417056" cy="3710067"/>
        </p:xfrm>
        <a:graphic>
          <a:graphicData uri="http://schemas.openxmlformats.org/drawingml/2006/table">
            <a:tbl>
              <a:tblPr firstRow="1" firstCol="1" bandRow="1"/>
              <a:tblGrid>
                <a:gridCol w="386345">
                  <a:extLst>
                    <a:ext uri="{9D8B030D-6E8A-4147-A177-3AD203B41FA5}">
                      <a16:colId xmlns:a16="http://schemas.microsoft.com/office/drawing/2014/main" val="1107042919"/>
                    </a:ext>
                  </a:extLst>
                </a:gridCol>
                <a:gridCol w="4630796">
                  <a:extLst>
                    <a:ext uri="{9D8B030D-6E8A-4147-A177-3AD203B41FA5}">
                      <a16:colId xmlns:a16="http://schemas.microsoft.com/office/drawing/2014/main" val="3955408206"/>
                    </a:ext>
                  </a:extLst>
                </a:gridCol>
                <a:gridCol w="679273">
                  <a:extLst>
                    <a:ext uri="{9D8B030D-6E8A-4147-A177-3AD203B41FA5}">
                      <a16:colId xmlns:a16="http://schemas.microsoft.com/office/drawing/2014/main" val="3741244138"/>
                    </a:ext>
                  </a:extLst>
                </a:gridCol>
                <a:gridCol w="720642">
                  <a:extLst>
                    <a:ext uri="{9D8B030D-6E8A-4147-A177-3AD203B41FA5}">
                      <a16:colId xmlns:a16="http://schemas.microsoft.com/office/drawing/2014/main" val="3486767616"/>
                    </a:ext>
                  </a:extLst>
                </a:gridCol>
              </a:tblGrid>
              <a:tr h="435225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List and attach documentation and, if required, permission, for Offsets, if any, for faculty member in good standing .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188271"/>
                  </a:ext>
                </a:extLst>
              </a:tr>
              <a:tr h="214061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lvl="0" indent="0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a.       Administrative Offset, if any.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052372"/>
                  </a:ext>
                </a:extLst>
              </a:tr>
              <a:tr h="1319881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lvl="0" indent="0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b..      Performance Offset, if any tenured faculty member has produced at least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175%</a:t>
                      </a:r>
                      <a:r>
                        <a:rPr lang="en-US" sz="1050" spc="13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1050" spc="12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requirements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promotion</a:t>
                      </a:r>
                      <a:r>
                        <a:rPr lang="en-US" sz="1050" spc="12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050" spc="12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Associate</a:t>
                      </a:r>
                      <a:r>
                        <a:rPr lang="en-US" sz="1050" spc="10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Professor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050" spc="125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en-US" sz="1050" spc="12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department over the previous three (3) years, </a:t>
                      </a:r>
                      <a:r>
                        <a:rPr lang="en-US" sz="105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beyond that required to meet the requirements of reasonable productivity, above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subtract up to three credit hours from one semester only.</a:t>
                      </a: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(Verify and list relevant production below). 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86518"/>
                  </a:ext>
                </a:extLst>
              </a:tr>
              <a:tr h="214061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lvl="0" indent="0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c.        Discretionary Offset, if any. 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7193"/>
                  </a:ext>
                </a:extLst>
              </a:tr>
              <a:tr h="656389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Teaching Credits or Credit for Research Supervision. Verify and document Faculty member’s requested use of accrued teaching credits at </a:t>
                      </a:r>
                      <a:r>
                        <a:rPr lang="en-US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1-3 credits per semester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573045"/>
                  </a:ext>
                </a:extLst>
              </a:tr>
              <a:tr h="435225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Funded Research Course Releases. Verify and attach documentation for course release time purchased for either semester on active grants.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975699"/>
                  </a:ext>
                </a:extLst>
              </a:tr>
              <a:tr h="435225"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Calculate final adjusted teaching load. </a:t>
                      </a:r>
                      <a:r>
                        <a:rPr lang="en-US" sz="1050" b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Cannot be less than 6 credit hours per semester.*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28905" eaLnBrk="0" hangingPunct="0">
                        <a:lnSpc>
                          <a:spcPct val="10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24765" algn="l"/>
                          <a:tab pos="128905" algn="l"/>
                        </a:tabLst>
                      </a:pPr>
                      <a:r>
                        <a:rPr lang="en-US" sz="1050" dirty="0">
                          <a:effectLst/>
                          <a:highlight>
                            <a:srgbClr val="D3D3D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0462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722F87C-9668-A7D8-C4EA-58A9FA687D13}"/>
              </a:ext>
            </a:extLst>
          </p:cNvPr>
          <p:cNvSpPr txBox="1"/>
          <p:nvPr/>
        </p:nvSpPr>
        <p:spPr>
          <a:xfrm>
            <a:off x="2505856" y="5021704"/>
            <a:ext cx="7255836" cy="1055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28905" defTabSz="457200" eaLnBrk="0" hangingPunct="0">
              <a:lnSpc>
                <a:spcPct val="105000"/>
              </a:lnSpc>
              <a:spcBef>
                <a:spcPts val="35"/>
              </a:spcBef>
              <a:tabLst>
                <a:tab pos="24765" algn="l"/>
                <a:tab pos="128905" algn="l"/>
              </a:tabLst>
            </a:pPr>
            <a:r>
              <a:rPr lang="en-US" sz="1200" dirty="0">
                <a:solidFill>
                  <a:prstClr val="black"/>
                </a:solidFill>
                <a:highlight>
                  <a:srgbClr val="D3D3D3"/>
                </a:highlight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NOTE: Total Offsets and Credits (steps 4 and 5 above) may not account for more than 6 credits per semester.</a:t>
            </a: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12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128905" defTabSz="457200" eaLnBrk="0" hangingPunct="0">
              <a:lnSpc>
                <a:spcPct val="105000"/>
              </a:lnSpc>
              <a:spcBef>
                <a:spcPts val="35"/>
              </a:spcBef>
              <a:tabLst>
                <a:tab pos="24765" algn="l"/>
                <a:tab pos="128905" algn="l"/>
              </a:tabLst>
            </a:pP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NOTE: For TET assistant professors, chair will assume “reasonable productivity” for step 2, for probationary years 1-2.</a:t>
            </a:r>
            <a:endParaRPr lang="en-US" sz="12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128905" defTabSz="457200" eaLnBrk="0" hangingPunct="0">
              <a:lnSpc>
                <a:spcPct val="105000"/>
              </a:lnSpc>
              <a:spcBef>
                <a:spcPts val="35"/>
              </a:spcBef>
              <a:tabLst>
                <a:tab pos="24765" algn="l"/>
                <a:tab pos="128905" algn="l"/>
              </a:tabLst>
            </a:pP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NOTE: Loads that include Funded Research Course Releases purchased on a grant may not be less than 3 credit hours per semester.</a:t>
            </a:r>
            <a:endParaRPr lang="en-US" sz="12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830975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416CFC-9FF7-4203-981F-785C4DDE83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 of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71067-DDED-4ABF-A156-84EA69F50A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Publishing a peer reviewed article or book</a:t>
            </a:r>
          </a:p>
          <a:p>
            <a:r>
              <a:rPr lang="en-US" dirty="0"/>
              <a:t>Producing a creative work of art </a:t>
            </a:r>
          </a:p>
          <a:p>
            <a:r>
              <a:rPr lang="en-US" dirty="0"/>
              <a:t>Receiving a funded grant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A959B-54C4-4004-9873-FF8EA19EB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Examples of Service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D4305B-CC8B-40FA-8403-1D3BC2B518C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Chairing a College Curriculum Committee</a:t>
            </a:r>
          </a:p>
          <a:p>
            <a:r>
              <a:rPr lang="en-US" dirty="0"/>
              <a:t>Serving on a University Retention Committee</a:t>
            </a:r>
          </a:p>
          <a:p>
            <a:r>
              <a:rPr lang="en-US" dirty="0"/>
              <a:t>Leading program accreditation efforts</a:t>
            </a:r>
          </a:p>
          <a:p>
            <a:r>
              <a:rPr lang="en-US" dirty="0"/>
              <a:t>Serving on the Faculty Senate</a:t>
            </a:r>
          </a:p>
          <a:p>
            <a:r>
              <a:rPr lang="en-US" dirty="0"/>
              <a:t>Profession Association Leadership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213B59F-D496-4801-B48E-7510DC7B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Various Examples </a:t>
            </a:r>
          </a:p>
        </p:txBody>
      </p:sp>
    </p:spTree>
    <p:extLst>
      <p:ext uri="{BB962C8B-B14F-4D97-AF65-F5344CB8AC3E}">
        <p14:creationId xmlns:p14="http://schemas.microsoft.com/office/powerpoint/2010/main" val="357004130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Inside Slide Option 2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side Slide Option 1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2638FF740B142B8022555918FEB9F" ma:contentTypeVersion="17" ma:contentTypeDescription="Create a new document." ma:contentTypeScope="" ma:versionID="2229f833e19aaf41bd97d2a0b505378b">
  <xsd:schema xmlns:xsd="http://www.w3.org/2001/XMLSchema" xmlns:xs="http://www.w3.org/2001/XMLSchema" xmlns:p="http://schemas.microsoft.com/office/2006/metadata/properties" xmlns:ns3="f14f5121-62c6-4434-9470-e5665b19f426" xmlns:ns4="0d6f60fd-9237-4e3c-b945-91fdf15376b5" targetNamespace="http://schemas.microsoft.com/office/2006/metadata/properties" ma:root="true" ma:fieldsID="35cf38de582436f96f0b68d28545339a" ns3:_="" ns4:_="">
    <xsd:import namespace="f14f5121-62c6-4434-9470-e5665b19f426"/>
    <xsd:import namespace="0d6f60fd-9237-4e3c-b945-91fdf15376b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f5121-62c6-4434-9470-e5665b19f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6f60fd-9237-4e3c-b945-91fdf15376b5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14f5121-62c6-4434-9470-e5665b19f426" xsi:nil="true"/>
  </documentManagement>
</p:properties>
</file>

<file path=customXml/itemProps1.xml><?xml version="1.0" encoding="utf-8"?>
<ds:datastoreItem xmlns:ds="http://schemas.openxmlformats.org/officeDocument/2006/customXml" ds:itemID="{56EA1775-2948-4218-82B4-B035D64054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4f5121-62c6-4434-9470-e5665b19f426"/>
    <ds:schemaRef ds:uri="0d6f60fd-9237-4e3c-b945-91fdf15376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18376B-E741-4572-A10C-EB464663E5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0A0B44-BC53-4260-A511-0496D91AE2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14f5121-62c6-4434-9470-e5665b19f426"/>
    <ds:schemaRef ds:uri="0d6f60fd-9237-4e3c-b945-91fdf15376b5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1301</Words>
  <Application>Microsoft Office PowerPoint</Application>
  <PresentationFormat>Widescreen</PresentationFormat>
  <Paragraphs>135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DengXian</vt:lpstr>
      <vt:lpstr>Aptos</vt:lpstr>
      <vt:lpstr>Arial</vt:lpstr>
      <vt:lpstr>Calibri</vt:lpstr>
      <vt:lpstr>Times New Roman</vt:lpstr>
      <vt:lpstr>Inside Slide Option 2 (includes different content layouts)</vt:lpstr>
      <vt:lpstr>Inside Slide Option 1 (includes different content layouts)</vt:lpstr>
      <vt:lpstr>University Policy 2020 Faculty Workload</vt:lpstr>
      <vt:lpstr>Background on Policy Revision</vt:lpstr>
      <vt:lpstr>Goals of the Policy</vt:lpstr>
      <vt:lpstr>Comparative Faculty Teaching Loads</vt:lpstr>
      <vt:lpstr>TET teaching loads may be adjusted due to Scholarly productivity/non-productivity </vt:lpstr>
      <vt:lpstr>TET and NTE teaching loads may be adjusted due to a significant level of service</vt:lpstr>
      <vt:lpstr>PowerPoint Presentation</vt:lpstr>
      <vt:lpstr>PowerPoint Presentation</vt:lpstr>
      <vt:lpstr>Various Examples </vt:lpstr>
      <vt:lpstr>Additional Offsets, Course Releases and Credits may reduce teaching load</vt:lpstr>
      <vt:lpstr>Restrictions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Policy 2020 Faculty Workload</dc:title>
  <dc:creator>Amy Thompson</dc:creator>
  <cp:lastModifiedBy>Amy Thompson</cp:lastModifiedBy>
  <cp:revision>1</cp:revision>
  <dcterms:created xsi:type="dcterms:W3CDTF">2024-02-10T18:21:37Z</dcterms:created>
  <dcterms:modified xsi:type="dcterms:W3CDTF">2024-02-10T18:25:27Z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0x010100AE12638FF740B142B8022555918FEB9F</vt:lpwstr>
  </property>
</Properties>
</file>