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426" r:id="rId3"/>
    <p:sldId id="897" r:id="rId4"/>
    <p:sldId id="910" r:id="rId5"/>
    <p:sldId id="911" r:id="rId6"/>
    <p:sldId id="912" r:id="rId7"/>
    <p:sldId id="792" r:id="rId8"/>
    <p:sldId id="797" r:id="rId9"/>
    <p:sldId id="865" r:id="rId10"/>
    <p:sldId id="851" r:id="rId11"/>
    <p:sldId id="878" r:id="rId12"/>
    <p:sldId id="889" r:id="rId13"/>
    <p:sldId id="890" r:id="rId14"/>
    <p:sldId id="873" r:id="rId15"/>
    <p:sldId id="891" r:id="rId16"/>
    <p:sldId id="857" r:id="rId17"/>
    <p:sldId id="893" r:id="rId18"/>
    <p:sldId id="859" r:id="rId19"/>
    <p:sldId id="895" r:id="rId20"/>
    <p:sldId id="861" r:id="rId21"/>
    <p:sldId id="909" r:id="rId22"/>
    <p:sldId id="828" r:id="rId23"/>
    <p:sldId id="844" r:id="rId24"/>
    <p:sldId id="913" r:id="rId25"/>
    <p:sldId id="84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852F"/>
    <a:srgbClr val="7030A0"/>
    <a:srgbClr val="4A1E10"/>
    <a:srgbClr val="DBDEE3"/>
    <a:srgbClr val="D0D7DD"/>
    <a:srgbClr val="DCDDE2"/>
    <a:srgbClr val="7A7AF4"/>
    <a:srgbClr val="B9DEE4"/>
    <a:srgbClr val="9B339D"/>
    <a:srgbClr val="1C3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55042" autoAdjust="0"/>
  </p:normalViewPr>
  <p:slideViewPr>
    <p:cSldViewPr snapToGrid="0">
      <p:cViewPr varScale="1">
        <p:scale>
          <a:sx n="62" d="100"/>
          <a:sy n="62" d="100"/>
        </p:scale>
        <p:origin x="2286" y="66"/>
      </p:cViewPr>
      <p:guideLst/>
    </p:cSldViewPr>
  </p:slideViewPr>
  <p:notesTextViewPr>
    <p:cViewPr>
      <p:scale>
        <a:sx n="1" d="1"/>
        <a:sy n="1" d="1"/>
      </p:scale>
      <p:origin x="0" y="0"/>
    </p:cViewPr>
  </p:notesTextViewPr>
  <p:notesViewPr>
    <p:cSldViewPr snapToGrid="0">
      <p:cViewPr varScale="1">
        <p:scale>
          <a:sx n="84" d="100"/>
          <a:sy n="84" d="100"/>
        </p:scale>
        <p:origin x="371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22677-EFA2-4401-A150-3DE6C4DF83F4}" type="datetimeFigureOut">
              <a:rPr lang="en-US" smtClean="0"/>
              <a:t>12/5/2025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1C39A-88EC-4E47-BA12-FBCE15120BB9}" type="slidenum">
              <a:rPr lang="en-US" smtClean="0"/>
              <a:t>‹#›</a:t>
            </a:fld>
            <a:endParaRPr lang="en-US"/>
          </a:p>
        </p:txBody>
      </p:sp>
    </p:spTree>
    <p:extLst>
      <p:ext uri="{BB962C8B-B14F-4D97-AF65-F5344CB8AC3E}">
        <p14:creationId xmlns:p14="http://schemas.microsoft.com/office/powerpoint/2010/main" val="383393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1</a:t>
            </a:fld>
            <a:endParaRPr lang="en-US"/>
          </a:p>
        </p:txBody>
      </p:sp>
    </p:spTree>
    <p:extLst>
      <p:ext uri="{BB962C8B-B14F-4D97-AF65-F5344CB8AC3E}">
        <p14:creationId xmlns:p14="http://schemas.microsoft.com/office/powerpoint/2010/main" val="39969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RSI DoE Definition [Regular Interaction]</a:t>
            </a:r>
          </a:p>
          <a:p>
            <a:pPr algn="l"/>
            <a:r>
              <a:rPr lang="en-US" sz="8000" dirty="0"/>
              <a:t>Communication between instructor and students occurs consistently and at predictable intervals, not randomly or when student initiates it. </a:t>
            </a:r>
          </a:p>
          <a:p>
            <a:pPr algn="l"/>
            <a:endParaRPr lang="en-US" sz="8000" i="1" dirty="0">
              <a:solidFill>
                <a:schemeClr val="tx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10</a:t>
            </a:fld>
            <a:endParaRPr lang="en-US"/>
          </a:p>
        </p:txBody>
      </p:sp>
    </p:spTree>
    <p:extLst>
      <p:ext uri="{BB962C8B-B14F-4D97-AF65-F5344CB8AC3E}">
        <p14:creationId xmlns:p14="http://schemas.microsoft.com/office/powerpoint/2010/main" val="315287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RSI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11</a:t>
            </a:fld>
            <a:endParaRPr lang="en-US"/>
          </a:p>
        </p:txBody>
      </p:sp>
    </p:spTree>
    <p:extLst>
      <p:ext uri="{BB962C8B-B14F-4D97-AF65-F5344CB8AC3E}">
        <p14:creationId xmlns:p14="http://schemas.microsoft.com/office/powerpoint/2010/main" val="1408736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5400" b="1" dirty="0"/>
              <a:t>RSI Requires DE Courses Meet 2 of 4 Criteria: </a:t>
            </a:r>
          </a:p>
          <a:p>
            <a:pPr algn="l"/>
            <a:r>
              <a:rPr lang="en-US" sz="4000" dirty="0"/>
              <a:t>HLC must find 2/5 RSI criteria in the DE course syllabus. </a:t>
            </a:r>
            <a:br>
              <a:rPr lang="en-US" sz="4000" dirty="0"/>
            </a:br>
            <a:r>
              <a:rPr lang="en-US" sz="4000" i="1" dirty="0"/>
              <a:t>*Hint: RSI activities must be predictable, regular, substantive, and instructor initiated. </a:t>
            </a:r>
            <a:endParaRPr lang="en-US" sz="2800" dirty="0"/>
          </a:p>
          <a:p>
            <a:pPr algn="l"/>
            <a:endParaRPr lang="en-US" sz="2800" dirty="0"/>
          </a:p>
          <a:p>
            <a:pPr marL="342900" indent="-342900">
              <a:buFont typeface="+mj-lt"/>
              <a:buAutoNum type="arabicPeriod"/>
            </a:pPr>
            <a:r>
              <a:rPr lang="en-US" sz="4000" dirty="0">
                <a:solidFill>
                  <a:schemeClr val="bg1"/>
                </a:solidFill>
              </a:rPr>
              <a:t>Providing direct instruction;</a:t>
            </a:r>
          </a:p>
          <a:p>
            <a:pPr marL="342900" indent="-342900">
              <a:buFont typeface="+mj-lt"/>
              <a:buAutoNum type="arabicPeriod"/>
            </a:pPr>
            <a:r>
              <a:rPr lang="en-US" sz="4000" dirty="0">
                <a:solidFill>
                  <a:schemeClr val="bg1"/>
                </a:solidFill>
              </a:rPr>
              <a:t>Assessing or providing feedback on a student’s coursework;</a:t>
            </a:r>
          </a:p>
          <a:p>
            <a:pPr marL="342900" indent="-342900">
              <a:buFont typeface="+mj-lt"/>
              <a:buAutoNum type="arabicPeriod"/>
            </a:pPr>
            <a:r>
              <a:rPr lang="en-US" sz="4000" dirty="0">
                <a:solidFill>
                  <a:schemeClr val="bg1"/>
                </a:solidFill>
              </a:rPr>
              <a:t>Providing information or responding to questions about the content of a course or competency;</a:t>
            </a:r>
          </a:p>
          <a:p>
            <a:pPr marL="342900" indent="-342900">
              <a:buFont typeface="+mj-lt"/>
              <a:buAutoNum type="arabicPeriod"/>
            </a:pPr>
            <a:r>
              <a:rPr lang="en-US" sz="4000" dirty="0">
                <a:solidFill>
                  <a:schemeClr val="bg1"/>
                </a:solidFill>
              </a:rPr>
              <a:t>Facilitating a group discussion regarding the content of a course or competency; or,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4000" strike="sngStrike" dirty="0">
                <a:solidFill>
                  <a:schemeClr val="bg1"/>
                </a:solidFill>
              </a:rPr>
              <a:t>Other instructional activities approved by the institution’s or program’s accrediting agency. </a:t>
            </a:r>
            <a:br>
              <a:rPr lang="en-US" sz="4000" dirty="0">
                <a:solidFill>
                  <a:schemeClr val="bg1"/>
                </a:solidFill>
              </a:rPr>
            </a:br>
            <a:r>
              <a:rPr lang="en-US" sz="4000" i="1" dirty="0">
                <a:solidFill>
                  <a:schemeClr val="tx1"/>
                </a:solidFill>
              </a:rPr>
              <a:t>*Hint: The fifth criteria is rarely used, so we won’t be looking at it today. </a:t>
            </a:r>
            <a:endParaRPr lang="en-US" sz="4400" i="1" dirty="0">
              <a:solidFill>
                <a:schemeClr val="tx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12</a:t>
            </a:fld>
            <a:endParaRPr lang="en-US"/>
          </a:p>
        </p:txBody>
      </p:sp>
    </p:spTree>
    <p:extLst>
      <p:ext uri="{BB962C8B-B14F-4D97-AF65-F5344CB8AC3E}">
        <p14:creationId xmlns:p14="http://schemas.microsoft.com/office/powerpoint/2010/main" val="333664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(1) Providing direct instruction (Tips/Sanity)</a:t>
            </a:r>
          </a:p>
          <a:p>
            <a:pPr algn="l"/>
            <a:r>
              <a:rPr lang="en-US" sz="9600" i="1" dirty="0"/>
              <a:t>Use ChatGPT to create discussion prompts that are specific for your class</a:t>
            </a:r>
          </a:p>
        </p:txBody>
      </p:sp>
      <p:sp>
        <p:nvSpPr>
          <p:cNvPr id="4" name="Slide Number Placeholder 3"/>
          <p:cNvSpPr>
            <a:spLocks noGrp="1"/>
          </p:cNvSpPr>
          <p:nvPr>
            <p:ph type="sldNum" sz="quarter" idx="5"/>
          </p:nvPr>
        </p:nvSpPr>
        <p:spPr/>
        <p:txBody>
          <a:bodyPr/>
          <a:lstStyle/>
          <a:p>
            <a:fld id="{2671C39A-88EC-4E47-BA12-FBCE15120BB9}" type="slidenum">
              <a:rPr lang="en-US" smtClean="0"/>
              <a:t>13</a:t>
            </a:fld>
            <a:endParaRPr lang="en-US"/>
          </a:p>
        </p:txBody>
      </p:sp>
    </p:spTree>
    <p:extLst>
      <p:ext uri="{BB962C8B-B14F-4D97-AF65-F5344CB8AC3E}">
        <p14:creationId xmlns:p14="http://schemas.microsoft.com/office/powerpoint/2010/main" val="136851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(1) Providing direct instruction: </a:t>
            </a:r>
          </a:p>
          <a:p>
            <a:pPr algn="l"/>
            <a:r>
              <a:rPr lang="en-US" sz="7200" dirty="0"/>
              <a:t>Provide examples of how Distance Education courses can meet RSI requirements by having the instructor providing direct instruction. </a:t>
            </a:r>
          </a:p>
          <a:p>
            <a:pPr algn="l"/>
            <a:endParaRPr lang="en-US" sz="7200" dirty="0"/>
          </a:p>
          <a:p>
            <a:pPr algn="ctr"/>
            <a:r>
              <a:rPr lang="en-US" sz="9600" b="1" dirty="0">
                <a:solidFill>
                  <a:schemeClr val="tx1"/>
                </a:solidFill>
              </a:rPr>
              <a:t>EXAMPLES THAT DO NOT MEET RSI GUIDELINES:  </a:t>
            </a:r>
          </a:p>
          <a:p>
            <a:pPr marL="342900" indent="-342900">
              <a:buAutoNum type="arabicParenR"/>
            </a:pPr>
            <a:r>
              <a:rPr lang="en-US" sz="9600" b="1" dirty="0">
                <a:solidFill>
                  <a:schemeClr val="tx1"/>
                </a:solidFill>
              </a:rPr>
              <a:t>VIDEO LECTURE: </a:t>
            </a:r>
            <a:br>
              <a:rPr lang="en-US" sz="9600" dirty="0">
                <a:solidFill>
                  <a:schemeClr val="tx1"/>
                </a:solidFill>
              </a:rPr>
            </a:br>
            <a:r>
              <a:rPr lang="en-US" sz="7200" dirty="0">
                <a:solidFill>
                  <a:schemeClr val="tx1"/>
                </a:solidFill>
              </a:rPr>
              <a:t>Adding pre-recorded weekly video lectures.  </a:t>
            </a:r>
            <a:br>
              <a:rPr lang="en-US" sz="7200" dirty="0">
                <a:solidFill>
                  <a:schemeClr val="tx1"/>
                </a:solidFill>
              </a:rPr>
            </a:br>
            <a:r>
              <a:rPr lang="en-US" sz="7200" dirty="0">
                <a:solidFill>
                  <a:schemeClr val="tx1"/>
                </a:solidFill>
              </a:rPr>
              <a:t>[No. This does not meet RSI guidelines]. Passive lectures without instructor-student interaction do not satisfy RSI requirements. </a:t>
            </a:r>
          </a:p>
          <a:p>
            <a:pPr marL="342900" indent="-342900">
              <a:buAutoNum type="arabicParenR"/>
            </a:pPr>
            <a:r>
              <a:rPr lang="en-US" sz="9600" b="1" dirty="0">
                <a:solidFill>
                  <a:schemeClr val="tx1"/>
                </a:solidFill>
              </a:rPr>
              <a:t>WEEKLY READINGS: </a:t>
            </a:r>
            <a:br>
              <a:rPr lang="en-US" sz="9600" dirty="0">
                <a:solidFill>
                  <a:schemeClr val="tx1"/>
                </a:solidFill>
              </a:rPr>
            </a:br>
            <a:r>
              <a:rPr lang="en-US" sz="7200" dirty="0">
                <a:solidFill>
                  <a:schemeClr val="tx1"/>
                </a:solidFill>
              </a:rPr>
              <a:t>Students are directed to read textbook chapters each week. </a:t>
            </a:r>
            <a:br>
              <a:rPr lang="en-US" sz="7200" dirty="0">
                <a:solidFill>
                  <a:schemeClr val="tx1"/>
                </a:solidFill>
              </a:rPr>
            </a:br>
            <a:r>
              <a:rPr lang="en-US" sz="7200" dirty="0">
                <a:solidFill>
                  <a:schemeClr val="tx1"/>
                </a:solidFill>
              </a:rPr>
              <a:t>[No. This does not meet RSI guidelines]. Passively reading assignments without instructor-student interaction does not satisfy RSI requirements. </a:t>
            </a:r>
            <a:endParaRPr lang="en-US" sz="9600" dirty="0">
              <a:solidFill>
                <a:schemeClr val="tx1"/>
              </a:solidFill>
            </a:endParaRPr>
          </a:p>
          <a:p>
            <a:pPr algn="l"/>
            <a:endParaRPr lang="en-US" sz="7200" dirty="0"/>
          </a:p>
          <a:p>
            <a:pPr algn="ctr"/>
            <a:r>
              <a:rPr lang="en-US" sz="9600" b="1" dirty="0">
                <a:solidFill>
                  <a:schemeClr val="tx1"/>
                </a:solidFill>
              </a:rPr>
              <a:t>EXAMPLES THAT DO MEET RSI GUIDELINES:  </a:t>
            </a:r>
          </a:p>
          <a:p>
            <a:pPr marL="342900" indent="-342900">
              <a:buAutoNum type="arabicParenR"/>
            </a:pPr>
            <a:r>
              <a:rPr lang="en-US" sz="9600" b="1" dirty="0">
                <a:solidFill>
                  <a:schemeClr val="tx1"/>
                </a:solidFill>
              </a:rPr>
              <a:t>LIVE LECTURE VIA WEB CONFERENCING (Weekly): </a:t>
            </a:r>
            <a:br>
              <a:rPr lang="en-US" sz="9600" dirty="0">
                <a:solidFill>
                  <a:schemeClr val="tx1"/>
                </a:solidFill>
              </a:rPr>
            </a:br>
            <a:r>
              <a:rPr lang="en-US" sz="7200" dirty="0">
                <a:solidFill>
                  <a:schemeClr val="tx1"/>
                </a:solidFill>
              </a:rPr>
              <a:t>Adding a weekly synchronous web conference class using web conferencing tools like Zoom. </a:t>
            </a:r>
            <a:br>
              <a:rPr lang="en-US" sz="7200" dirty="0">
                <a:solidFill>
                  <a:schemeClr val="tx1"/>
                </a:solidFill>
              </a:rPr>
            </a:br>
            <a:r>
              <a:rPr lang="en-US" sz="7200" dirty="0">
                <a:solidFill>
                  <a:schemeClr val="tx1"/>
                </a:solidFill>
              </a:rPr>
              <a:t>[Yes. This does meet RSI guidelines]. Synchronous classes allow instructor-student interaction where students can ask questions and engage with the material. </a:t>
            </a:r>
          </a:p>
          <a:p>
            <a:pPr marL="342900" indent="-342900">
              <a:buAutoNum type="arabicParenR"/>
            </a:pPr>
            <a:r>
              <a:rPr lang="en-US" sz="9600" b="1" dirty="0">
                <a:solidFill>
                  <a:schemeClr val="tx1"/>
                </a:solidFill>
              </a:rPr>
              <a:t>PRE-RECORDED LECTURE W/FOLLOW UP (Weekly): </a:t>
            </a:r>
            <a:br>
              <a:rPr lang="en-US" sz="9600" dirty="0">
                <a:solidFill>
                  <a:schemeClr val="tx1"/>
                </a:solidFill>
              </a:rPr>
            </a:br>
            <a:r>
              <a:rPr lang="en-US" sz="7200" dirty="0">
                <a:solidFill>
                  <a:schemeClr val="tx1"/>
                </a:solidFill>
              </a:rPr>
              <a:t>Instructor records weekly video that is paired with discussion forum for students to ask questions. </a:t>
            </a:r>
            <a:br>
              <a:rPr lang="en-US" sz="7200" dirty="0">
                <a:solidFill>
                  <a:schemeClr val="tx1"/>
                </a:solidFill>
              </a:rPr>
            </a:br>
            <a:r>
              <a:rPr lang="en-US" sz="7200" dirty="0">
                <a:solidFill>
                  <a:schemeClr val="tx1"/>
                </a:solidFill>
              </a:rPr>
              <a:t>[Yes. This does meet RSI guidelines]. This allows instructor-student interaction because it proactively gives students an opportunity to ask questions and get clarification. </a:t>
            </a:r>
            <a:endParaRPr lang="en-US" sz="9600" dirty="0">
              <a:solidFill>
                <a:schemeClr val="tx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14</a:t>
            </a:fld>
            <a:endParaRPr lang="en-US"/>
          </a:p>
        </p:txBody>
      </p:sp>
    </p:spTree>
    <p:extLst>
      <p:ext uri="{BB962C8B-B14F-4D97-AF65-F5344CB8AC3E}">
        <p14:creationId xmlns:p14="http://schemas.microsoft.com/office/powerpoint/2010/main" val="131145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(2) Assessing or providing feedback on a student’s coursework : </a:t>
            </a:r>
          </a:p>
          <a:p>
            <a:pPr algn="l"/>
            <a:r>
              <a:rPr lang="en-US" sz="7200" dirty="0"/>
              <a:t>Provide examples of how Distance Education courses can meet RSI criteria by having the instructor providing direct instruction. </a:t>
            </a:r>
          </a:p>
          <a:p>
            <a:pPr marL="342900" indent="-342900">
              <a:buFont typeface="+mj-lt"/>
              <a:buAutoNum type="arabicPeriod"/>
            </a:pPr>
            <a:endParaRPr lang="en-US" sz="7200" dirty="0">
              <a:solidFill>
                <a:schemeClr val="bg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15</a:t>
            </a:fld>
            <a:endParaRPr lang="en-US"/>
          </a:p>
        </p:txBody>
      </p:sp>
    </p:spTree>
    <p:extLst>
      <p:ext uri="{BB962C8B-B14F-4D97-AF65-F5344CB8AC3E}">
        <p14:creationId xmlns:p14="http://schemas.microsoft.com/office/powerpoint/2010/main" val="259228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(2) Assessing or providing feedback on a student’s coursework </a:t>
            </a:r>
          </a:p>
          <a:p>
            <a:pPr algn="l"/>
            <a:r>
              <a:rPr lang="en-US" sz="7200" dirty="0"/>
              <a:t>Provide examples of how Distance Education courses can meet RSI criteria by having the instructor providing direct instruction. </a:t>
            </a:r>
          </a:p>
          <a:p>
            <a:pPr algn="l"/>
            <a:endParaRPr lang="en-US" sz="7200" dirty="0"/>
          </a:p>
          <a:p>
            <a:pPr algn="ctr"/>
            <a:r>
              <a:rPr lang="en-US" sz="9600" b="1" dirty="0">
                <a:solidFill>
                  <a:schemeClr val="tx1"/>
                </a:solidFill>
              </a:rPr>
              <a:t>EXAMPLES THAT DO NOT MEET RSI GUIDELINES:  </a:t>
            </a:r>
          </a:p>
          <a:p>
            <a:pPr marL="342900" indent="-342900">
              <a:buAutoNum type="arabicParenR"/>
            </a:pPr>
            <a:r>
              <a:rPr lang="en-US" sz="9600" b="1" dirty="0">
                <a:solidFill>
                  <a:schemeClr val="tx1"/>
                </a:solidFill>
              </a:rPr>
              <a:t>AUTOMATICALLY GRADED LMS M-C QUIZES: </a:t>
            </a:r>
            <a:br>
              <a:rPr lang="en-US" sz="9600" dirty="0">
                <a:solidFill>
                  <a:schemeClr val="tx1"/>
                </a:solidFill>
              </a:rPr>
            </a:br>
            <a:r>
              <a:rPr lang="en-US" sz="9600" dirty="0">
                <a:solidFill>
                  <a:schemeClr val="tx1"/>
                </a:solidFill>
              </a:rPr>
              <a:t>Incorporating LMS multiple-choice quizzes that give instant, generic correct or incorrect feedback. </a:t>
            </a:r>
            <a:br>
              <a:rPr lang="en-US" sz="9600" dirty="0">
                <a:solidFill>
                  <a:schemeClr val="tx1"/>
                </a:solidFill>
              </a:rPr>
            </a:br>
            <a:r>
              <a:rPr lang="en-US" sz="9600" dirty="0">
                <a:solidFill>
                  <a:schemeClr val="tx1"/>
                </a:solidFill>
              </a:rPr>
              <a:t>[No. This does not meet RSI guidelines]. Automatically graded MC quizzes lack substantive engagement and lacks instructional depth. </a:t>
            </a:r>
          </a:p>
          <a:p>
            <a:pPr marL="342900" indent="-342900">
              <a:buAutoNum type="arabicParenR"/>
            </a:pPr>
            <a:r>
              <a:rPr lang="en-US" sz="9600" b="1" dirty="0">
                <a:solidFill>
                  <a:schemeClr val="tx1"/>
                </a:solidFill>
              </a:rPr>
              <a:t>PEER FEEDBACK WITHOUT INSTRUCTOR F/U: </a:t>
            </a:r>
            <a:br>
              <a:rPr lang="en-US" sz="9600" dirty="0">
                <a:solidFill>
                  <a:schemeClr val="tx1"/>
                </a:solidFill>
              </a:rPr>
            </a:br>
            <a:r>
              <a:rPr lang="en-US" sz="9600" dirty="0">
                <a:solidFill>
                  <a:schemeClr val="tx1"/>
                </a:solidFill>
              </a:rPr>
              <a:t>Students give each other feedback on draft paper without instructor guidance or feedback. </a:t>
            </a:r>
            <a:br>
              <a:rPr lang="en-US" sz="9600" dirty="0">
                <a:solidFill>
                  <a:schemeClr val="tx1"/>
                </a:solidFill>
              </a:rPr>
            </a:br>
            <a:r>
              <a:rPr lang="en-US" sz="9600" dirty="0">
                <a:solidFill>
                  <a:schemeClr val="tx1"/>
                </a:solidFill>
              </a:rPr>
              <a:t>[No. This does not meet RSI guidelines]. This relies solely on peer interaction without instructor participation. </a:t>
            </a:r>
          </a:p>
          <a:p>
            <a:pPr algn="l"/>
            <a:endParaRPr lang="en-US" sz="7200" dirty="0"/>
          </a:p>
          <a:p>
            <a:pPr algn="ctr"/>
            <a:r>
              <a:rPr lang="en-US" sz="9600" b="1" dirty="0">
                <a:solidFill>
                  <a:schemeClr val="tx1"/>
                </a:solidFill>
              </a:rPr>
              <a:t>EXAMPLES THAT DO MEET RSI GUIDELINES:  </a:t>
            </a:r>
          </a:p>
          <a:p>
            <a:pPr marL="342900" indent="-342900">
              <a:buAutoNum type="arabicParenR"/>
            </a:pPr>
            <a:r>
              <a:rPr lang="en-US" sz="9600" b="1" dirty="0">
                <a:solidFill>
                  <a:schemeClr val="tx1"/>
                </a:solidFill>
              </a:rPr>
              <a:t>INSTRUCTOR PROVIDES INDIVIUALIZED FEEDBACK: </a:t>
            </a:r>
            <a:br>
              <a:rPr lang="en-US" sz="9600" dirty="0">
                <a:solidFill>
                  <a:schemeClr val="tx1"/>
                </a:solidFill>
              </a:rPr>
            </a:br>
            <a:r>
              <a:rPr lang="en-US" sz="9600" dirty="0">
                <a:solidFill>
                  <a:schemeClr val="tx1"/>
                </a:solidFill>
              </a:rPr>
              <a:t>Instructor provides individualized strengths and areas of improvement. </a:t>
            </a:r>
            <a:br>
              <a:rPr lang="en-US" sz="9600" dirty="0">
                <a:solidFill>
                  <a:schemeClr val="tx1"/>
                </a:solidFill>
              </a:rPr>
            </a:br>
            <a:r>
              <a:rPr lang="en-US" sz="9600" dirty="0">
                <a:solidFill>
                  <a:schemeClr val="tx1"/>
                </a:solidFill>
              </a:rPr>
              <a:t>[Yes. This does meet RSI guidelines]. Meets RSI because it provides substantive, course-related feedback that helps students learn and improve.</a:t>
            </a:r>
          </a:p>
          <a:p>
            <a:pPr marL="342900" indent="-342900">
              <a:buAutoNum type="arabicParenR"/>
            </a:pPr>
            <a:r>
              <a:rPr lang="en-US" sz="9600" b="1" dirty="0">
                <a:solidFill>
                  <a:schemeClr val="tx1"/>
                </a:solidFill>
              </a:rPr>
              <a:t>ASSIGNMENT FEEDBACK SUMMARY: </a:t>
            </a:r>
            <a:br>
              <a:rPr lang="en-US" sz="9600" dirty="0">
                <a:solidFill>
                  <a:schemeClr val="tx1"/>
                </a:solidFill>
              </a:rPr>
            </a:br>
            <a:r>
              <a:rPr lang="en-US" sz="9600" dirty="0">
                <a:solidFill>
                  <a:schemeClr val="tx1"/>
                </a:solidFill>
              </a:rPr>
              <a:t>Instructor includes summary of common mistakes and feedback in the weekly announcement. </a:t>
            </a:r>
            <a:br>
              <a:rPr lang="en-US" sz="9600" dirty="0">
                <a:solidFill>
                  <a:schemeClr val="tx1"/>
                </a:solidFill>
              </a:rPr>
            </a:br>
            <a:r>
              <a:rPr lang="en-US" sz="9600" dirty="0">
                <a:solidFill>
                  <a:schemeClr val="tx1"/>
                </a:solidFill>
              </a:rPr>
              <a:t>[Yes. This does meet RSI guidelines]. This allows instructor-student interaction because it gives feedback to this cohort of students. This should be combined with individualized feedback. </a:t>
            </a:r>
          </a:p>
        </p:txBody>
      </p:sp>
      <p:sp>
        <p:nvSpPr>
          <p:cNvPr id="4" name="Slide Number Placeholder 3"/>
          <p:cNvSpPr>
            <a:spLocks noGrp="1"/>
          </p:cNvSpPr>
          <p:nvPr>
            <p:ph type="sldNum" sz="quarter" idx="5"/>
          </p:nvPr>
        </p:nvSpPr>
        <p:spPr/>
        <p:txBody>
          <a:bodyPr/>
          <a:lstStyle/>
          <a:p>
            <a:fld id="{2671C39A-88EC-4E47-BA12-FBCE15120BB9}" type="slidenum">
              <a:rPr lang="en-US" smtClean="0"/>
              <a:t>16</a:t>
            </a:fld>
            <a:endParaRPr lang="en-US"/>
          </a:p>
        </p:txBody>
      </p:sp>
    </p:spTree>
    <p:extLst>
      <p:ext uri="{BB962C8B-B14F-4D97-AF65-F5344CB8AC3E}">
        <p14:creationId xmlns:p14="http://schemas.microsoft.com/office/powerpoint/2010/main" val="49331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(3) Providing information or responding to questions about the content of a course or competency (Tips/Sanity)</a:t>
            </a:r>
          </a:p>
          <a:p>
            <a:pPr algn="l"/>
            <a:r>
              <a:rPr lang="en-US" sz="8000" i="1" dirty="0"/>
              <a:t>I post a weekly announcement with canned and customized content. </a:t>
            </a:r>
          </a:p>
        </p:txBody>
      </p:sp>
      <p:sp>
        <p:nvSpPr>
          <p:cNvPr id="4" name="Slide Number Placeholder 3"/>
          <p:cNvSpPr>
            <a:spLocks noGrp="1"/>
          </p:cNvSpPr>
          <p:nvPr>
            <p:ph type="sldNum" sz="quarter" idx="5"/>
          </p:nvPr>
        </p:nvSpPr>
        <p:spPr/>
        <p:txBody>
          <a:bodyPr/>
          <a:lstStyle/>
          <a:p>
            <a:fld id="{2671C39A-88EC-4E47-BA12-FBCE15120BB9}" type="slidenum">
              <a:rPr lang="en-US" smtClean="0"/>
              <a:t>17</a:t>
            </a:fld>
            <a:endParaRPr lang="en-US"/>
          </a:p>
        </p:txBody>
      </p:sp>
    </p:spTree>
    <p:extLst>
      <p:ext uri="{BB962C8B-B14F-4D97-AF65-F5344CB8AC3E}">
        <p14:creationId xmlns:p14="http://schemas.microsoft.com/office/powerpoint/2010/main" val="143035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(3) Providing information or responding to questions about the content of a course or competency</a:t>
            </a:r>
          </a:p>
          <a:p>
            <a:pPr algn="l"/>
            <a:r>
              <a:rPr lang="en-US" sz="7200" dirty="0"/>
              <a:t>Provide examples of how Distance Education courses can meet RSI criteria by having the instructor providing direct instruction. </a:t>
            </a:r>
          </a:p>
          <a:p>
            <a:pPr algn="l"/>
            <a:endParaRPr lang="en-US" sz="7200" dirty="0"/>
          </a:p>
          <a:p>
            <a:pPr algn="ctr"/>
            <a:r>
              <a:rPr lang="en-US" sz="9600" b="1" dirty="0">
                <a:solidFill>
                  <a:schemeClr val="tx1"/>
                </a:solidFill>
              </a:rPr>
              <a:t>EXAMPLES THAT DO NOT MEET RSI GUIDELINES:  </a:t>
            </a:r>
          </a:p>
          <a:p>
            <a:pPr marL="342900" indent="-342900">
              <a:buAutoNum type="arabicParenR"/>
            </a:pPr>
            <a:r>
              <a:rPr lang="en-US" sz="9600" b="1" dirty="0">
                <a:solidFill>
                  <a:schemeClr val="tx1"/>
                </a:solidFill>
              </a:rPr>
              <a:t>DELAYED OR ABSENT INSTRUCTOR FEEDBACK ON ASSIGNMENTS: </a:t>
            </a:r>
            <a:br>
              <a:rPr lang="en-US" sz="9600" dirty="0">
                <a:solidFill>
                  <a:schemeClr val="tx1"/>
                </a:solidFill>
              </a:rPr>
            </a:br>
            <a:r>
              <a:rPr lang="en-US" sz="9600" dirty="0">
                <a:solidFill>
                  <a:schemeClr val="tx1"/>
                </a:solidFill>
              </a:rPr>
              <a:t>Not providing enough feedback </a:t>
            </a:r>
            <a:r>
              <a:rPr lang="en-US" sz="9600" dirty="0" err="1">
                <a:solidFill>
                  <a:schemeClr val="tx1"/>
                </a:solidFill>
              </a:rPr>
              <a:t>robost</a:t>
            </a:r>
            <a:r>
              <a:rPr lang="en-US" sz="9600" dirty="0">
                <a:solidFill>
                  <a:schemeClr val="tx1"/>
                </a:solidFill>
              </a:rPr>
              <a:t> enough or quick enough to correct for future assignments </a:t>
            </a:r>
            <a:br>
              <a:rPr lang="en-US" sz="9600" dirty="0">
                <a:solidFill>
                  <a:schemeClr val="tx1"/>
                </a:solidFill>
              </a:rPr>
            </a:br>
            <a:r>
              <a:rPr lang="en-US" sz="9600" dirty="0">
                <a:solidFill>
                  <a:schemeClr val="tx1"/>
                </a:solidFill>
              </a:rPr>
              <a:t>[No. This does not meet RSI guidelines]. Students need instructor interaction to keep them on track so they don’t keep making the same mistakes or misunderstanding content. </a:t>
            </a:r>
          </a:p>
          <a:p>
            <a:pPr marL="342900" indent="-342900">
              <a:buAutoNum type="arabicParenR"/>
            </a:pPr>
            <a:r>
              <a:rPr lang="en-US" sz="9600" b="1" dirty="0">
                <a:solidFill>
                  <a:schemeClr val="tx1"/>
                </a:solidFill>
              </a:rPr>
              <a:t>ONLY LOGISTICAL COMMUNICATION: </a:t>
            </a:r>
            <a:br>
              <a:rPr lang="en-US" sz="9600" dirty="0">
                <a:solidFill>
                  <a:schemeClr val="tx1"/>
                </a:solidFill>
              </a:rPr>
            </a:br>
            <a:r>
              <a:rPr lang="en-US" sz="9600" dirty="0">
                <a:solidFill>
                  <a:schemeClr val="tx1"/>
                </a:solidFill>
              </a:rPr>
              <a:t>Instructors only provide logistical answers on deadlines, login issues, course navigation, etc. </a:t>
            </a:r>
            <a:br>
              <a:rPr lang="en-US" sz="9600" dirty="0">
                <a:solidFill>
                  <a:schemeClr val="tx1"/>
                </a:solidFill>
              </a:rPr>
            </a:br>
            <a:r>
              <a:rPr lang="en-US" sz="9600" dirty="0">
                <a:solidFill>
                  <a:schemeClr val="tx1"/>
                </a:solidFill>
              </a:rPr>
              <a:t>[No. This does not meet RSI guidelines]. This does not allow students to interact with instructors to gain their content knowledge and gain substantive information. </a:t>
            </a:r>
          </a:p>
          <a:p>
            <a:pPr algn="l"/>
            <a:endParaRPr lang="en-US" sz="7200" dirty="0"/>
          </a:p>
          <a:p>
            <a:pPr algn="ctr"/>
            <a:r>
              <a:rPr lang="en-US" sz="9600" b="1" dirty="0">
                <a:solidFill>
                  <a:schemeClr val="tx1"/>
                </a:solidFill>
              </a:rPr>
              <a:t>EXAMPLES THAT DO MEET RSI GUIDELINES:  </a:t>
            </a:r>
          </a:p>
          <a:p>
            <a:pPr marL="342900" indent="-342900">
              <a:buAutoNum type="arabicParenR"/>
            </a:pPr>
            <a:r>
              <a:rPr lang="en-US" sz="9600" b="1" dirty="0">
                <a:solidFill>
                  <a:schemeClr val="tx1"/>
                </a:solidFill>
              </a:rPr>
              <a:t>FREQUENT (I.E., WEEKLY) CONTENT-SPECIFIC ANNOUNCEMENTS: </a:t>
            </a:r>
            <a:br>
              <a:rPr lang="en-US" sz="9600" dirty="0">
                <a:solidFill>
                  <a:schemeClr val="tx1"/>
                </a:solidFill>
              </a:rPr>
            </a:br>
            <a:r>
              <a:rPr lang="en-US" sz="9600" dirty="0">
                <a:solidFill>
                  <a:schemeClr val="tx1"/>
                </a:solidFill>
              </a:rPr>
              <a:t>Instructor posts announcements (weekly) that clarify complex topics. </a:t>
            </a:r>
            <a:br>
              <a:rPr lang="en-US" sz="9600" dirty="0">
                <a:solidFill>
                  <a:schemeClr val="tx1"/>
                </a:solidFill>
              </a:rPr>
            </a:br>
            <a:r>
              <a:rPr lang="en-US" sz="9600" dirty="0">
                <a:solidFill>
                  <a:schemeClr val="tx1"/>
                </a:solidFill>
              </a:rPr>
              <a:t>[Yes. This does meet RSI guidelines]. This provides instructor expertise to summarize students’ common misunderstandings and provide explanations. </a:t>
            </a:r>
          </a:p>
          <a:p>
            <a:pPr marL="342900" indent="-342900">
              <a:buAutoNum type="arabicParenR"/>
            </a:pPr>
            <a:r>
              <a:rPr lang="en-US" sz="9600" b="1" dirty="0">
                <a:solidFill>
                  <a:schemeClr val="tx1"/>
                </a:solidFill>
              </a:rPr>
              <a:t>ASSIGNMENT FEEDBACK SUMMARY: </a:t>
            </a:r>
            <a:br>
              <a:rPr lang="en-US" sz="9600" dirty="0">
                <a:solidFill>
                  <a:schemeClr val="tx1"/>
                </a:solidFill>
              </a:rPr>
            </a:br>
            <a:r>
              <a:rPr lang="en-US" sz="9600" dirty="0">
                <a:solidFill>
                  <a:schemeClr val="tx1"/>
                </a:solidFill>
              </a:rPr>
              <a:t>Instructor includes summary of common mistakes and feedback in the weekly announcement. </a:t>
            </a:r>
            <a:br>
              <a:rPr lang="en-US" sz="9600" dirty="0">
                <a:solidFill>
                  <a:schemeClr val="tx1"/>
                </a:solidFill>
              </a:rPr>
            </a:br>
            <a:r>
              <a:rPr lang="en-US" sz="9600" dirty="0">
                <a:solidFill>
                  <a:schemeClr val="tx1"/>
                </a:solidFill>
              </a:rPr>
              <a:t>[Yes. This does meet RSI guidelines]. This allows instructor-student interaction because it gives feedback to this cohort of students. This should be combined with individualized feedback. </a:t>
            </a:r>
          </a:p>
        </p:txBody>
      </p:sp>
      <p:sp>
        <p:nvSpPr>
          <p:cNvPr id="4" name="Slide Number Placeholder 3"/>
          <p:cNvSpPr>
            <a:spLocks noGrp="1"/>
          </p:cNvSpPr>
          <p:nvPr>
            <p:ph type="sldNum" sz="quarter" idx="5"/>
          </p:nvPr>
        </p:nvSpPr>
        <p:spPr/>
        <p:txBody>
          <a:bodyPr/>
          <a:lstStyle/>
          <a:p>
            <a:fld id="{2671C39A-88EC-4E47-BA12-FBCE15120BB9}" type="slidenum">
              <a:rPr lang="en-US" smtClean="0"/>
              <a:t>18</a:t>
            </a:fld>
            <a:endParaRPr lang="en-US"/>
          </a:p>
        </p:txBody>
      </p:sp>
    </p:spTree>
    <p:extLst>
      <p:ext uri="{BB962C8B-B14F-4D97-AF65-F5344CB8AC3E}">
        <p14:creationId xmlns:p14="http://schemas.microsoft.com/office/powerpoint/2010/main" val="416515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(4) Facilitating a group discussion regarding the content of a course or competency</a:t>
            </a:r>
          </a:p>
          <a:p>
            <a:pPr algn="l"/>
            <a:r>
              <a:rPr lang="en-US" sz="7200" dirty="0"/>
              <a:t>Use ChatGPT to create discussion prompts that are specific for your class</a:t>
            </a:r>
          </a:p>
        </p:txBody>
      </p:sp>
      <p:sp>
        <p:nvSpPr>
          <p:cNvPr id="4" name="Slide Number Placeholder 3"/>
          <p:cNvSpPr>
            <a:spLocks noGrp="1"/>
          </p:cNvSpPr>
          <p:nvPr>
            <p:ph type="sldNum" sz="quarter" idx="5"/>
          </p:nvPr>
        </p:nvSpPr>
        <p:spPr/>
        <p:txBody>
          <a:bodyPr/>
          <a:lstStyle/>
          <a:p>
            <a:fld id="{2671C39A-88EC-4E47-BA12-FBCE15120BB9}" type="slidenum">
              <a:rPr lang="en-US" smtClean="0"/>
              <a:t>19</a:t>
            </a:fld>
            <a:endParaRPr lang="en-US"/>
          </a:p>
        </p:txBody>
      </p:sp>
    </p:spTree>
    <p:extLst>
      <p:ext uri="{BB962C8B-B14F-4D97-AF65-F5344CB8AC3E}">
        <p14:creationId xmlns:p14="http://schemas.microsoft.com/office/powerpoint/2010/main" val="209108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006B8EE3-1B93-4332-A6D4-11A6E30518D6}" type="slidenum">
              <a:rPr lang="en-US" smtClean="0"/>
              <a:t>2</a:t>
            </a:fld>
            <a:endParaRPr lang="en-US"/>
          </a:p>
        </p:txBody>
      </p:sp>
    </p:spTree>
    <p:extLst>
      <p:ext uri="{BB962C8B-B14F-4D97-AF65-F5344CB8AC3E}">
        <p14:creationId xmlns:p14="http://schemas.microsoft.com/office/powerpoint/2010/main" val="3165399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(4) Facilitating a group discussion regarding the content of a course or competency</a:t>
            </a:r>
          </a:p>
          <a:p>
            <a:pPr algn="l"/>
            <a:r>
              <a:rPr lang="en-US" sz="7200" dirty="0"/>
              <a:t>Provide examples of how DE courses can meet RSI criteria. </a:t>
            </a:r>
          </a:p>
          <a:p>
            <a:pPr algn="l"/>
            <a:endParaRPr lang="en-US" sz="9600" dirty="0">
              <a:solidFill>
                <a:schemeClr val="tx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20</a:t>
            </a:fld>
            <a:endParaRPr lang="en-US"/>
          </a:p>
        </p:txBody>
      </p:sp>
    </p:spTree>
    <p:extLst>
      <p:ext uri="{BB962C8B-B14F-4D97-AF65-F5344CB8AC3E}">
        <p14:creationId xmlns:p14="http://schemas.microsoft.com/office/powerpoint/2010/main" val="2370014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RSI Posts in Public Facing Syllabus: </a:t>
            </a:r>
          </a:p>
          <a:p>
            <a:pPr algn="l"/>
            <a:r>
              <a:rPr lang="en-US" sz="7200" dirty="0"/>
              <a:t>Here is an example of the RSI information that I include in my public facing syllabus. </a:t>
            </a:r>
          </a:p>
        </p:txBody>
      </p:sp>
      <p:sp>
        <p:nvSpPr>
          <p:cNvPr id="4" name="Slide Number Placeholder 3"/>
          <p:cNvSpPr>
            <a:spLocks noGrp="1"/>
          </p:cNvSpPr>
          <p:nvPr>
            <p:ph type="sldNum" sz="quarter" idx="5"/>
          </p:nvPr>
        </p:nvSpPr>
        <p:spPr/>
        <p:txBody>
          <a:bodyPr/>
          <a:lstStyle/>
          <a:p>
            <a:fld id="{2671C39A-88EC-4E47-BA12-FBCE15120BB9}" type="slidenum">
              <a:rPr lang="en-US" smtClean="0"/>
              <a:t>21</a:t>
            </a:fld>
            <a:endParaRPr lang="en-US"/>
          </a:p>
        </p:txBody>
      </p:sp>
    </p:spTree>
    <p:extLst>
      <p:ext uri="{BB962C8B-B14F-4D97-AF65-F5344CB8AC3E}">
        <p14:creationId xmlns:p14="http://schemas.microsoft.com/office/powerpoint/2010/main" val="4033258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RSI Summary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22</a:t>
            </a:fld>
            <a:endParaRPr lang="en-US"/>
          </a:p>
        </p:txBody>
      </p:sp>
    </p:spTree>
    <p:extLst>
      <p:ext uri="{BB962C8B-B14F-4D97-AF65-F5344CB8AC3E}">
        <p14:creationId xmlns:p14="http://schemas.microsoft.com/office/powerpoint/2010/main" val="1539814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dirty="0"/>
              <a:t>Meeting RSI Guidelines: </a:t>
            </a:r>
          </a:p>
          <a:p>
            <a:pPr algn="l"/>
            <a:r>
              <a:rPr lang="en-US" sz="1800" dirty="0"/>
              <a:t>To meet RSI guidelines, distance education classes need Regular and Substantive Interaction between Instructors and students. </a:t>
            </a:r>
          </a:p>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23</a:t>
            </a:fld>
            <a:endParaRPr lang="en-US"/>
          </a:p>
        </p:txBody>
      </p:sp>
    </p:spTree>
    <p:extLst>
      <p:ext uri="{BB962C8B-B14F-4D97-AF65-F5344CB8AC3E}">
        <p14:creationId xmlns:p14="http://schemas.microsoft.com/office/powerpoint/2010/main" val="287295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600" b="1" dirty="0"/>
              <a:t>RSI- Not That Difficult</a:t>
            </a:r>
          </a:p>
          <a:p>
            <a:pPr algn="l"/>
            <a:r>
              <a:rPr lang="en-US" sz="9600" dirty="0"/>
              <a:t>Now that you know what RSI, just a few simple changes was ensure your course meets RSI guidelines. </a:t>
            </a:r>
          </a:p>
        </p:txBody>
      </p:sp>
      <p:sp>
        <p:nvSpPr>
          <p:cNvPr id="4" name="Slide Number Placeholder 3"/>
          <p:cNvSpPr>
            <a:spLocks noGrp="1"/>
          </p:cNvSpPr>
          <p:nvPr>
            <p:ph type="sldNum" sz="quarter" idx="5"/>
          </p:nvPr>
        </p:nvSpPr>
        <p:spPr/>
        <p:txBody>
          <a:bodyPr/>
          <a:lstStyle/>
          <a:p>
            <a:fld id="{2671C39A-88EC-4E47-BA12-FBCE15120BB9}" type="slidenum">
              <a:rPr lang="en-US" smtClean="0"/>
              <a:t>24</a:t>
            </a:fld>
            <a:endParaRPr lang="en-US"/>
          </a:p>
        </p:txBody>
      </p:sp>
    </p:spTree>
    <p:extLst>
      <p:ext uri="{BB962C8B-B14F-4D97-AF65-F5344CB8AC3E}">
        <p14:creationId xmlns:p14="http://schemas.microsoft.com/office/powerpoint/2010/main" val="86940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25</a:t>
            </a:fld>
            <a:endParaRPr lang="en-US"/>
          </a:p>
        </p:txBody>
      </p:sp>
    </p:spTree>
    <p:extLst>
      <p:ext uri="{BB962C8B-B14F-4D97-AF65-F5344CB8AC3E}">
        <p14:creationId xmlns:p14="http://schemas.microsoft.com/office/powerpoint/2010/main" val="373463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800" dirty="0"/>
          </a:p>
        </p:txBody>
      </p:sp>
      <p:sp>
        <p:nvSpPr>
          <p:cNvPr id="4" name="Slide Number Placeholder 3"/>
          <p:cNvSpPr>
            <a:spLocks noGrp="1"/>
          </p:cNvSpPr>
          <p:nvPr>
            <p:ph type="sldNum" sz="quarter" idx="5"/>
          </p:nvPr>
        </p:nvSpPr>
        <p:spPr/>
        <p:txBody>
          <a:bodyPr/>
          <a:lstStyle/>
          <a:p>
            <a:fld id="{2671C39A-88EC-4E47-BA12-FBCE15120BB9}" type="slidenum">
              <a:rPr lang="en-US" smtClean="0"/>
              <a:t>3</a:t>
            </a:fld>
            <a:endParaRPr lang="en-US"/>
          </a:p>
        </p:txBody>
      </p:sp>
    </p:spTree>
    <p:extLst>
      <p:ext uri="{BB962C8B-B14F-4D97-AF65-F5344CB8AC3E}">
        <p14:creationId xmlns:p14="http://schemas.microsoft.com/office/powerpoint/2010/main" val="304856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5400" dirty="0"/>
          </a:p>
        </p:txBody>
      </p:sp>
      <p:sp>
        <p:nvSpPr>
          <p:cNvPr id="4" name="Slide Number Placeholder 3"/>
          <p:cNvSpPr>
            <a:spLocks noGrp="1"/>
          </p:cNvSpPr>
          <p:nvPr>
            <p:ph type="sldNum" sz="quarter" idx="5"/>
          </p:nvPr>
        </p:nvSpPr>
        <p:spPr/>
        <p:txBody>
          <a:bodyPr/>
          <a:lstStyle/>
          <a:p>
            <a:fld id="{2671C39A-88EC-4E47-BA12-FBCE15120BB9}" type="slidenum">
              <a:rPr lang="en-US" smtClean="0"/>
              <a:t>4</a:t>
            </a:fld>
            <a:endParaRPr lang="en-US"/>
          </a:p>
        </p:txBody>
      </p:sp>
    </p:spTree>
    <p:extLst>
      <p:ext uri="{BB962C8B-B14F-4D97-AF65-F5344CB8AC3E}">
        <p14:creationId xmlns:p14="http://schemas.microsoft.com/office/powerpoint/2010/main" val="369876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5400" dirty="0"/>
          </a:p>
        </p:txBody>
      </p:sp>
      <p:sp>
        <p:nvSpPr>
          <p:cNvPr id="4" name="Slide Number Placeholder 3"/>
          <p:cNvSpPr>
            <a:spLocks noGrp="1"/>
          </p:cNvSpPr>
          <p:nvPr>
            <p:ph type="sldNum" sz="quarter" idx="5"/>
          </p:nvPr>
        </p:nvSpPr>
        <p:spPr/>
        <p:txBody>
          <a:bodyPr/>
          <a:lstStyle/>
          <a:p>
            <a:fld id="{2671C39A-88EC-4E47-BA12-FBCE15120BB9}" type="slidenum">
              <a:rPr lang="en-US" smtClean="0"/>
              <a:t>5</a:t>
            </a:fld>
            <a:endParaRPr lang="en-US"/>
          </a:p>
        </p:txBody>
      </p:sp>
    </p:spTree>
    <p:extLst>
      <p:ext uri="{BB962C8B-B14F-4D97-AF65-F5344CB8AC3E}">
        <p14:creationId xmlns:p14="http://schemas.microsoft.com/office/powerpoint/2010/main" val="417708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7200" dirty="0"/>
          </a:p>
        </p:txBody>
      </p:sp>
      <p:sp>
        <p:nvSpPr>
          <p:cNvPr id="4" name="Slide Number Placeholder 3"/>
          <p:cNvSpPr>
            <a:spLocks noGrp="1"/>
          </p:cNvSpPr>
          <p:nvPr>
            <p:ph type="sldNum" sz="quarter" idx="5"/>
          </p:nvPr>
        </p:nvSpPr>
        <p:spPr/>
        <p:txBody>
          <a:bodyPr/>
          <a:lstStyle/>
          <a:p>
            <a:fld id="{2671C39A-88EC-4E47-BA12-FBCE15120BB9}" type="slidenum">
              <a:rPr lang="en-US" smtClean="0"/>
              <a:t>6</a:t>
            </a:fld>
            <a:endParaRPr lang="en-US"/>
          </a:p>
        </p:txBody>
      </p:sp>
    </p:spTree>
    <p:extLst>
      <p:ext uri="{BB962C8B-B14F-4D97-AF65-F5344CB8AC3E}">
        <p14:creationId xmlns:p14="http://schemas.microsoft.com/office/powerpoint/2010/main" val="313004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5400" dirty="0"/>
          </a:p>
        </p:txBody>
      </p:sp>
      <p:sp>
        <p:nvSpPr>
          <p:cNvPr id="4" name="Slide Number Placeholder 3"/>
          <p:cNvSpPr>
            <a:spLocks noGrp="1"/>
          </p:cNvSpPr>
          <p:nvPr>
            <p:ph type="sldNum" sz="quarter" idx="5"/>
          </p:nvPr>
        </p:nvSpPr>
        <p:spPr/>
        <p:txBody>
          <a:bodyPr/>
          <a:lstStyle/>
          <a:p>
            <a:fld id="{2671C39A-88EC-4E47-BA12-FBCE15120BB9}" type="slidenum">
              <a:rPr lang="en-US" smtClean="0"/>
              <a:t>7</a:t>
            </a:fld>
            <a:endParaRPr lang="en-US"/>
          </a:p>
        </p:txBody>
      </p:sp>
    </p:spTree>
    <p:extLst>
      <p:ext uri="{BB962C8B-B14F-4D97-AF65-F5344CB8AC3E}">
        <p14:creationId xmlns:p14="http://schemas.microsoft.com/office/powerpoint/2010/main" val="146770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7200" i="0" dirty="0">
              <a:solidFill>
                <a:schemeClr val="tx1"/>
              </a:solidFill>
            </a:endParaRPr>
          </a:p>
        </p:txBody>
      </p:sp>
      <p:sp>
        <p:nvSpPr>
          <p:cNvPr id="4" name="Slide Number Placeholder 3"/>
          <p:cNvSpPr>
            <a:spLocks noGrp="1"/>
          </p:cNvSpPr>
          <p:nvPr>
            <p:ph type="sldNum" sz="quarter" idx="5"/>
          </p:nvPr>
        </p:nvSpPr>
        <p:spPr/>
        <p:txBody>
          <a:bodyPr/>
          <a:lstStyle/>
          <a:p>
            <a:fld id="{2671C39A-88EC-4E47-BA12-FBCE15120BB9}" type="slidenum">
              <a:rPr lang="en-US" smtClean="0"/>
              <a:t>8</a:t>
            </a:fld>
            <a:endParaRPr lang="en-US"/>
          </a:p>
        </p:txBody>
      </p:sp>
    </p:spTree>
    <p:extLst>
      <p:ext uri="{BB962C8B-B14F-4D97-AF65-F5344CB8AC3E}">
        <p14:creationId xmlns:p14="http://schemas.microsoft.com/office/powerpoint/2010/main" val="1159274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RSI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71C39A-88EC-4E47-BA12-FBCE15120BB9}" type="slidenum">
              <a:rPr lang="en-US" smtClean="0"/>
              <a:t>9</a:t>
            </a:fld>
            <a:endParaRPr lang="en-US"/>
          </a:p>
        </p:txBody>
      </p:sp>
    </p:spTree>
    <p:extLst>
      <p:ext uri="{BB962C8B-B14F-4D97-AF65-F5344CB8AC3E}">
        <p14:creationId xmlns:p14="http://schemas.microsoft.com/office/powerpoint/2010/main" val="94778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DEE172-5437-4ACD-BA4A-336D6C82258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1851629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DEE172-5437-4ACD-BA4A-336D6C82258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536931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DEE172-5437-4ACD-BA4A-336D6C82258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274282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DEE172-5437-4ACD-BA4A-336D6C82258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127891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EE172-5437-4ACD-BA4A-336D6C82258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385684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DEE172-5437-4ACD-BA4A-336D6C82258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727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DEE172-5437-4ACD-BA4A-336D6C82258D}"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183434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DEE172-5437-4ACD-BA4A-336D6C82258D}"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113993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EE172-5437-4ACD-BA4A-336D6C82258D}"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194916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DEE172-5437-4ACD-BA4A-336D6C82258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264141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DEE172-5437-4ACD-BA4A-336D6C82258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43699-A9FB-4DD6-B361-5697718F3BED}" type="slidenum">
              <a:rPr lang="en-US" smtClean="0"/>
              <a:t>‹#›</a:t>
            </a:fld>
            <a:endParaRPr lang="en-US"/>
          </a:p>
        </p:txBody>
      </p:sp>
    </p:spTree>
    <p:extLst>
      <p:ext uri="{BB962C8B-B14F-4D97-AF65-F5344CB8AC3E}">
        <p14:creationId xmlns:p14="http://schemas.microsoft.com/office/powerpoint/2010/main" val="368753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EE172-5437-4ACD-BA4A-336D6C82258D}" type="datetimeFigureOut">
              <a:rPr lang="en-US" smtClean="0"/>
              <a:t>12/5/2025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43699-A9FB-4DD6-B361-5697718F3BED}" type="slidenum">
              <a:rPr lang="en-US" smtClean="0"/>
              <a:t>‹#›</a:t>
            </a:fld>
            <a:endParaRPr lang="en-US"/>
          </a:p>
        </p:txBody>
      </p:sp>
    </p:spTree>
    <p:extLst>
      <p:ext uri="{BB962C8B-B14F-4D97-AF65-F5344CB8AC3E}">
        <p14:creationId xmlns:p14="http://schemas.microsoft.com/office/powerpoint/2010/main" val="3669443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sheri.stover@wright.edu" TargetMode="External"/><Relationship Id="rId4" Type="http://schemas.openxmlformats.org/officeDocument/2006/relationships/hyperlink" Target="mailto:bret.retherford@wright.ed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F755-4D5C-40EF-85C0-A17FC3DD041E}"/>
              </a:ext>
            </a:extLst>
          </p:cNvPr>
          <p:cNvPicPr>
            <a:picLocks noChangeAspect="1"/>
          </p:cNvPicPr>
          <p:nvPr/>
        </p:nvPicPr>
        <p:blipFill>
          <a:blip r:embed="rId3"/>
          <a:stretch>
            <a:fillRect/>
          </a:stretch>
        </p:blipFill>
        <p:spPr>
          <a:xfrm>
            <a:off x="0" y="0"/>
            <a:ext cx="9144000" cy="4785360"/>
          </a:xfrm>
          <a:prstGeom prst="rect">
            <a:avLst/>
          </a:prstGeom>
        </p:spPr>
      </p:pic>
      <p:sp>
        <p:nvSpPr>
          <p:cNvPr id="3" name="Subtitle 2">
            <a:extLst>
              <a:ext uri="{FF2B5EF4-FFF2-40B4-BE49-F238E27FC236}">
                <a16:creationId xmlns:a16="http://schemas.microsoft.com/office/drawing/2014/main" id="{741DFEFD-EFB4-411C-987F-62A25762022F}"/>
              </a:ext>
            </a:extLst>
          </p:cNvPr>
          <p:cNvSpPr>
            <a:spLocks noGrp="1"/>
          </p:cNvSpPr>
          <p:nvPr>
            <p:ph type="subTitle" idx="1"/>
          </p:nvPr>
        </p:nvSpPr>
        <p:spPr>
          <a:xfrm>
            <a:off x="-1" y="4527550"/>
            <a:ext cx="9144000" cy="1231900"/>
          </a:xfrm>
          <a:solidFill>
            <a:schemeClr val="tx1"/>
          </a:solidFill>
        </p:spPr>
        <p:txBody>
          <a:bodyPr>
            <a:normAutofit/>
          </a:bodyPr>
          <a:lstStyle/>
          <a:p>
            <a:pPr>
              <a:spcBef>
                <a:spcPts val="0"/>
              </a:spcBef>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Engaging by Design: </a:t>
            </a:r>
          </a:p>
          <a:p>
            <a:pPr>
              <a:spcBef>
                <a:spcPts val="0"/>
              </a:spcBef>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Role of Regular and Substantive Interaction in Learning (QM5) (50 min)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ubtitle 2">
            <a:extLst>
              <a:ext uri="{FF2B5EF4-FFF2-40B4-BE49-F238E27FC236}">
                <a16:creationId xmlns:a16="http://schemas.microsoft.com/office/drawing/2014/main" id="{56AFEAE1-3004-49B8-94E0-678B1260B97A}"/>
              </a:ext>
            </a:extLst>
          </p:cNvPr>
          <p:cNvSpPr txBox="1">
            <a:spLocks/>
          </p:cNvSpPr>
          <p:nvPr/>
        </p:nvSpPr>
        <p:spPr>
          <a:xfrm>
            <a:off x="-1" y="5626100"/>
            <a:ext cx="9144000" cy="1231900"/>
          </a:xfrm>
          <a:prstGeom prst="rect">
            <a:avLst/>
          </a:prstGeom>
          <a:solidFill>
            <a:schemeClr val="tx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Wright State University Faculty Senate: </a:t>
            </a:r>
          </a:p>
          <a:p>
            <a:pPr>
              <a:spcBef>
                <a:spcPts val="0"/>
              </a:spcBef>
            </a:pPr>
            <a:r>
              <a:rPr lang="en-US" sz="1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Sheri Stover and Bret Retherford</a:t>
            </a:r>
            <a:endParaRPr lang="en-US" sz="1800" strike="sngStrike"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9400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D598FE5-2A70-4BEA-BEB1-281AA3FF29F3}"/>
              </a:ext>
            </a:extLst>
          </p:cNvPr>
          <p:cNvGraphicFramePr>
            <a:graphicFrameLocks noGrp="1"/>
          </p:cNvGraphicFramePr>
          <p:nvPr>
            <p:extLst>
              <p:ext uri="{D42A27DB-BD31-4B8C-83A1-F6EECF244321}">
                <p14:modId xmlns:p14="http://schemas.microsoft.com/office/powerpoint/2010/main" val="1565556496"/>
              </p:ext>
            </p:extLst>
          </p:nvPr>
        </p:nvGraphicFramePr>
        <p:xfrm>
          <a:off x="77118" y="1648592"/>
          <a:ext cx="8927397" cy="5120640"/>
        </p:xfrm>
        <a:graphic>
          <a:graphicData uri="http://schemas.openxmlformats.org/drawingml/2006/table">
            <a:tbl>
              <a:tblPr bandRow="1">
                <a:tableStyleId>{5C22544A-7EE6-4342-B048-85BDC9FD1C3A}</a:tableStyleId>
              </a:tblPr>
              <a:tblGrid>
                <a:gridCol w="8927397">
                  <a:extLst>
                    <a:ext uri="{9D8B030D-6E8A-4147-A177-3AD203B41FA5}">
                      <a16:colId xmlns:a16="http://schemas.microsoft.com/office/drawing/2014/main" val="1195245745"/>
                    </a:ext>
                  </a:extLst>
                </a:gridCol>
              </a:tblGrid>
              <a:tr h="370840">
                <a:tc>
                  <a:txBody>
                    <a:bodyPr/>
                    <a:lstStyle/>
                    <a:p>
                      <a:pPr marL="514350" indent="-514350">
                        <a:buFont typeface="+mj-lt"/>
                        <a:buAutoNum type="arabicPeriod"/>
                      </a:pPr>
                      <a:r>
                        <a:rPr lang="en-US" sz="2600" dirty="0">
                          <a:solidFill>
                            <a:schemeClr val="tx1"/>
                          </a:solidFill>
                        </a:rPr>
                        <a:t>Interactions are a </a:t>
                      </a:r>
                      <a:r>
                        <a:rPr lang="en-US" sz="2600" b="1" i="1" dirty="0">
                          <a:solidFill>
                            <a:schemeClr val="tx1"/>
                          </a:solidFill>
                          <a:effectLst>
                            <a:outerShdw blurRad="38100" dist="38100" dir="2700000" algn="tl">
                              <a:srgbClr val="000000">
                                <a:alpha val="43137"/>
                              </a:srgbClr>
                            </a:outerShdw>
                          </a:effectLst>
                        </a:rPr>
                        <a:t>PREDICTABLE</a:t>
                      </a:r>
                      <a:r>
                        <a:rPr lang="en-US" sz="2600" dirty="0">
                          <a:solidFill>
                            <a:schemeClr val="tx1"/>
                          </a:solidFill>
                        </a:rPr>
                        <a:t> and </a:t>
                      </a:r>
                      <a:r>
                        <a:rPr lang="en-US" sz="2600" b="1" i="1" dirty="0">
                          <a:solidFill>
                            <a:schemeClr val="tx1"/>
                          </a:solidFill>
                          <a:effectLst>
                            <a:outerShdw blurRad="38100" dist="38100" dir="2700000" algn="tl">
                              <a:srgbClr val="000000">
                                <a:alpha val="43137"/>
                              </a:srgbClr>
                            </a:outerShdw>
                          </a:effectLst>
                        </a:rPr>
                        <a:t>SCHEDULED</a:t>
                      </a:r>
                      <a:r>
                        <a:rPr lang="en-US" sz="2600" dirty="0">
                          <a:solidFill>
                            <a:schemeClr val="tx1"/>
                          </a:solidFill>
                        </a:rPr>
                        <a:t> 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132204"/>
                  </a:ext>
                </a:extLst>
              </a:tr>
              <a:tr h="370840">
                <a:tc>
                  <a:txBody>
                    <a:bodyPr/>
                    <a:lstStyle/>
                    <a:p>
                      <a:pPr marL="514350" indent="-514350">
                        <a:buFont typeface="+mj-lt"/>
                        <a:buAutoNum type="arabicPeriod" startAt="2"/>
                      </a:pPr>
                      <a:r>
                        <a:rPr lang="en-US" sz="2600" b="1" i="1" dirty="0">
                          <a:solidFill>
                            <a:schemeClr val="tx1"/>
                          </a:solidFill>
                          <a:effectLst>
                            <a:outerShdw blurRad="38100" dist="38100" dir="2700000" algn="tl">
                              <a:srgbClr val="000000">
                                <a:alpha val="43137"/>
                              </a:srgbClr>
                            </a:outerShdw>
                          </a:effectLst>
                        </a:rPr>
                        <a:t>PROACTIVE</a:t>
                      </a:r>
                      <a:r>
                        <a:rPr lang="en-US" sz="2600" dirty="0">
                          <a:solidFill>
                            <a:schemeClr val="tx1"/>
                          </a:solidFill>
                        </a:rPr>
                        <a:t> interactions based on monitoring the student’s academic engagement or responding to a students’ request.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6886271"/>
                  </a:ext>
                </a:extLst>
              </a:tr>
              <a:tr h="370840">
                <a:tc>
                  <a:txBody>
                    <a:bodyPr/>
                    <a:lstStyle/>
                    <a:p>
                      <a:pPr marL="514350" indent="-514350">
                        <a:buFont typeface="+mj-lt"/>
                        <a:buAutoNum type="arabicPeriod" startAt="3"/>
                      </a:pPr>
                      <a:r>
                        <a:rPr lang="en-US" sz="2600" dirty="0">
                          <a:solidFill>
                            <a:schemeClr val="tx1"/>
                          </a:solidFill>
                        </a:rPr>
                        <a:t>Interactions </a:t>
                      </a:r>
                      <a:r>
                        <a:rPr lang="en-US" sz="2600" b="1" i="1" dirty="0">
                          <a:solidFill>
                            <a:schemeClr val="tx1"/>
                          </a:solidFill>
                          <a:effectLst>
                            <a:outerShdw blurRad="38100" dist="38100" dir="2700000" algn="tl">
                              <a:srgbClr val="000000">
                                <a:alpha val="43137"/>
                              </a:srgbClr>
                            </a:outerShdw>
                          </a:effectLst>
                        </a:rPr>
                        <a:t>INITIATED</a:t>
                      </a:r>
                      <a:r>
                        <a:rPr lang="en-US" sz="2600" dirty="0">
                          <a:solidFill>
                            <a:schemeClr val="tx1"/>
                          </a:solidFill>
                        </a:rPr>
                        <a:t> by an academically qualified </a:t>
                      </a:r>
                      <a:r>
                        <a:rPr lang="en-US" sz="2600" b="1" i="1" kern="1200" dirty="0">
                          <a:solidFill>
                            <a:schemeClr val="tx1"/>
                          </a:solidFill>
                          <a:effectLst>
                            <a:outerShdw blurRad="38100" dist="38100" dir="2700000" algn="tl">
                              <a:srgbClr val="000000">
                                <a:alpha val="43137"/>
                              </a:srgbClr>
                            </a:outerShdw>
                          </a:effectLst>
                          <a:latin typeface="+mn-lt"/>
                          <a:ea typeface="+mn-ea"/>
                          <a:cs typeface="+mn-cs"/>
                        </a:rPr>
                        <a:t>instructor</a:t>
                      </a:r>
                      <a:r>
                        <a:rPr lang="en-US" sz="2600" dirty="0">
                          <a:solidFill>
                            <a:schemeClr val="tx1"/>
                          </a:solidFill>
                        </a:rPr>
                        <a:t> who meets accreditation requirements. Therefore, RSI cannot be satisfied by feedback from other students, Teaching Assistants, and Graduate Assistants. Feedback can come from these parties, but must also come from the qualified instructor.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4200"/>
                  </a:ext>
                </a:extLst>
              </a:tr>
              <a:tr h="370840">
                <a:tc>
                  <a:txBody>
                    <a:bodyPr/>
                    <a:lstStyle/>
                    <a:p>
                      <a:pPr marL="514350" indent="-514350">
                        <a:buFont typeface="+mj-lt"/>
                        <a:buAutoNum type="arabicPeriod" startAt="4"/>
                      </a:pPr>
                      <a:r>
                        <a:rPr lang="en-US" sz="2600" dirty="0">
                          <a:solidFill>
                            <a:schemeClr val="tx1"/>
                          </a:solidFill>
                        </a:rPr>
                        <a:t>Time frame is measured on </a:t>
                      </a:r>
                      <a:r>
                        <a:rPr lang="en-US" sz="2600" b="1" i="1" kern="1200" dirty="0">
                          <a:solidFill>
                            <a:schemeClr val="tx1"/>
                          </a:solidFill>
                          <a:effectLst>
                            <a:outerShdw blurRad="38100" dist="38100" dir="2700000" algn="tl">
                              <a:srgbClr val="000000">
                                <a:alpha val="43137"/>
                              </a:srgbClr>
                            </a:outerShdw>
                          </a:effectLst>
                          <a:latin typeface="+mn-lt"/>
                          <a:ea typeface="+mn-ea"/>
                          <a:cs typeface="+mn-cs"/>
                        </a:rPr>
                        <a:t>weekly</a:t>
                      </a:r>
                      <a:r>
                        <a:rPr lang="en-US" sz="2600" dirty="0">
                          <a:solidFill>
                            <a:schemeClr val="tx1"/>
                          </a:solidFill>
                        </a:rPr>
                        <a:t> interactions. Distance education classes should have 2 of the 5 Substantive requirements each week.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8578853"/>
                  </a:ext>
                </a:extLst>
              </a:tr>
            </a:tbl>
          </a:graphicData>
        </a:graphic>
      </p:graphicFrame>
      <p:sp>
        <p:nvSpPr>
          <p:cNvPr id="5" name="TextBox 4">
            <a:extLst>
              <a:ext uri="{FF2B5EF4-FFF2-40B4-BE49-F238E27FC236}">
                <a16:creationId xmlns:a16="http://schemas.microsoft.com/office/drawing/2014/main" id="{32B0F796-F214-489D-A24D-8842FCAC159E}"/>
              </a:ext>
            </a:extLst>
          </p:cNvPr>
          <p:cNvSpPr txBox="1"/>
          <p:nvPr/>
        </p:nvSpPr>
        <p:spPr>
          <a:xfrm>
            <a:off x="22301" y="-76046"/>
            <a:ext cx="9144000" cy="1384995"/>
          </a:xfrm>
          <a:prstGeom prst="rect">
            <a:avLst/>
          </a:prstGeom>
          <a:noFill/>
          <a:ln>
            <a:noFill/>
          </a:ln>
        </p:spPr>
        <p:txBody>
          <a:bodyPr wrap="square" rtlCol="0">
            <a:spAutoFit/>
          </a:bodyPr>
          <a:lstStyle/>
          <a:p>
            <a:pPr algn="ctr"/>
            <a:r>
              <a:rPr lang="en-US" sz="3600" b="1" dirty="0"/>
              <a:t>RSI DoE Definition [Regular Interaction]</a:t>
            </a:r>
          </a:p>
          <a:p>
            <a:pPr algn="ctr"/>
            <a:r>
              <a:rPr lang="en-US" sz="2400" dirty="0"/>
              <a:t>Communication between instructor and students occurs consistently and at predictable intervals, not randomly or when student initiates it. </a:t>
            </a:r>
          </a:p>
        </p:txBody>
      </p:sp>
    </p:spTree>
    <p:extLst>
      <p:ext uri="{BB962C8B-B14F-4D97-AF65-F5344CB8AC3E}">
        <p14:creationId xmlns:p14="http://schemas.microsoft.com/office/powerpoint/2010/main" val="283255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6965C-D904-4B09-92D6-AB3815740F92}"/>
              </a:ext>
            </a:extLst>
          </p:cNvPr>
          <p:cNvSpPr txBox="1"/>
          <p:nvPr/>
        </p:nvSpPr>
        <p:spPr>
          <a:xfrm>
            <a:off x="-81280" y="81280"/>
            <a:ext cx="9144000" cy="3631763"/>
          </a:xfrm>
          <a:prstGeom prst="rect">
            <a:avLst/>
          </a:prstGeom>
          <a:noFill/>
        </p:spPr>
        <p:txBody>
          <a:bodyPr wrap="square" rtlCol="0">
            <a:spAutoFit/>
          </a:bodyPr>
          <a:lstStyle/>
          <a:p>
            <a:pPr algn="ctr"/>
            <a:r>
              <a:rPr lang="en-US" sz="11500" dirty="0">
                <a:solidFill>
                  <a:schemeClr val="bg1"/>
                </a:solidFill>
              </a:rPr>
              <a:t>Distance Education (DE)</a:t>
            </a:r>
          </a:p>
        </p:txBody>
      </p:sp>
      <p:sp>
        <p:nvSpPr>
          <p:cNvPr id="8" name="TextBox 7">
            <a:extLst>
              <a:ext uri="{FF2B5EF4-FFF2-40B4-BE49-F238E27FC236}">
                <a16:creationId xmlns:a16="http://schemas.microsoft.com/office/drawing/2014/main" id="{4BE85038-97E9-4ADB-8131-05FF13795580}"/>
              </a:ext>
            </a:extLst>
          </p:cNvPr>
          <p:cNvSpPr txBox="1"/>
          <p:nvPr/>
        </p:nvSpPr>
        <p:spPr>
          <a:xfrm>
            <a:off x="81280" y="5007713"/>
            <a:ext cx="8971280" cy="923330"/>
          </a:xfrm>
          <a:prstGeom prst="rect">
            <a:avLst/>
          </a:prstGeom>
          <a:noFill/>
          <a:ln w="63500">
            <a:noFill/>
          </a:ln>
        </p:spPr>
        <p:txBody>
          <a:bodyPr wrap="square" rtlCol="0">
            <a:spAutoFit/>
          </a:bodyPr>
          <a:lstStyle/>
          <a:p>
            <a:pPr algn="ctr"/>
            <a:r>
              <a:rPr lang="en-US" sz="5400" i="1" dirty="0">
                <a:solidFill>
                  <a:schemeClr val="bg1"/>
                </a:solidFill>
              </a:rPr>
              <a:t>RSI Regular Interaction</a:t>
            </a:r>
          </a:p>
        </p:txBody>
      </p:sp>
      <p:sp>
        <p:nvSpPr>
          <p:cNvPr id="9" name="TextBox 8">
            <a:extLst>
              <a:ext uri="{FF2B5EF4-FFF2-40B4-BE49-F238E27FC236}">
                <a16:creationId xmlns:a16="http://schemas.microsoft.com/office/drawing/2014/main" id="{40D0CE9E-AF6F-49CF-9573-5F20A91AFCCD}"/>
              </a:ext>
            </a:extLst>
          </p:cNvPr>
          <p:cNvSpPr txBox="1"/>
          <p:nvPr/>
        </p:nvSpPr>
        <p:spPr>
          <a:xfrm>
            <a:off x="81280" y="5931043"/>
            <a:ext cx="8981440" cy="923330"/>
          </a:xfrm>
          <a:prstGeom prst="rect">
            <a:avLst/>
          </a:prstGeom>
          <a:noFill/>
          <a:ln w="63500">
            <a:solidFill>
              <a:srgbClr val="FF0000"/>
            </a:solidFill>
          </a:ln>
        </p:spPr>
        <p:txBody>
          <a:bodyPr wrap="square" rtlCol="0">
            <a:spAutoFit/>
          </a:bodyPr>
          <a:lstStyle/>
          <a:p>
            <a:pPr algn="ctr"/>
            <a:r>
              <a:rPr lang="en-US" sz="5400" i="1" dirty="0">
                <a:solidFill>
                  <a:schemeClr val="bg1"/>
                </a:solidFill>
              </a:rPr>
              <a:t>RSI Substantive Interaction</a:t>
            </a:r>
          </a:p>
        </p:txBody>
      </p:sp>
      <p:sp>
        <p:nvSpPr>
          <p:cNvPr id="5" name="TextBox 4">
            <a:extLst>
              <a:ext uri="{FF2B5EF4-FFF2-40B4-BE49-F238E27FC236}">
                <a16:creationId xmlns:a16="http://schemas.microsoft.com/office/drawing/2014/main" id="{040D48BF-D24D-445D-B5A3-807AAE6F1492}"/>
              </a:ext>
            </a:extLst>
          </p:cNvPr>
          <p:cNvSpPr txBox="1"/>
          <p:nvPr/>
        </p:nvSpPr>
        <p:spPr>
          <a:xfrm>
            <a:off x="0" y="3523769"/>
            <a:ext cx="9133840" cy="338554"/>
          </a:xfrm>
          <a:prstGeom prst="rect">
            <a:avLst/>
          </a:prstGeom>
          <a:noFill/>
        </p:spPr>
        <p:txBody>
          <a:bodyPr wrap="square" rtlCol="0">
            <a:spAutoFit/>
          </a:bodyPr>
          <a:lstStyle/>
          <a:p>
            <a:pPr algn="ctr"/>
            <a:r>
              <a:rPr lang="en-US" sz="1600" i="1" dirty="0">
                <a:solidFill>
                  <a:schemeClr val="bg1"/>
                </a:solidFill>
              </a:rPr>
              <a:t>DE courses need to meet Regular &amp; Substantive (RSI) criteria to be eligible for Student Financial Aid </a:t>
            </a:r>
          </a:p>
        </p:txBody>
      </p:sp>
      <p:sp>
        <p:nvSpPr>
          <p:cNvPr id="2" name="Rectangle 1">
            <a:extLst>
              <a:ext uri="{FF2B5EF4-FFF2-40B4-BE49-F238E27FC236}">
                <a16:creationId xmlns:a16="http://schemas.microsoft.com/office/drawing/2014/main" id="{ABAFDB44-8DCB-4035-836C-A541425EB3BD}"/>
              </a:ext>
            </a:extLst>
          </p:cNvPr>
          <p:cNvSpPr/>
          <p:nvPr/>
        </p:nvSpPr>
        <p:spPr>
          <a:xfrm>
            <a:off x="3421294" y="3524036"/>
            <a:ext cx="1027416" cy="297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815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B79A15-63C3-445E-8672-AEF84990AE99}"/>
              </a:ext>
            </a:extLst>
          </p:cNvPr>
          <p:cNvSpPr/>
          <p:nvPr/>
        </p:nvSpPr>
        <p:spPr>
          <a:xfrm>
            <a:off x="0" y="1384995"/>
            <a:ext cx="4572000" cy="1384994"/>
          </a:xfrm>
          <a:prstGeom prst="rect">
            <a:avLst/>
          </a:prstGeom>
          <a:solidFill>
            <a:srgbClr val="EDF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Regular Interaction: </a:t>
            </a:r>
            <a:r>
              <a:rPr lang="en-US" dirty="0">
                <a:solidFill>
                  <a:schemeClr val="tx1"/>
                </a:solidFill>
              </a:rPr>
              <a:t>An institution ensures regular interaction between a student and instructor(s) prior to completion of the course: </a:t>
            </a:r>
          </a:p>
        </p:txBody>
      </p:sp>
      <p:sp>
        <p:nvSpPr>
          <p:cNvPr id="14" name="Rectangle 13">
            <a:extLst>
              <a:ext uri="{FF2B5EF4-FFF2-40B4-BE49-F238E27FC236}">
                <a16:creationId xmlns:a16="http://schemas.microsoft.com/office/drawing/2014/main" id="{75D3778C-826C-425F-A8B3-84761ABA1276}"/>
              </a:ext>
            </a:extLst>
          </p:cNvPr>
          <p:cNvSpPr/>
          <p:nvPr/>
        </p:nvSpPr>
        <p:spPr>
          <a:xfrm>
            <a:off x="4572000" y="1366158"/>
            <a:ext cx="4572000" cy="1441506"/>
          </a:xfrm>
          <a:prstGeom prst="rect">
            <a:avLst/>
          </a:prstGeom>
          <a:solidFill>
            <a:srgbClr val="EDF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Substantive Interaction: </a:t>
            </a:r>
            <a:r>
              <a:rPr lang="en-US" dirty="0">
                <a:solidFill>
                  <a:schemeClr val="tx1"/>
                </a:solidFill>
              </a:rPr>
              <a:t>Engaging students in teaching, learning, and assessment, consistent with the </a:t>
            </a:r>
            <a:r>
              <a:rPr lang="en-US" b="1" dirty="0">
                <a:solidFill>
                  <a:schemeClr val="tx1"/>
                </a:solidFill>
                <a:highlight>
                  <a:srgbClr val="FFFF00"/>
                </a:highlight>
              </a:rPr>
              <a:t>content under discussion</a:t>
            </a:r>
            <a:r>
              <a:rPr lang="en-US" dirty="0">
                <a:solidFill>
                  <a:schemeClr val="tx1"/>
                </a:solidFill>
              </a:rPr>
              <a:t>, and also includes at least </a:t>
            </a:r>
            <a:r>
              <a:rPr lang="en-US" b="1" dirty="0">
                <a:solidFill>
                  <a:schemeClr val="tx1"/>
                </a:solidFill>
                <a:highlight>
                  <a:srgbClr val="FFFF00"/>
                </a:highlight>
              </a:rPr>
              <a:t>two</a:t>
            </a:r>
            <a:r>
              <a:rPr lang="en-US" dirty="0">
                <a:solidFill>
                  <a:schemeClr val="tx1"/>
                </a:solidFill>
              </a:rPr>
              <a:t> of the following four components: </a:t>
            </a:r>
          </a:p>
        </p:txBody>
      </p:sp>
      <p:cxnSp>
        <p:nvCxnSpPr>
          <p:cNvPr id="8" name="Straight Connector 7">
            <a:extLst>
              <a:ext uri="{FF2B5EF4-FFF2-40B4-BE49-F238E27FC236}">
                <a16:creationId xmlns:a16="http://schemas.microsoft.com/office/drawing/2014/main" id="{C97808D3-0BF1-4379-8053-1A249494BFF1}"/>
              </a:ext>
            </a:extLst>
          </p:cNvPr>
          <p:cNvCxnSpPr/>
          <p:nvPr/>
        </p:nvCxnSpPr>
        <p:spPr>
          <a:xfrm>
            <a:off x="0" y="1384994"/>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450910-9701-4BB8-9C4E-1008D96B174D}"/>
              </a:ext>
            </a:extLst>
          </p:cNvPr>
          <p:cNvCxnSpPr/>
          <p:nvPr/>
        </p:nvCxnSpPr>
        <p:spPr>
          <a:xfrm>
            <a:off x="0" y="2788826"/>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83BD3E-65E3-4209-A336-7CA35CFD2E15}"/>
              </a:ext>
            </a:extLst>
          </p:cNvPr>
          <p:cNvCxnSpPr/>
          <p:nvPr/>
        </p:nvCxnSpPr>
        <p:spPr>
          <a:xfrm>
            <a:off x="4572000" y="1384994"/>
            <a:ext cx="0" cy="547300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1C1CAC-99AB-4023-A556-47CADE1A7361}"/>
              </a:ext>
            </a:extLst>
          </p:cNvPr>
          <p:cNvSpPr txBox="1"/>
          <p:nvPr/>
        </p:nvSpPr>
        <p:spPr>
          <a:xfrm>
            <a:off x="4625978" y="2807664"/>
            <a:ext cx="4464047" cy="3662541"/>
          </a:xfrm>
          <a:prstGeom prst="rect">
            <a:avLst/>
          </a:prstGeom>
          <a:noFill/>
        </p:spPr>
        <p:txBody>
          <a:bodyPr wrap="square">
            <a:spAutoFit/>
          </a:bodyPr>
          <a:lstStyle/>
          <a:p>
            <a:r>
              <a:rPr lang="en-US" sz="1600" b="1" i="1" dirty="0"/>
              <a:t>SUBSTANTIVE INTERACTION FIVE COMPONENTS:</a:t>
            </a:r>
            <a:endParaRPr lang="en-US" sz="1600" dirty="0"/>
          </a:p>
          <a:p>
            <a:pPr marL="342900" indent="-342900">
              <a:buFont typeface="+mj-lt"/>
              <a:buAutoNum type="arabicPeriod"/>
            </a:pPr>
            <a:r>
              <a:rPr lang="en-US" dirty="0"/>
              <a:t>Providing direct instruction;</a:t>
            </a:r>
          </a:p>
          <a:p>
            <a:pPr marL="342900" indent="-342900">
              <a:buFont typeface="+mj-lt"/>
              <a:buAutoNum type="arabicPeriod"/>
            </a:pPr>
            <a:r>
              <a:rPr lang="en-US" dirty="0"/>
              <a:t>Assessing or providing feedback on a student’s coursework;</a:t>
            </a:r>
          </a:p>
          <a:p>
            <a:pPr marL="342900" indent="-342900">
              <a:buFont typeface="+mj-lt"/>
              <a:buAutoNum type="arabicPeriod"/>
            </a:pPr>
            <a:r>
              <a:rPr lang="en-US" dirty="0"/>
              <a:t>Providing information or responding to questions about the content of a course or competency;</a:t>
            </a:r>
          </a:p>
          <a:p>
            <a:pPr marL="342900" indent="-342900">
              <a:buFont typeface="+mj-lt"/>
              <a:buAutoNum type="arabicPeriod"/>
            </a:pPr>
            <a:r>
              <a:rPr lang="en-US" dirty="0"/>
              <a:t>Facilitating a group discussion regarding the content of a course or competency; or,</a:t>
            </a:r>
          </a:p>
          <a:p>
            <a:pPr marL="342900" indent="-342900">
              <a:buFont typeface="+mj-lt"/>
              <a:buAutoNum type="arabicPeriod"/>
            </a:pPr>
            <a:r>
              <a:rPr lang="en-US" strike="sngStrike" dirty="0"/>
              <a:t>Other instructional activities approved by the institution’s or program’s accrediting agency.</a:t>
            </a:r>
          </a:p>
        </p:txBody>
      </p:sp>
      <p:sp>
        <p:nvSpPr>
          <p:cNvPr id="16" name="TextBox 15">
            <a:extLst>
              <a:ext uri="{FF2B5EF4-FFF2-40B4-BE49-F238E27FC236}">
                <a16:creationId xmlns:a16="http://schemas.microsoft.com/office/drawing/2014/main" id="{8AEE775E-6912-406E-813A-A91AF89577FA}"/>
              </a:ext>
            </a:extLst>
          </p:cNvPr>
          <p:cNvSpPr txBox="1"/>
          <p:nvPr/>
        </p:nvSpPr>
        <p:spPr>
          <a:xfrm>
            <a:off x="1" y="2902241"/>
            <a:ext cx="4518024" cy="3693319"/>
          </a:xfrm>
          <a:prstGeom prst="rect">
            <a:avLst/>
          </a:prstGeom>
          <a:noFill/>
        </p:spPr>
        <p:txBody>
          <a:bodyPr wrap="square">
            <a:spAutoFit/>
          </a:bodyPr>
          <a:lstStyle/>
          <a:p>
            <a:pPr marL="285750" indent="-285750">
              <a:buFont typeface="Wingdings" panose="05000000000000000000" pitchFamily="2" charset="2"/>
              <a:buChar char="Ø"/>
            </a:pPr>
            <a:r>
              <a:rPr lang="en-US" dirty="0"/>
              <a:t>Providing the opportunity for substantive interactions with the student on a </a:t>
            </a:r>
            <a:r>
              <a:rPr lang="en-US" b="1" dirty="0">
                <a:highlight>
                  <a:srgbClr val="FFFF00"/>
                </a:highlight>
              </a:rPr>
              <a:t>predictable and regular</a:t>
            </a:r>
            <a:r>
              <a:rPr lang="en-US" dirty="0"/>
              <a:t> basis commensurate with the length of time and the amount of content in the course or competency; and</a:t>
            </a:r>
          </a:p>
          <a:p>
            <a:pPr marL="285750" indent="-285750">
              <a:buFont typeface="Wingdings" panose="05000000000000000000" pitchFamily="2" charset="2"/>
              <a:buChar char="Ø"/>
            </a:pPr>
            <a:r>
              <a:rPr lang="en-US" dirty="0"/>
              <a:t>Monitoring the student’s academic engagement and success and ensuring that an </a:t>
            </a:r>
            <a:r>
              <a:rPr lang="en-US" b="1" dirty="0">
                <a:highlight>
                  <a:srgbClr val="FFFF00"/>
                </a:highlight>
              </a:rPr>
              <a:t>instructor is responsible for promptly and proactively engaging </a:t>
            </a:r>
            <a:r>
              <a:rPr lang="en-US" dirty="0"/>
              <a:t>in substantive interaction with the student when needed, on the basis of such monitoring, or upon request by the student.</a:t>
            </a:r>
          </a:p>
        </p:txBody>
      </p:sp>
      <p:sp>
        <p:nvSpPr>
          <p:cNvPr id="13" name="Rectangle 12">
            <a:extLst>
              <a:ext uri="{FF2B5EF4-FFF2-40B4-BE49-F238E27FC236}">
                <a16:creationId xmlns:a16="http://schemas.microsoft.com/office/drawing/2014/main" id="{27FA1CF1-694A-42B2-AB7E-603A9C4AB0BF}"/>
              </a:ext>
            </a:extLst>
          </p:cNvPr>
          <p:cNvSpPr/>
          <p:nvPr/>
        </p:nvSpPr>
        <p:spPr>
          <a:xfrm>
            <a:off x="0" y="6489042"/>
            <a:ext cx="9144000" cy="3877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rPr>
              <a:t>Need RSI to be considered Distance Education and not a Correspondence to be eligible for Financial Aid. </a:t>
            </a:r>
          </a:p>
        </p:txBody>
      </p:sp>
      <p:sp>
        <p:nvSpPr>
          <p:cNvPr id="17" name="Rectangle 16">
            <a:extLst>
              <a:ext uri="{FF2B5EF4-FFF2-40B4-BE49-F238E27FC236}">
                <a16:creationId xmlns:a16="http://schemas.microsoft.com/office/drawing/2014/main" id="{AD68D599-195E-45B3-ACFD-DDC3BBDE909A}"/>
              </a:ext>
            </a:extLst>
          </p:cNvPr>
          <p:cNvSpPr/>
          <p:nvPr/>
        </p:nvSpPr>
        <p:spPr>
          <a:xfrm>
            <a:off x="12927" y="1422669"/>
            <a:ext cx="4527398" cy="5066373"/>
          </a:xfrm>
          <a:prstGeom prst="rect">
            <a:avLst/>
          </a:prstGeom>
          <a:solidFill>
            <a:srgbClr val="BF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298C80-D6EF-45DE-8DBB-6D91004A154B}"/>
              </a:ext>
            </a:extLst>
          </p:cNvPr>
          <p:cNvSpPr txBox="1"/>
          <p:nvPr/>
        </p:nvSpPr>
        <p:spPr>
          <a:xfrm>
            <a:off x="-1" y="1316151"/>
            <a:ext cx="4473422" cy="584775"/>
          </a:xfrm>
          <a:prstGeom prst="rect">
            <a:avLst/>
          </a:prstGeom>
          <a:noFill/>
        </p:spPr>
        <p:txBody>
          <a:bodyPr wrap="square">
            <a:spAutoFit/>
          </a:bodyPr>
          <a:lstStyle/>
          <a:p>
            <a:pPr algn="ctr"/>
            <a:r>
              <a:rPr lang="en-US" sz="3200" b="1" dirty="0">
                <a:solidFill>
                  <a:schemeClr val="tx1"/>
                </a:solidFill>
              </a:rPr>
              <a:t>Substantive Interaction</a:t>
            </a:r>
            <a:endParaRPr lang="en-US" sz="3200" dirty="0"/>
          </a:p>
        </p:txBody>
      </p:sp>
      <p:grpSp>
        <p:nvGrpSpPr>
          <p:cNvPr id="4" name="Group 3">
            <a:extLst>
              <a:ext uri="{FF2B5EF4-FFF2-40B4-BE49-F238E27FC236}">
                <a16:creationId xmlns:a16="http://schemas.microsoft.com/office/drawing/2014/main" id="{A1BE290F-C963-4D3B-AB9A-2956D8FC687F}"/>
              </a:ext>
            </a:extLst>
          </p:cNvPr>
          <p:cNvGrpSpPr/>
          <p:nvPr/>
        </p:nvGrpSpPr>
        <p:grpSpPr>
          <a:xfrm>
            <a:off x="53975" y="1921813"/>
            <a:ext cx="4419446" cy="4434977"/>
            <a:chOff x="53975" y="1772789"/>
            <a:chExt cx="4419446" cy="4434977"/>
          </a:xfrm>
        </p:grpSpPr>
        <p:sp>
          <p:nvSpPr>
            <p:cNvPr id="3" name="Rectangle: Rounded Corners 2">
              <a:extLst>
                <a:ext uri="{FF2B5EF4-FFF2-40B4-BE49-F238E27FC236}">
                  <a16:creationId xmlns:a16="http://schemas.microsoft.com/office/drawing/2014/main" id="{7C683C47-E60A-4CCE-9B17-B6D6AC27770B}"/>
                </a:ext>
              </a:extLst>
            </p:cNvPr>
            <p:cNvSpPr/>
            <p:nvPr/>
          </p:nvSpPr>
          <p:spPr>
            <a:xfrm>
              <a:off x="53975" y="1772789"/>
              <a:ext cx="4419446" cy="44349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FE4034-4BE9-442C-B3E3-53C048966B3B}"/>
                </a:ext>
              </a:extLst>
            </p:cNvPr>
            <p:cNvPicPr>
              <a:picLocks noChangeAspect="1"/>
            </p:cNvPicPr>
            <p:nvPr/>
          </p:nvPicPr>
          <p:blipFill>
            <a:blip r:embed="rId3"/>
            <a:stretch>
              <a:fillRect/>
            </a:stretch>
          </p:blipFill>
          <p:spPr>
            <a:xfrm>
              <a:off x="228143" y="1919762"/>
              <a:ext cx="4115715" cy="4115715"/>
            </a:xfrm>
            <a:prstGeom prst="roundRect">
              <a:avLst/>
            </a:prstGeom>
          </p:spPr>
        </p:pic>
      </p:grpSp>
      <p:sp>
        <p:nvSpPr>
          <p:cNvPr id="20" name="TextBox 19">
            <a:extLst>
              <a:ext uri="{FF2B5EF4-FFF2-40B4-BE49-F238E27FC236}">
                <a16:creationId xmlns:a16="http://schemas.microsoft.com/office/drawing/2014/main" id="{64143650-9DB2-4FD6-935B-5B40DDA31DE8}"/>
              </a:ext>
            </a:extLst>
          </p:cNvPr>
          <p:cNvSpPr txBox="1"/>
          <p:nvPr/>
        </p:nvSpPr>
        <p:spPr>
          <a:xfrm>
            <a:off x="0" y="0"/>
            <a:ext cx="9144000" cy="1308050"/>
          </a:xfrm>
          <a:prstGeom prst="rect">
            <a:avLst/>
          </a:prstGeom>
          <a:noFill/>
        </p:spPr>
        <p:txBody>
          <a:bodyPr wrap="square" rtlCol="0">
            <a:spAutoFit/>
          </a:bodyPr>
          <a:lstStyle/>
          <a:p>
            <a:pPr algn="ctr"/>
            <a:r>
              <a:rPr lang="en-US" sz="3500" b="1" dirty="0"/>
              <a:t>RSI Substantive Interaction (2/4 Criteria)</a:t>
            </a:r>
          </a:p>
          <a:p>
            <a:pPr algn="ctr"/>
            <a:r>
              <a:rPr lang="en-US" sz="2400" dirty="0"/>
              <a:t>HLC must find 2/4 RSI Substantive Criteria in the DE course syllabus. </a:t>
            </a:r>
            <a:br>
              <a:rPr lang="en-US" sz="2400" dirty="0"/>
            </a:br>
            <a:r>
              <a:rPr lang="en-US" sz="2000" i="1" dirty="0"/>
              <a:t>*Hint: RSI activities must be predictable, regular, substantive, and instructor initiated.  </a:t>
            </a:r>
          </a:p>
        </p:txBody>
      </p:sp>
    </p:spTree>
    <p:extLst>
      <p:ext uri="{BB962C8B-B14F-4D97-AF65-F5344CB8AC3E}">
        <p14:creationId xmlns:p14="http://schemas.microsoft.com/office/powerpoint/2010/main" val="124772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6" name="TextBox 5">
            <a:extLst>
              <a:ext uri="{FF2B5EF4-FFF2-40B4-BE49-F238E27FC236}">
                <a16:creationId xmlns:a16="http://schemas.microsoft.com/office/drawing/2014/main" id="{CC3B16BC-0DC1-4A11-A695-2B4EF5430B4E}"/>
              </a:ext>
            </a:extLst>
          </p:cNvPr>
          <p:cNvSpPr txBox="1"/>
          <p:nvPr/>
        </p:nvSpPr>
        <p:spPr>
          <a:xfrm>
            <a:off x="0" y="0"/>
            <a:ext cx="9144000" cy="630942"/>
          </a:xfrm>
          <a:prstGeom prst="rect">
            <a:avLst/>
          </a:prstGeom>
          <a:noFill/>
        </p:spPr>
        <p:txBody>
          <a:bodyPr wrap="square" rtlCol="0">
            <a:spAutoFit/>
          </a:bodyPr>
          <a:lstStyle/>
          <a:p>
            <a:pPr algn="ctr"/>
            <a:r>
              <a:rPr lang="en-US" sz="3500" b="1" dirty="0"/>
              <a:t>(1) Providing direct instruction (Tips/Sanity)</a:t>
            </a:r>
          </a:p>
        </p:txBody>
      </p:sp>
      <p:sp>
        <p:nvSpPr>
          <p:cNvPr id="19" name="Arrow: Left 18">
            <a:extLst>
              <a:ext uri="{FF2B5EF4-FFF2-40B4-BE49-F238E27FC236}">
                <a16:creationId xmlns:a16="http://schemas.microsoft.com/office/drawing/2014/main" id="{A57A689C-E827-48AE-9E29-2234A904B4AF}"/>
              </a:ext>
            </a:extLst>
          </p:cNvPr>
          <p:cNvSpPr/>
          <p:nvPr/>
        </p:nvSpPr>
        <p:spPr>
          <a:xfrm>
            <a:off x="1012519" y="3235762"/>
            <a:ext cx="45719"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A81AE17-3568-4E77-AD22-218FDAD056D6}"/>
              </a:ext>
            </a:extLst>
          </p:cNvPr>
          <p:cNvPicPr>
            <a:picLocks noChangeAspect="1"/>
          </p:cNvPicPr>
          <p:nvPr/>
        </p:nvPicPr>
        <p:blipFill>
          <a:blip r:embed="rId3"/>
          <a:stretch>
            <a:fillRect/>
          </a:stretch>
        </p:blipFill>
        <p:spPr>
          <a:xfrm>
            <a:off x="0" y="759417"/>
            <a:ext cx="9144000" cy="6098583"/>
          </a:xfrm>
          <a:prstGeom prst="rect">
            <a:avLst/>
          </a:prstGeom>
        </p:spPr>
      </p:pic>
    </p:spTree>
    <p:extLst>
      <p:ext uri="{BB962C8B-B14F-4D97-AF65-F5344CB8AC3E}">
        <p14:creationId xmlns:p14="http://schemas.microsoft.com/office/powerpoint/2010/main" val="153615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(1) Providing direct instruction: </a:t>
            </a:r>
          </a:p>
          <a:p>
            <a:pPr algn="ctr"/>
            <a:r>
              <a:rPr lang="en-US" sz="2400" dirty="0"/>
              <a:t>Provide examples of how Distance Education courses can meet RSI requirements by having the instructor providing direct instruction. </a:t>
            </a:r>
          </a:p>
        </p:txBody>
      </p:sp>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2" name="Rectangle 1">
            <a:extLst>
              <a:ext uri="{FF2B5EF4-FFF2-40B4-BE49-F238E27FC236}">
                <a16:creationId xmlns:a16="http://schemas.microsoft.com/office/drawing/2014/main" id="{F9E57A7E-AD13-4B81-9410-43399A2A3415}"/>
              </a:ext>
            </a:extLst>
          </p:cNvPr>
          <p:cNvSpPr/>
          <p:nvPr/>
        </p:nvSpPr>
        <p:spPr>
          <a:xfrm>
            <a:off x="369716" y="1369606"/>
            <a:ext cx="8583562" cy="2570721"/>
          </a:xfrm>
          <a:prstGeom prst="rect">
            <a:avLst/>
          </a:prstGeom>
          <a:solidFill>
            <a:srgbClr val="FF0000">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NOT MEET RSI GUIDELINES:  </a:t>
            </a:r>
          </a:p>
          <a:p>
            <a:pPr marL="342900" indent="-342900">
              <a:buAutoNum type="arabicParenR"/>
            </a:pPr>
            <a:r>
              <a:rPr lang="en-US" b="1" dirty="0">
                <a:solidFill>
                  <a:schemeClr val="tx1"/>
                </a:solidFill>
              </a:rPr>
              <a:t>VIDEO LECTURE: </a:t>
            </a:r>
            <a:br>
              <a:rPr lang="en-US" dirty="0">
                <a:solidFill>
                  <a:schemeClr val="tx1"/>
                </a:solidFill>
              </a:rPr>
            </a:br>
            <a:r>
              <a:rPr lang="en-US" sz="1600" dirty="0">
                <a:solidFill>
                  <a:schemeClr val="tx1"/>
                </a:solidFill>
              </a:rPr>
              <a:t>Adding pre-recorded weekly video lectures.  </a:t>
            </a:r>
            <a:br>
              <a:rPr lang="en-US" sz="1600" dirty="0">
                <a:solidFill>
                  <a:schemeClr val="tx1"/>
                </a:solidFill>
              </a:rPr>
            </a:br>
            <a:r>
              <a:rPr lang="en-US" sz="1600" dirty="0">
                <a:solidFill>
                  <a:schemeClr val="tx1"/>
                </a:solidFill>
              </a:rPr>
              <a:t>[No. This does not meet RSI guidelines]. Passive lectures without instructor-student interaction do not satisfy RSI requirements. </a:t>
            </a:r>
          </a:p>
          <a:p>
            <a:pPr marL="342900" indent="-342900">
              <a:buAutoNum type="arabicParenR"/>
            </a:pPr>
            <a:r>
              <a:rPr lang="en-US" b="1" dirty="0">
                <a:solidFill>
                  <a:schemeClr val="tx1"/>
                </a:solidFill>
              </a:rPr>
              <a:t>WEEKLY READINGS: </a:t>
            </a:r>
            <a:br>
              <a:rPr lang="en-US" dirty="0">
                <a:solidFill>
                  <a:schemeClr val="tx1"/>
                </a:solidFill>
              </a:rPr>
            </a:br>
            <a:r>
              <a:rPr lang="en-US" sz="1600" dirty="0">
                <a:solidFill>
                  <a:schemeClr val="tx1"/>
                </a:solidFill>
              </a:rPr>
              <a:t>Students are directed to read textbook chapters each week. </a:t>
            </a:r>
            <a:br>
              <a:rPr lang="en-US" sz="1600" dirty="0">
                <a:solidFill>
                  <a:schemeClr val="tx1"/>
                </a:solidFill>
              </a:rPr>
            </a:br>
            <a:r>
              <a:rPr lang="en-US" sz="1600" dirty="0">
                <a:solidFill>
                  <a:schemeClr val="tx1"/>
                </a:solidFill>
              </a:rPr>
              <a:t>[No. This does not meet RSI guidelines]. Passively reading assignments without instructor-student interaction does not satisfy RSI requirements. </a:t>
            </a:r>
            <a:endParaRPr lang="en-US" dirty="0">
              <a:solidFill>
                <a:schemeClr val="tx1"/>
              </a:solidFill>
            </a:endParaRPr>
          </a:p>
        </p:txBody>
      </p:sp>
      <p:sp>
        <p:nvSpPr>
          <p:cNvPr id="8" name="Rectangle 7">
            <a:extLst>
              <a:ext uri="{FF2B5EF4-FFF2-40B4-BE49-F238E27FC236}">
                <a16:creationId xmlns:a16="http://schemas.microsoft.com/office/drawing/2014/main" id="{FFB416DA-CB02-42A0-B28B-DCA21139E188}"/>
              </a:ext>
            </a:extLst>
          </p:cNvPr>
          <p:cNvSpPr/>
          <p:nvPr/>
        </p:nvSpPr>
        <p:spPr>
          <a:xfrm>
            <a:off x="369716" y="4110969"/>
            <a:ext cx="8583562" cy="2570721"/>
          </a:xfrm>
          <a:prstGeom prst="rect">
            <a:avLst/>
          </a:prstGeom>
          <a:solidFill>
            <a:srgbClr val="2EB324">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MEET RSI GUIDELINES:  </a:t>
            </a:r>
          </a:p>
          <a:p>
            <a:pPr marL="342900" indent="-342900">
              <a:buAutoNum type="arabicParenR"/>
            </a:pPr>
            <a:r>
              <a:rPr lang="en-US" b="1" dirty="0">
                <a:solidFill>
                  <a:schemeClr val="tx1"/>
                </a:solidFill>
              </a:rPr>
              <a:t>LIVE LECTURE VIA WEB CONFERENCING (Weekly): </a:t>
            </a:r>
            <a:br>
              <a:rPr lang="en-US" dirty="0">
                <a:solidFill>
                  <a:schemeClr val="tx1"/>
                </a:solidFill>
              </a:rPr>
            </a:br>
            <a:r>
              <a:rPr lang="en-US" sz="1600" dirty="0">
                <a:solidFill>
                  <a:schemeClr val="tx1"/>
                </a:solidFill>
              </a:rPr>
              <a:t>Adding a weekly synchronous web conference class using web conferencing tools like Zoom. </a:t>
            </a:r>
            <a:br>
              <a:rPr lang="en-US" sz="1600" dirty="0">
                <a:solidFill>
                  <a:schemeClr val="tx1"/>
                </a:solidFill>
              </a:rPr>
            </a:br>
            <a:r>
              <a:rPr lang="en-US" sz="1600" dirty="0">
                <a:solidFill>
                  <a:schemeClr val="tx1"/>
                </a:solidFill>
              </a:rPr>
              <a:t>[Yes. This does meet RSI guidelines]. Synchronous classes allow instructor-student interaction where students can ask questions and engage with the material. </a:t>
            </a:r>
          </a:p>
          <a:p>
            <a:pPr marL="342900" indent="-342900">
              <a:buAutoNum type="arabicParenR"/>
            </a:pPr>
            <a:r>
              <a:rPr lang="en-US" b="1" dirty="0">
                <a:solidFill>
                  <a:schemeClr val="tx1"/>
                </a:solidFill>
              </a:rPr>
              <a:t>PRE-RECORDED LECTURE W/DISCUSSION FORUM FOLLOW UP (Weekly): </a:t>
            </a:r>
            <a:br>
              <a:rPr lang="en-US" dirty="0">
                <a:solidFill>
                  <a:schemeClr val="tx1"/>
                </a:solidFill>
              </a:rPr>
            </a:br>
            <a:r>
              <a:rPr lang="en-US" sz="1600" dirty="0">
                <a:solidFill>
                  <a:schemeClr val="tx1"/>
                </a:solidFill>
              </a:rPr>
              <a:t>Instructor records weekly video that is paired with discussion forum for students to ask questions. </a:t>
            </a:r>
            <a:br>
              <a:rPr lang="en-US" sz="1600" dirty="0">
                <a:solidFill>
                  <a:schemeClr val="tx1"/>
                </a:solidFill>
              </a:rPr>
            </a:br>
            <a:r>
              <a:rPr lang="en-US" sz="1600" dirty="0">
                <a:solidFill>
                  <a:schemeClr val="tx1"/>
                </a:solidFill>
              </a:rPr>
              <a:t>[Yes. This does meet RSI guidelines]. This allows instructor-student interaction because it proactively gives students an opportunity to ask questions and get clarification. </a:t>
            </a:r>
            <a:endParaRPr lang="en-US" dirty="0">
              <a:solidFill>
                <a:schemeClr val="tx1"/>
              </a:solidFill>
            </a:endParaRPr>
          </a:p>
        </p:txBody>
      </p:sp>
    </p:spTree>
    <p:extLst>
      <p:ext uri="{BB962C8B-B14F-4D97-AF65-F5344CB8AC3E}">
        <p14:creationId xmlns:p14="http://schemas.microsoft.com/office/powerpoint/2010/main" val="247159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6" name="TextBox 5">
            <a:extLst>
              <a:ext uri="{FF2B5EF4-FFF2-40B4-BE49-F238E27FC236}">
                <a16:creationId xmlns:a16="http://schemas.microsoft.com/office/drawing/2014/main" id="{CC3B16BC-0DC1-4A11-A695-2B4EF5430B4E}"/>
              </a:ext>
            </a:extLst>
          </p:cNvPr>
          <p:cNvSpPr txBox="1"/>
          <p:nvPr/>
        </p:nvSpPr>
        <p:spPr>
          <a:xfrm>
            <a:off x="0" y="0"/>
            <a:ext cx="9144000" cy="1169551"/>
          </a:xfrm>
          <a:prstGeom prst="rect">
            <a:avLst/>
          </a:prstGeom>
          <a:noFill/>
        </p:spPr>
        <p:txBody>
          <a:bodyPr wrap="square" rtlCol="0">
            <a:spAutoFit/>
          </a:bodyPr>
          <a:lstStyle/>
          <a:p>
            <a:pPr algn="ctr"/>
            <a:r>
              <a:rPr lang="en-US" sz="3500" b="1" dirty="0"/>
              <a:t>(2) Assessing or providing feedback on a student’s coursework (Tips/Sanity) </a:t>
            </a:r>
          </a:p>
        </p:txBody>
      </p:sp>
      <p:grpSp>
        <p:nvGrpSpPr>
          <p:cNvPr id="9" name="Group 8">
            <a:extLst>
              <a:ext uri="{FF2B5EF4-FFF2-40B4-BE49-F238E27FC236}">
                <a16:creationId xmlns:a16="http://schemas.microsoft.com/office/drawing/2014/main" id="{207E4533-9A93-4068-9820-4E078D872DC0}"/>
              </a:ext>
            </a:extLst>
          </p:cNvPr>
          <p:cNvGrpSpPr/>
          <p:nvPr/>
        </p:nvGrpSpPr>
        <p:grpSpPr>
          <a:xfrm>
            <a:off x="6241301" y="1734781"/>
            <a:ext cx="2648373" cy="1923560"/>
            <a:chOff x="407614" y="0"/>
            <a:chExt cx="8328772" cy="6858000"/>
          </a:xfrm>
        </p:grpSpPr>
        <p:pic>
          <p:nvPicPr>
            <p:cNvPr id="5" name="Picture 4">
              <a:extLst>
                <a:ext uri="{FF2B5EF4-FFF2-40B4-BE49-F238E27FC236}">
                  <a16:creationId xmlns:a16="http://schemas.microsoft.com/office/drawing/2014/main" id="{AE615DBB-DF7C-482A-94F6-83F6404E6D3B}"/>
                </a:ext>
              </a:extLst>
            </p:cNvPr>
            <p:cNvPicPr>
              <a:picLocks noChangeAspect="1"/>
            </p:cNvPicPr>
            <p:nvPr/>
          </p:nvPicPr>
          <p:blipFill>
            <a:blip r:embed="rId3"/>
            <a:stretch>
              <a:fillRect/>
            </a:stretch>
          </p:blipFill>
          <p:spPr>
            <a:xfrm>
              <a:off x="407614" y="0"/>
              <a:ext cx="832877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Rounded Corners 7">
              <a:extLst>
                <a:ext uri="{FF2B5EF4-FFF2-40B4-BE49-F238E27FC236}">
                  <a16:creationId xmlns:a16="http://schemas.microsoft.com/office/drawing/2014/main" id="{7500F328-2471-475D-AE21-577E6133CD39}"/>
                </a:ext>
              </a:extLst>
            </p:cNvPr>
            <p:cNvSpPr/>
            <p:nvPr/>
          </p:nvSpPr>
          <p:spPr>
            <a:xfrm>
              <a:off x="503434" y="318498"/>
              <a:ext cx="1551397" cy="349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96F7413-DFF3-467A-A270-AD50DD5CC2D5}"/>
              </a:ext>
            </a:extLst>
          </p:cNvPr>
          <p:cNvPicPr>
            <a:picLocks noChangeAspect="1"/>
          </p:cNvPicPr>
          <p:nvPr/>
        </p:nvPicPr>
        <p:blipFill rotWithShape="1">
          <a:blip r:embed="rId4"/>
          <a:srcRect l="73820"/>
          <a:stretch/>
        </p:blipFill>
        <p:spPr>
          <a:xfrm>
            <a:off x="254326" y="2083899"/>
            <a:ext cx="2393878" cy="4114800"/>
          </a:xfrm>
          <a:prstGeom prst="rect">
            <a:avLst/>
          </a:prstGeom>
        </p:spPr>
      </p:pic>
      <p:pic>
        <p:nvPicPr>
          <p:cNvPr id="12" name="Picture 11">
            <a:extLst>
              <a:ext uri="{FF2B5EF4-FFF2-40B4-BE49-F238E27FC236}">
                <a16:creationId xmlns:a16="http://schemas.microsoft.com/office/drawing/2014/main" id="{F31341E6-B6D0-444A-A868-2224C7AE9D5F}"/>
              </a:ext>
            </a:extLst>
          </p:cNvPr>
          <p:cNvPicPr>
            <a:picLocks noChangeAspect="1"/>
          </p:cNvPicPr>
          <p:nvPr/>
        </p:nvPicPr>
        <p:blipFill>
          <a:blip r:embed="rId5"/>
          <a:stretch>
            <a:fillRect/>
          </a:stretch>
        </p:blipFill>
        <p:spPr>
          <a:xfrm>
            <a:off x="6241301" y="3747675"/>
            <a:ext cx="2801060" cy="2417567"/>
          </a:xfrm>
          <a:prstGeom prst="rect">
            <a:avLst/>
          </a:prstGeom>
        </p:spPr>
      </p:pic>
      <p:sp>
        <p:nvSpPr>
          <p:cNvPr id="13" name="Right Brace 12">
            <a:extLst>
              <a:ext uri="{FF2B5EF4-FFF2-40B4-BE49-F238E27FC236}">
                <a16:creationId xmlns:a16="http://schemas.microsoft.com/office/drawing/2014/main" id="{DF9BD687-4617-4989-9E2E-9711FD020ADE}"/>
              </a:ext>
            </a:extLst>
          </p:cNvPr>
          <p:cNvSpPr/>
          <p:nvPr/>
        </p:nvSpPr>
        <p:spPr>
          <a:xfrm>
            <a:off x="2545055" y="2167250"/>
            <a:ext cx="1202356" cy="1675564"/>
          </a:xfrm>
          <a:prstGeom prst="rightBrace">
            <a:avLst>
              <a:gd name="adj1" fmla="val 8333"/>
              <a:gd name="adj2" fmla="val 4588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row: Right 13">
            <a:extLst>
              <a:ext uri="{FF2B5EF4-FFF2-40B4-BE49-F238E27FC236}">
                <a16:creationId xmlns:a16="http://schemas.microsoft.com/office/drawing/2014/main" id="{EE2CA044-9CB5-4468-951B-A1C97C2B3435}"/>
              </a:ext>
            </a:extLst>
          </p:cNvPr>
          <p:cNvSpPr/>
          <p:nvPr/>
        </p:nvSpPr>
        <p:spPr>
          <a:xfrm>
            <a:off x="3934430" y="2458226"/>
            <a:ext cx="2648372" cy="10455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LMS Electronic Rubrics w/customized feedback</a:t>
            </a:r>
          </a:p>
        </p:txBody>
      </p:sp>
      <p:sp>
        <p:nvSpPr>
          <p:cNvPr id="15" name="Right Brace 14">
            <a:extLst>
              <a:ext uri="{FF2B5EF4-FFF2-40B4-BE49-F238E27FC236}">
                <a16:creationId xmlns:a16="http://schemas.microsoft.com/office/drawing/2014/main" id="{8C07345B-4801-4F23-9915-D0D2D86EBB4D}"/>
              </a:ext>
            </a:extLst>
          </p:cNvPr>
          <p:cNvSpPr/>
          <p:nvPr/>
        </p:nvSpPr>
        <p:spPr>
          <a:xfrm>
            <a:off x="2554711" y="3842814"/>
            <a:ext cx="1202356" cy="1748362"/>
          </a:xfrm>
          <a:prstGeom prst="rightBrace">
            <a:avLst>
              <a:gd name="adj1" fmla="val 8333"/>
              <a:gd name="adj2" fmla="val 4588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row: Right 15">
            <a:extLst>
              <a:ext uri="{FF2B5EF4-FFF2-40B4-BE49-F238E27FC236}">
                <a16:creationId xmlns:a16="http://schemas.microsoft.com/office/drawing/2014/main" id="{0C845A4A-8ECB-454E-8FD5-87B048F4DD35}"/>
              </a:ext>
            </a:extLst>
          </p:cNvPr>
          <p:cNvSpPr/>
          <p:nvPr/>
        </p:nvSpPr>
        <p:spPr>
          <a:xfrm>
            <a:off x="3934430" y="4127069"/>
            <a:ext cx="2648372" cy="10455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LMS Auto grade Quiz w/feedback</a:t>
            </a:r>
          </a:p>
        </p:txBody>
      </p:sp>
    </p:spTree>
    <p:extLst>
      <p:ext uri="{BB962C8B-B14F-4D97-AF65-F5344CB8AC3E}">
        <p14:creationId xmlns:p14="http://schemas.microsoft.com/office/powerpoint/2010/main" val="133752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2" name="Rectangle 1">
            <a:extLst>
              <a:ext uri="{FF2B5EF4-FFF2-40B4-BE49-F238E27FC236}">
                <a16:creationId xmlns:a16="http://schemas.microsoft.com/office/drawing/2014/main" id="{F9E57A7E-AD13-4B81-9410-43399A2A3415}"/>
              </a:ext>
            </a:extLst>
          </p:cNvPr>
          <p:cNvSpPr/>
          <p:nvPr/>
        </p:nvSpPr>
        <p:spPr>
          <a:xfrm>
            <a:off x="369716" y="1538883"/>
            <a:ext cx="8583562" cy="2570721"/>
          </a:xfrm>
          <a:prstGeom prst="rect">
            <a:avLst/>
          </a:prstGeom>
          <a:solidFill>
            <a:srgbClr val="FF0000">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NOT MEET RSI GUIDELINES:  </a:t>
            </a:r>
          </a:p>
          <a:p>
            <a:pPr marL="342900" indent="-342900">
              <a:buAutoNum type="arabicParenR"/>
            </a:pPr>
            <a:r>
              <a:rPr lang="en-US" b="1" dirty="0">
                <a:solidFill>
                  <a:schemeClr val="tx1"/>
                </a:solidFill>
              </a:rPr>
              <a:t>AUTOMATICALLY GRADED LMS M-C QUIZES: </a:t>
            </a:r>
            <a:br>
              <a:rPr lang="en-US" dirty="0">
                <a:solidFill>
                  <a:schemeClr val="tx1"/>
                </a:solidFill>
              </a:rPr>
            </a:br>
            <a:r>
              <a:rPr lang="en-US" sz="1600" dirty="0">
                <a:solidFill>
                  <a:schemeClr val="tx1"/>
                </a:solidFill>
              </a:rPr>
              <a:t>Incorporating LMS multiple-choice quizzes that give instant, generic correct or incorrect feedback. </a:t>
            </a:r>
            <a:br>
              <a:rPr lang="en-US" sz="1600" dirty="0">
                <a:solidFill>
                  <a:schemeClr val="tx1"/>
                </a:solidFill>
              </a:rPr>
            </a:br>
            <a:r>
              <a:rPr lang="en-US" sz="1600" dirty="0">
                <a:solidFill>
                  <a:schemeClr val="tx1"/>
                </a:solidFill>
              </a:rPr>
              <a:t>[No. This does not meet RSI guidelines]. Automatically graded MC quizzes lack substantive engagement and lacks instructional depth. </a:t>
            </a:r>
          </a:p>
          <a:p>
            <a:pPr marL="342900" indent="-342900">
              <a:buAutoNum type="arabicParenR"/>
            </a:pPr>
            <a:r>
              <a:rPr lang="en-US" b="1" dirty="0">
                <a:solidFill>
                  <a:schemeClr val="tx1"/>
                </a:solidFill>
              </a:rPr>
              <a:t>PEER FEEDBACK WITHOUT INSTRUCTOR F/U: </a:t>
            </a:r>
            <a:br>
              <a:rPr lang="en-US" dirty="0">
                <a:solidFill>
                  <a:schemeClr val="tx1"/>
                </a:solidFill>
              </a:rPr>
            </a:br>
            <a:r>
              <a:rPr lang="en-US" sz="1600" dirty="0">
                <a:solidFill>
                  <a:schemeClr val="tx1"/>
                </a:solidFill>
              </a:rPr>
              <a:t>Students give each other feedback on draft paper without instructor guidance or feedback. </a:t>
            </a:r>
            <a:br>
              <a:rPr lang="en-US" sz="1600" dirty="0">
                <a:solidFill>
                  <a:schemeClr val="tx1"/>
                </a:solidFill>
              </a:rPr>
            </a:br>
            <a:r>
              <a:rPr lang="en-US" sz="1600" dirty="0">
                <a:solidFill>
                  <a:schemeClr val="tx1"/>
                </a:solidFill>
              </a:rPr>
              <a:t>[No. This does not meet RSI guidelines]. This relies solely on peer interaction without instructor participation. </a:t>
            </a:r>
            <a:endParaRPr lang="en-US" dirty="0">
              <a:solidFill>
                <a:schemeClr val="tx1"/>
              </a:solidFill>
            </a:endParaRPr>
          </a:p>
        </p:txBody>
      </p:sp>
      <p:sp>
        <p:nvSpPr>
          <p:cNvPr id="8" name="Rectangle 7">
            <a:extLst>
              <a:ext uri="{FF2B5EF4-FFF2-40B4-BE49-F238E27FC236}">
                <a16:creationId xmlns:a16="http://schemas.microsoft.com/office/drawing/2014/main" id="{FFB416DA-CB02-42A0-B28B-DCA21139E188}"/>
              </a:ext>
            </a:extLst>
          </p:cNvPr>
          <p:cNvSpPr/>
          <p:nvPr/>
        </p:nvSpPr>
        <p:spPr>
          <a:xfrm>
            <a:off x="369716" y="4192955"/>
            <a:ext cx="8583562" cy="2570721"/>
          </a:xfrm>
          <a:prstGeom prst="rect">
            <a:avLst/>
          </a:prstGeom>
          <a:solidFill>
            <a:srgbClr val="2EB324">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MEET RSI GUIDELINES:  </a:t>
            </a:r>
          </a:p>
          <a:p>
            <a:pPr marL="342900" indent="-342900">
              <a:buAutoNum type="arabicParenR"/>
            </a:pPr>
            <a:r>
              <a:rPr lang="en-US" b="1" dirty="0">
                <a:solidFill>
                  <a:schemeClr val="tx1"/>
                </a:solidFill>
              </a:rPr>
              <a:t>INSTRUCTOR PROVIDES INDIVIUALIZED FEEDBACK: </a:t>
            </a:r>
            <a:br>
              <a:rPr lang="en-US" dirty="0">
                <a:solidFill>
                  <a:schemeClr val="tx1"/>
                </a:solidFill>
              </a:rPr>
            </a:br>
            <a:r>
              <a:rPr lang="en-US" sz="1600" dirty="0">
                <a:solidFill>
                  <a:schemeClr val="tx1"/>
                </a:solidFill>
              </a:rPr>
              <a:t>Instructor provides individualized strengths and areas of improvement. </a:t>
            </a:r>
            <a:br>
              <a:rPr lang="en-US" sz="1600" dirty="0">
                <a:solidFill>
                  <a:schemeClr val="tx1"/>
                </a:solidFill>
              </a:rPr>
            </a:br>
            <a:r>
              <a:rPr lang="en-US" sz="1600" dirty="0">
                <a:solidFill>
                  <a:schemeClr val="tx1"/>
                </a:solidFill>
              </a:rPr>
              <a:t>[Yes. This does meet RSI guidelines]. Meets RSI because it provides substantive, course-related feedback that helps students learn and improve.</a:t>
            </a:r>
          </a:p>
          <a:p>
            <a:pPr marL="342900" indent="-342900">
              <a:buAutoNum type="arabicParenR"/>
            </a:pPr>
            <a:r>
              <a:rPr lang="en-US" b="1" dirty="0">
                <a:solidFill>
                  <a:schemeClr val="tx1"/>
                </a:solidFill>
              </a:rPr>
              <a:t>ASSIGNMENT FEEDBACK SUMMARY: </a:t>
            </a:r>
            <a:br>
              <a:rPr lang="en-US" dirty="0">
                <a:solidFill>
                  <a:schemeClr val="tx1"/>
                </a:solidFill>
              </a:rPr>
            </a:br>
            <a:r>
              <a:rPr lang="en-US" sz="1600" dirty="0">
                <a:solidFill>
                  <a:schemeClr val="tx1"/>
                </a:solidFill>
              </a:rPr>
              <a:t>Instructor includes summary of common mistakes and feedback in the weekly announcement. </a:t>
            </a:r>
            <a:br>
              <a:rPr lang="en-US" sz="1600" dirty="0">
                <a:solidFill>
                  <a:schemeClr val="tx1"/>
                </a:solidFill>
              </a:rPr>
            </a:br>
            <a:r>
              <a:rPr lang="en-US" sz="1600" dirty="0">
                <a:solidFill>
                  <a:schemeClr val="tx1"/>
                </a:solidFill>
              </a:rPr>
              <a:t>[Yes. This does meet RSI guidelines]. This allows instructor-student interaction because it gives feedback to this cohort of students. This should be combined with individualized feedback. </a:t>
            </a:r>
            <a:endParaRPr lang="en-US" dirty="0">
              <a:solidFill>
                <a:schemeClr val="tx1"/>
              </a:solidFill>
            </a:endParaRPr>
          </a:p>
        </p:txBody>
      </p:sp>
      <p:sp>
        <p:nvSpPr>
          <p:cNvPr id="6" name="TextBox 5">
            <a:extLst>
              <a:ext uri="{FF2B5EF4-FFF2-40B4-BE49-F238E27FC236}">
                <a16:creationId xmlns:a16="http://schemas.microsoft.com/office/drawing/2014/main" id="{4ABE8A50-600F-4115-B96F-E2A94F8CEDCF}"/>
              </a:ext>
            </a:extLst>
          </p:cNvPr>
          <p:cNvSpPr txBox="1"/>
          <p:nvPr/>
        </p:nvSpPr>
        <p:spPr>
          <a:xfrm>
            <a:off x="0" y="0"/>
            <a:ext cx="9144000" cy="1538883"/>
          </a:xfrm>
          <a:prstGeom prst="rect">
            <a:avLst/>
          </a:prstGeom>
          <a:noFill/>
        </p:spPr>
        <p:txBody>
          <a:bodyPr wrap="square" rtlCol="0">
            <a:spAutoFit/>
          </a:bodyPr>
          <a:lstStyle/>
          <a:p>
            <a:pPr algn="ctr"/>
            <a:r>
              <a:rPr lang="en-US" sz="3500" b="1" dirty="0"/>
              <a:t>(2) Assessing or providing feedback on a student’s coursework  </a:t>
            </a:r>
          </a:p>
          <a:p>
            <a:pPr algn="ctr"/>
            <a:r>
              <a:rPr lang="en-US" sz="2400" dirty="0"/>
              <a:t>Provide examples of how DE courses can meet RSI criteria. </a:t>
            </a:r>
          </a:p>
        </p:txBody>
      </p:sp>
    </p:spTree>
    <p:extLst>
      <p:ext uri="{BB962C8B-B14F-4D97-AF65-F5344CB8AC3E}">
        <p14:creationId xmlns:p14="http://schemas.microsoft.com/office/powerpoint/2010/main" val="115010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6" name="TextBox 5">
            <a:extLst>
              <a:ext uri="{FF2B5EF4-FFF2-40B4-BE49-F238E27FC236}">
                <a16:creationId xmlns:a16="http://schemas.microsoft.com/office/drawing/2014/main" id="{CC3B16BC-0DC1-4A11-A695-2B4EF5430B4E}"/>
              </a:ext>
            </a:extLst>
          </p:cNvPr>
          <p:cNvSpPr txBox="1"/>
          <p:nvPr/>
        </p:nvSpPr>
        <p:spPr>
          <a:xfrm>
            <a:off x="0" y="0"/>
            <a:ext cx="9144000" cy="1431161"/>
          </a:xfrm>
          <a:prstGeom prst="rect">
            <a:avLst/>
          </a:prstGeom>
          <a:noFill/>
        </p:spPr>
        <p:txBody>
          <a:bodyPr wrap="square" rtlCol="0">
            <a:spAutoFit/>
          </a:bodyPr>
          <a:lstStyle/>
          <a:p>
            <a:pPr algn="ctr"/>
            <a:r>
              <a:rPr lang="en-US" sz="2900" b="1" dirty="0"/>
              <a:t>(3) Providing information or responding to questions about the content of a course or competency (Tips/Sanity)</a:t>
            </a:r>
            <a:r>
              <a:rPr lang="en-US" sz="2400" i="1" dirty="0"/>
              <a:t>. </a:t>
            </a:r>
          </a:p>
        </p:txBody>
      </p:sp>
      <p:pic>
        <p:nvPicPr>
          <p:cNvPr id="3" name="Picture 2">
            <a:extLst>
              <a:ext uri="{FF2B5EF4-FFF2-40B4-BE49-F238E27FC236}">
                <a16:creationId xmlns:a16="http://schemas.microsoft.com/office/drawing/2014/main" id="{5915365E-F957-410F-924A-A1BF7F7D2C93}"/>
              </a:ext>
            </a:extLst>
          </p:cNvPr>
          <p:cNvPicPr>
            <a:picLocks noChangeAspect="1"/>
          </p:cNvPicPr>
          <p:nvPr/>
        </p:nvPicPr>
        <p:blipFill rotWithShape="1">
          <a:blip r:embed="rId3"/>
          <a:srcRect l="16263" t="12190" r="11133" b="12405"/>
          <a:stretch/>
        </p:blipFill>
        <p:spPr>
          <a:xfrm>
            <a:off x="1499173" y="3792627"/>
            <a:ext cx="1824854" cy="1895262"/>
          </a:xfrm>
          <a:prstGeom prst="rect">
            <a:avLst/>
          </a:prstGeom>
        </p:spPr>
      </p:pic>
      <p:pic>
        <p:nvPicPr>
          <p:cNvPr id="4" name="Picture 3">
            <a:extLst>
              <a:ext uri="{FF2B5EF4-FFF2-40B4-BE49-F238E27FC236}">
                <a16:creationId xmlns:a16="http://schemas.microsoft.com/office/drawing/2014/main" id="{BEE83A11-B73C-499E-8C10-C153D48435A2}"/>
              </a:ext>
            </a:extLst>
          </p:cNvPr>
          <p:cNvPicPr>
            <a:picLocks noChangeAspect="1"/>
          </p:cNvPicPr>
          <p:nvPr/>
        </p:nvPicPr>
        <p:blipFill rotWithShape="1">
          <a:blip r:embed="rId4"/>
          <a:srcRect l="14520" t="14689" r="15424" b="15028"/>
          <a:stretch/>
        </p:blipFill>
        <p:spPr>
          <a:xfrm>
            <a:off x="6106701" y="1559900"/>
            <a:ext cx="1803112" cy="1808928"/>
          </a:xfrm>
          <a:prstGeom prst="rect">
            <a:avLst/>
          </a:prstGeom>
        </p:spPr>
      </p:pic>
      <p:cxnSp>
        <p:nvCxnSpPr>
          <p:cNvPr id="17" name="Straight Connector 16">
            <a:extLst>
              <a:ext uri="{FF2B5EF4-FFF2-40B4-BE49-F238E27FC236}">
                <a16:creationId xmlns:a16="http://schemas.microsoft.com/office/drawing/2014/main" id="{472768DA-156D-48CC-8AD7-0AA442D0C92B}"/>
              </a:ext>
            </a:extLst>
          </p:cNvPr>
          <p:cNvCxnSpPr/>
          <p:nvPr/>
        </p:nvCxnSpPr>
        <p:spPr>
          <a:xfrm>
            <a:off x="0" y="1559899"/>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CD7810-92C8-4627-9F8E-EEA764A6600B}"/>
              </a:ext>
            </a:extLst>
          </p:cNvPr>
          <p:cNvCxnSpPr>
            <a:cxnSpLocks/>
            <a:stCxn id="6" idx="2"/>
          </p:cNvCxnSpPr>
          <p:nvPr/>
        </p:nvCxnSpPr>
        <p:spPr>
          <a:xfrm>
            <a:off x="4572000" y="1431161"/>
            <a:ext cx="0" cy="542683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86CF47-7D32-4CD3-BD66-8C163F75902F}"/>
              </a:ext>
            </a:extLst>
          </p:cNvPr>
          <p:cNvCxnSpPr/>
          <p:nvPr/>
        </p:nvCxnSpPr>
        <p:spPr>
          <a:xfrm>
            <a:off x="0" y="3849927"/>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7B34ECB-A4A3-4C12-9CED-797CB8CC56FB}"/>
              </a:ext>
            </a:extLst>
          </p:cNvPr>
          <p:cNvPicPr>
            <a:picLocks noChangeAspect="1"/>
          </p:cNvPicPr>
          <p:nvPr/>
        </p:nvPicPr>
        <p:blipFill>
          <a:blip r:embed="rId5"/>
          <a:stretch>
            <a:fillRect/>
          </a:stretch>
        </p:blipFill>
        <p:spPr>
          <a:xfrm>
            <a:off x="5819973" y="3923497"/>
            <a:ext cx="1894293" cy="1793658"/>
          </a:xfrm>
          <a:prstGeom prst="rect">
            <a:avLst/>
          </a:prstGeom>
        </p:spPr>
      </p:pic>
      <p:pic>
        <p:nvPicPr>
          <p:cNvPr id="22" name="Picture 21">
            <a:extLst>
              <a:ext uri="{FF2B5EF4-FFF2-40B4-BE49-F238E27FC236}">
                <a16:creationId xmlns:a16="http://schemas.microsoft.com/office/drawing/2014/main" id="{AD2BE9DF-D547-454D-93A9-CFDDA1561818}"/>
              </a:ext>
            </a:extLst>
          </p:cNvPr>
          <p:cNvPicPr>
            <a:picLocks noChangeAspect="1"/>
          </p:cNvPicPr>
          <p:nvPr/>
        </p:nvPicPr>
        <p:blipFill>
          <a:blip r:embed="rId6"/>
          <a:stretch>
            <a:fillRect/>
          </a:stretch>
        </p:blipFill>
        <p:spPr>
          <a:xfrm>
            <a:off x="1840285" y="1531536"/>
            <a:ext cx="1615835" cy="1615835"/>
          </a:xfrm>
          <a:prstGeom prst="rect">
            <a:avLst/>
          </a:prstGeom>
        </p:spPr>
      </p:pic>
      <p:sp>
        <p:nvSpPr>
          <p:cNvPr id="23" name="TextBox 22">
            <a:extLst>
              <a:ext uri="{FF2B5EF4-FFF2-40B4-BE49-F238E27FC236}">
                <a16:creationId xmlns:a16="http://schemas.microsoft.com/office/drawing/2014/main" id="{D7F30130-3FA3-4763-9321-B6EDBCC51696}"/>
              </a:ext>
            </a:extLst>
          </p:cNvPr>
          <p:cNvSpPr txBox="1"/>
          <p:nvPr/>
        </p:nvSpPr>
        <p:spPr>
          <a:xfrm>
            <a:off x="-1" y="3197888"/>
            <a:ext cx="4571999" cy="646331"/>
          </a:xfrm>
          <a:prstGeom prst="rect">
            <a:avLst/>
          </a:prstGeom>
          <a:noFill/>
        </p:spPr>
        <p:txBody>
          <a:bodyPr wrap="square" rtlCol="0">
            <a:spAutoFit/>
          </a:bodyPr>
          <a:lstStyle/>
          <a:p>
            <a:pPr algn="ctr"/>
            <a:r>
              <a:rPr lang="en-US" b="1" dirty="0"/>
              <a:t>CUSTOMIZED: </a:t>
            </a:r>
            <a:r>
              <a:rPr lang="en-US" dirty="0"/>
              <a:t>Add any information to connect current events to course content. </a:t>
            </a:r>
          </a:p>
        </p:txBody>
      </p:sp>
      <p:sp>
        <p:nvSpPr>
          <p:cNvPr id="24" name="TextBox 23">
            <a:extLst>
              <a:ext uri="{FF2B5EF4-FFF2-40B4-BE49-F238E27FC236}">
                <a16:creationId xmlns:a16="http://schemas.microsoft.com/office/drawing/2014/main" id="{317C0E3E-812F-4B6D-967D-6C523713EB03}"/>
              </a:ext>
            </a:extLst>
          </p:cNvPr>
          <p:cNvSpPr txBox="1"/>
          <p:nvPr/>
        </p:nvSpPr>
        <p:spPr>
          <a:xfrm>
            <a:off x="4599261" y="3193815"/>
            <a:ext cx="4571999" cy="646331"/>
          </a:xfrm>
          <a:prstGeom prst="rect">
            <a:avLst/>
          </a:prstGeom>
          <a:noFill/>
        </p:spPr>
        <p:txBody>
          <a:bodyPr wrap="square" rtlCol="0">
            <a:spAutoFit/>
          </a:bodyPr>
          <a:lstStyle/>
          <a:p>
            <a:pPr algn="ctr"/>
            <a:r>
              <a:rPr lang="en-US" b="1" dirty="0"/>
              <a:t>CUSTOMIZED &amp; CANNED: </a:t>
            </a:r>
            <a:r>
              <a:rPr lang="en-US" dirty="0"/>
              <a:t>Instructor feedback for common issues from past assignments.  </a:t>
            </a:r>
          </a:p>
        </p:txBody>
      </p:sp>
      <p:sp>
        <p:nvSpPr>
          <p:cNvPr id="25" name="TextBox 24">
            <a:extLst>
              <a:ext uri="{FF2B5EF4-FFF2-40B4-BE49-F238E27FC236}">
                <a16:creationId xmlns:a16="http://schemas.microsoft.com/office/drawing/2014/main" id="{832DBDF4-7697-49D3-97E7-D746AB9E5BAF}"/>
              </a:ext>
            </a:extLst>
          </p:cNvPr>
          <p:cNvSpPr txBox="1"/>
          <p:nvPr/>
        </p:nvSpPr>
        <p:spPr>
          <a:xfrm>
            <a:off x="13632" y="5669325"/>
            <a:ext cx="4571999" cy="646331"/>
          </a:xfrm>
          <a:prstGeom prst="rect">
            <a:avLst/>
          </a:prstGeom>
          <a:noFill/>
        </p:spPr>
        <p:txBody>
          <a:bodyPr wrap="square" rtlCol="0">
            <a:spAutoFit/>
          </a:bodyPr>
          <a:lstStyle/>
          <a:p>
            <a:pPr algn="ctr"/>
            <a:r>
              <a:rPr lang="en-US" b="1" dirty="0"/>
              <a:t>CANNED: </a:t>
            </a:r>
            <a:r>
              <a:rPr lang="en-US" dirty="0"/>
              <a:t>Include weekly schedule with readings, assignments, activities, etc. </a:t>
            </a:r>
          </a:p>
        </p:txBody>
      </p:sp>
      <p:sp>
        <p:nvSpPr>
          <p:cNvPr id="26" name="TextBox 25">
            <a:extLst>
              <a:ext uri="{FF2B5EF4-FFF2-40B4-BE49-F238E27FC236}">
                <a16:creationId xmlns:a16="http://schemas.microsoft.com/office/drawing/2014/main" id="{53331357-4987-4578-BB0E-14A9F4F1ECF5}"/>
              </a:ext>
            </a:extLst>
          </p:cNvPr>
          <p:cNvSpPr txBox="1"/>
          <p:nvPr/>
        </p:nvSpPr>
        <p:spPr>
          <a:xfrm>
            <a:off x="4599261" y="5790724"/>
            <a:ext cx="4571999" cy="646331"/>
          </a:xfrm>
          <a:prstGeom prst="rect">
            <a:avLst/>
          </a:prstGeom>
          <a:noFill/>
        </p:spPr>
        <p:txBody>
          <a:bodyPr wrap="square" rtlCol="0">
            <a:spAutoFit/>
          </a:bodyPr>
          <a:lstStyle/>
          <a:p>
            <a:pPr algn="ctr"/>
            <a:r>
              <a:rPr lang="en-US" b="1" dirty="0"/>
              <a:t>CUSTOMIZED &amp; CANNED: </a:t>
            </a:r>
            <a:r>
              <a:rPr lang="en-US" dirty="0"/>
              <a:t>Proactively identify student misconceptions have with content. </a:t>
            </a:r>
          </a:p>
        </p:txBody>
      </p:sp>
      <p:sp>
        <p:nvSpPr>
          <p:cNvPr id="15" name="TextBox 14">
            <a:extLst>
              <a:ext uri="{FF2B5EF4-FFF2-40B4-BE49-F238E27FC236}">
                <a16:creationId xmlns:a16="http://schemas.microsoft.com/office/drawing/2014/main" id="{35C49615-67F7-498D-B136-FE24A015A71A}"/>
              </a:ext>
            </a:extLst>
          </p:cNvPr>
          <p:cNvSpPr txBox="1"/>
          <p:nvPr/>
        </p:nvSpPr>
        <p:spPr>
          <a:xfrm>
            <a:off x="-1" y="6411925"/>
            <a:ext cx="9144000" cy="369332"/>
          </a:xfrm>
          <a:prstGeom prst="rect">
            <a:avLst/>
          </a:prstGeom>
          <a:solidFill>
            <a:schemeClr val="tx1"/>
          </a:solidFill>
        </p:spPr>
        <p:txBody>
          <a:bodyPr wrap="square" rtlCol="0">
            <a:spAutoFit/>
          </a:bodyPr>
          <a:lstStyle/>
          <a:p>
            <a:pPr algn="ctr"/>
            <a:r>
              <a:rPr lang="en-US" dirty="0">
                <a:solidFill>
                  <a:schemeClr val="bg1"/>
                </a:solidFill>
              </a:rPr>
              <a:t>Works well for all learning environments (i.e. F2F, Online, Blended-Learning, etc.). </a:t>
            </a:r>
          </a:p>
        </p:txBody>
      </p:sp>
    </p:spTree>
    <p:extLst>
      <p:ext uri="{BB962C8B-B14F-4D97-AF65-F5344CB8AC3E}">
        <p14:creationId xmlns:p14="http://schemas.microsoft.com/office/powerpoint/2010/main" val="344719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2" name="Rectangle 1">
            <a:extLst>
              <a:ext uri="{FF2B5EF4-FFF2-40B4-BE49-F238E27FC236}">
                <a16:creationId xmlns:a16="http://schemas.microsoft.com/office/drawing/2014/main" id="{F9E57A7E-AD13-4B81-9410-43399A2A3415}"/>
              </a:ext>
            </a:extLst>
          </p:cNvPr>
          <p:cNvSpPr/>
          <p:nvPr/>
        </p:nvSpPr>
        <p:spPr>
          <a:xfrm>
            <a:off x="369716" y="1538883"/>
            <a:ext cx="8583562" cy="2570721"/>
          </a:xfrm>
          <a:prstGeom prst="rect">
            <a:avLst/>
          </a:prstGeom>
          <a:solidFill>
            <a:srgbClr val="FF0000">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NOT MEET RSI GUIDELINES:  </a:t>
            </a:r>
          </a:p>
          <a:p>
            <a:pPr marL="342900" indent="-342900">
              <a:buAutoNum type="arabicParenR"/>
            </a:pPr>
            <a:r>
              <a:rPr lang="en-US" b="1" dirty="0">
                <a:solidFill>
                  <a:schemeClr val="tx1"/>
                </a:solidFill>
              </a:rPr>
              <a:t>DELAYED OR ABSENT INSTRUCTOR FEEDBACK ON ASSIGNMENTS: </a:t>
            </a:r>
            <a:br>
              <a:rPr lang="en-US" dirty="0">
                <a:solidFill>
                  <a:schemeClr val="tx1"/>
                </a:solidFill>
              </a:rPr>
            </a:br>
            <a:r>
              <a:rPr lang="en-US" sz="1600" dirty="0">
                <a:solidFill>
                  <a:schemeClr val="tx1"/>
                </a:solidFill>
              </a:rPr>
              <a:t>Not providing enough feedback robust enough or quick enough to correct for future assignments </a:t>
            </a:r>
            <a:br>
              <a:rPr lang="en-US" sz="1600" dirty="0">
                <a:solidFill>
                  <a:schemeClr val="tx1"/>
                </a:solidFill>
              </a:rPr>
            </a:br>
            <a:r>
              <a:rPr lang="en-US" sz="1600" dirty="0">
                <a:solidFill>
                  <a:schemeClr val="tx1"/>
                </a:solidFill>
              </a:rPr>
              <a:t>[No. This does not meet RSI guidelines]. Students need instructor interaction to keep them on track so they don’t keep making the same mistakes or misunderstanding content. </a:t>
            </a:r>
          </a:p>
          <a:p>
            <a:pPr marL="342900" indent="-342900">
              <a:buAutoNum type="arabicParenR"/>
            </a:pPr>
            <a:r>
              <a:rPr lang="en-US" b="1" dirty="0">
                <a:solidFill>
                  <a:schemeClr val="tx1"/>
                </a:solidFill>
              </a:rPr>
              <a:t>ONLY LOGISTICAL COMMUNICATION: </a:t>
            </a:r>
            <a:br>
              <a:rPr lang="en-US" dirty="0">
                <a:solidFill>
                  <a:schemeClr val="tx1"/>
                </a:solidFill>
              </a:rPr>
            </a:br>
            <a:r>
              <a:rPr lang="en-US" sz="1600" dirty="0">
                <a:solidFill>
                  <a:schemeClr val="tx1"/>
                </a:solidFill>
              </a:rPr>
              <a:t>Instructors only provide logistical answers on deadlines, login issues, course navigation, etc. </a:t>
            </a:r>
            <a:br>
              <a:rPr lang="en-US" sz="1600" dirty="0">
                <a:solidFill>
                  <a:schemeClr val="tx1"/>
                </a:solidFill>
              </a:rPr>
            </a:br>
            <a:r>
              <a:rPr lang="en-US" sz="1600" dirty="0">
                <a:solidFill>
                  <a:schemeClr val="tx1"/>
                </a:solidFill>
              </a:rPr>
              <a:t>[No. This does not meet RSI guidelines]. This does not allow students to interact with instructors to gain their content knowledge and gain substantive information. </a:t>
            </a:r>
            <a:endParaRPr lang="en-US" dirty="0">
              <a:solidFill>
                <a:schemeClr val="tx1"/>
              </a:solidFill>
            </a:endParaRPr>
          </a:p>
        </p:txBody>
      </p:sp>
      <p:sp>
        <p:nvSpPr>
          <p:cNvPr id="8" name="Rectangle 7">
            <a:extLst>
              <a:ext uri="{FF2B5EF4-FFF2-40B4-BE49-F238E27FC236}">
                <a16:creationId xmlns:a16="http://schemas.microsoft.com/office/drawing/2014/main" id="{FFB416DA-CB02-42A0-B28B-DCA21139E188}"/>
              </a:ext>
            </a:extLst>
          </p:cNvPr>
          <p:cNvSpPr/>
          <p:nvPr/>
        </p:nvSpPr>
        <p:spPr>
          <a:xfrm>
            <a:off x="369716" y="4192955"/>
            <a:ext cx="8583562" cy="2570721"/>
          </a:xfrm>
          <a:prstGeom prst="rect">
            <a:avLst/>
          </a:prstGeom>
          <a:solidFill>
            <a:srgbClr val="2EB324">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MEET RSI GUIDELINES:  </a:t>
            </a:r>
          </a:p>
          <a:p>
            <a:pPr marL="342900" indent="-342900">
              <a:buAutoNum type="arabicParenR"/>
            </a:pPr>
            <a:r>
              <a:rPr lang="en-US" b="1" dirty="0">
                <a:solidFill>
                  <a:schemeClr val="tx1"/>
                </a:solidFill>
              </a:rPr>
              <a:t>FREQUENT (I.E., WEEKLY) CONTENT-SPECIFIC ANNOUNCEMENTS: </a:t>
            </a:r>
            <a:br>
              <a:rPr lang="en-US" dirty="0">
                <a:solidFill>
                  <a:schemeClr val="tx1"/>
                </a:solidFill>
              </a:rPr>
            </a:br>
            <a:r>
              <a:rPr lang="en-US" sz="1600" dirty="0">
                <a:solidFill>
                  <a:schemeClr val="tx1"/>
                </a:solidFill>
              </a:rPr>
              <a:t>Instructor proactively posts announcements (weekly) that clarify complex topics. </a:t>
            </a:r>
            <a:br>
              <a:rPr lang="en-US" sz="1600" dirty="0">
                <a:solidFill>
                  <a:schemeClr val="tx1"/>
                </a:solidFill>
              </a:rPr>
            </a:br>
            <a:r>
              <a:rPr lang="en-US" sz="1600" dirty="0">
                <a:solidFill>
                  <a:schemeClr val="tx1"/>
                </a:solidFill>
              </a:rPr>
              <a:t>[Yes. This does meet RSI guidelines]. This provides instructor expertise to summarize students’ common misunderstandings and provide explanations proactively. </a:t>
            </a:r>
          </a:p>
          <a:p>
            <a:pPr marL="342900" indent="-342900">
              <a:buAutoNum type="arabicParenR"/>
            </a:pPr>
            <a:r>
              <a:rPr lang="en-US" b="1" dirty="0">
                <a:solidFill>
                  <a:schemeClr val="tx1"/>
                </a:solidFill>
              </a:rPr>
              <a:t>ASSIGNMENT FEEDBACK SUMMARY: </a:t>
            </a:r>
            <a:br>
              <a:rPr lang="en-US" dirty="0">
                <a:solidFill>
                  <a:schemeClr val="tx1"/>
                </a:solidFill>
              </a:rPr>
            </a:br>
            <a:r>
              <a:rPr lang="en-US" sz="1600" dirty="0">
                <a:solidFill>
                  <a:schemeClr val="tx1"/>
                </a:solidFill>
              </a:rPr>
              <a:t>Instructor includes summary of common mistakes and feedback in the weekly announcement. </a:t>
            </a:r>
            <a:br>
              <a:rPr lang="en-US" sz="1600" dirty="0">
                <a:solidFill>
                  <a:schemeClr val="tx1"/>
                </a:solidFill>
              </a:rPr>
            </a:br>
            <a:r>
              <a:rPr lang="en-US" sz="1600" dirty="0">
                <a:solidFill>
                  <a:schemeClr val="tx1"/>
                </a:solidFill>
              </a:rPr>
              <a:t>[Yes. This does meet RSI guidelines]. This allows instructor-student interaction because it gives feedback to this cohort of students. This should be combined with individualized feedback. </a:t>
            </a:r>
            <a:endParaRPr lang="en-US" dirty="0">
              <a:solidFill>
                <a:schemeClr val="tx1"/>
              </a:solidFill>
            </a:endParaRPr>
          </a:p>
        </p:txBody>
      </p:sp>
      <p:sp>
        <p:nvSpPr>
          <p:cNvPr id="6" name="TextBox 5">
            <a:extLst>
              <a:ext uri="{FF2B5EF4-FFF2-40B4-BE49-F238E27FC236}">
                <a16:creationId xmlns:a16="http://schemas.microsoft.com/office/drawing/2014/main" id="{4ABE8A50-600F-4115-B96F-E2A94F8CEDCF}"/>
              </a:ext>
            </a:extLst>
          </p:cNvPr>
          <p:cNvSpPr txBox="1"/>
          <p:nvPr/>
        </p:nvSpPr>
        <p:spPr>
          <a:xfrm>
            <a:off x="0" y="0"/>
            <a:ext cx="9144000" cy="1446550"/>
          </a:xfrm>
          <a:prstGeom prst="rect">
            <a:avLst/>
          </a:prstGeom>
          <a:noFill/>
        </p:spPr>
        <p:txBody>
          <a:bodyPr wrap="square" rtlCol="0">
            <a:spAutoFit/>
          </a:bodyPr>
          <a:lstStyle/>
          <a:p>
            <a:pPr algn="ctr"/>
            <a:r>
              <a:rPr lang="en-US" sz="3200" b="1" dirty="0"/>
              <a:t>(3) Providing information or responding to questions about the content of a course or competency</a:t>
            </a:r>
          </a:p>
          <a:p>
            <a:pPr algn="ctr"/>
            <a:r>
              <a:rPr lang="en-US" sz="2400" dirty="0"/>
              <a:t>Provide examples of how DE courses can meet RSI criteria. </a:t>
            </a:r>
          </a:p>
        </p:txBody>
      </p:sp>
    </p:spTree>
    <p:extLst>
      <p:ext uri="{BB962C8B-B14F-4D97-AF65-F5344CB8AC3E}">
        <p14:creationId xmlns:p14="http://schemas.microsoft.com/office/powerpoint/2010/main" val="87599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6" name="TextBox 5">
            <a:extLst>
              <a:ext uri="{FF2B5EF4-FFF2-40B4-BE49-F238E27FC236}">
                <a16:creationId xmlns:a16="http://schemas.microsoft.com/office/drawing/2014/main" id="{CC3B16BC-0DC1-4A11-A695-2B4EF5430B4E}"/>
              </a:ext>
            </a:extLst>
          </p:cNvPr>
          <p:cNvSpPr txBox="1"/>
          <p:nvPr/>
        </p:nvSpPr>
        <p:spPr>
          <a:xfrm>
            <a:off x="0" y="0"/>
            <a:ext cx="9144000" cy="1169551"/>
          </a:xfrm>
          <a:prstGeom prst="rect">
            <a:avLst/>
          </a:prstGeom>
          <a:noFill/>
        </p:spPr>
        <p:txBody>
          <a:bodyPr wrap="square" rtlCol="0">
            <a:spAutoFit/>
          </a:bodyPr>
          <a:lstStyle/>
          <a:p>
            <a:pPr algn="ctr"/>
            <a:r>
              <a:rPr lang="en-US" sz="3500" b="1" dirty="0"/>
              <a:t>(4) Facilitating a group discussion regarding the content of a course or competency (Tips/Sanity)</a:t>
            </a:r>
          </a:p>
        </p:txBody>
      </p:sp>
      <p:pic>
        <p:nvPicPr>
          <p:cNvPr id="18" name="Picture 17">
            <a:extLst>
              <a:ext uri="{FF2B5EF4-FFF2-40B4-BE49-F238E27FC236}">
                <a16:creationId xmlns:a16="http://schemas.microsoft.com/office/drawing/2014/main" id="{AC041241-C7A2-4360-952A-E87482B27257}"/>
              </a:ext>
            </a:extLst>
          </p:cNvPr>
          <p:cNvPicPr>
            <a:picLocks noChangeAspect="1"/>
          </p:cNvPicPr>
          <p:nvPr/>
        </p:nvPicPr>
        <p:blipFill>
          <a:blip r:embed="rId3"/>
          <a:stretch>
            <a:fillRect/>
          </a:stretch>
        </p:blipFill>
        <p:spPr>
          <a:xfrm>
            <a:off x="776709" y="1592837"/>
            <a:ext cx="7408236" cy="475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Arrow: Left 18">
            <a:extLst>
              <a:ext uri="{FF2B5EF4-FFF2-40B4-BE49-F238E27FC236}">
                <a16:creationId xmlns:a16="http://schemas.microsoft.com/office/drawing/2014/main" id="{A57A689C-E827-48AE-9E29-2234A904B4AF}"/>
              </a:ext>
            </a:extLst>
          </p:cNvPr>
          <p:cNvSpPr/>
          <p:nvPr/>
        </p:nvSpPr>
        <p:spPr>
          <a:xfrm>
            <a:off x="1012519" y="3235762"/>
            <a:ext cx="45719"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4C0CCAB-BBFF-4A5A-8E67-75C28CC34E2F}"/>
              </a:ext>
            </a:extLst>
          </p:cNvPr>
          <p:cNvPicPr>
            <a:picLocks noChangeAspect="1"/>
          </p:cNvPicPr>
          <p:nvPr/>
        </p:nvPicPr>
        <p:blipFill>
          <a:blip r:embed="rId4"/>
          <a:stretch>
            <a:fillRect/>
          </a:stretch>
        </p:blipFill>
        <p:spPr>
          <a:xfrm>
            <a:off x="355333" y="1997878"/>
            <a:ext cx="1750869" cy="4216942"/>
          </a:xfrm>
          <a:prstGeom prst="rect">
            <a:avLst/>
          </a:prstGeom>
        </p:spPr>
      </p:pic>
      <p:sp>
        <p:nvSpPr>
          <p:cNvPr id="16" name="Arrow: Right 15">
            <a:extLst>
              <a:ext uri="{FF2B5EF4-FFF2-40B4-BE49-F238E27FC236}">
                <a16:creationId xmlns:a16="http://schemas.microsoft.com/office/drawing/2014/main" id="{0C845A4A-8ECB-454E-8FD5-87B048F4DD35}"/>
              </a:ext>
            </a:extLst>
          </p:cNvPr>
          <p:cNvSpPr/>
          <p:nvPr/>
        </p:nvSpPr>
        <p:spPr>
          <a:xfrm>
            <a:off x="0" y="1731173"/>
            <a:ext cx="2648372" cy="10455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Used free ChatGPT</a:t>
            </a:r>
          </a:p>
        </p:txBody>
      </p:sp>
      <p:sp>
        <p:nvSpPr>
          <p:cNvPr id="23" name="TextBox 22">
            <a:extLst>
              <a:ext uri="{FF2B5EF4-FFF2-40B4-BE49-F238E27FC236}">
                <a16:creationId xmlns:a16="http://schemas.microsoft.com/office/drawing/2014/main" id="{E2FB2D11-4CE8-4763-BA35-5FA76E02BB72}"/>
              </a:ext>
            </a:extLst>
          </p:cNvPr>
          <p:cNvSpPr txBox="1"/>
          <p:nvPr/>
        </p:nvSpPr>
        <p:spPr>
          <a:xfrm>
            <a:off x="2794571" y="2261971"/>
            <a:ext cx="5229546" cy="3416320"/>
          </a:xfrm>
          <a:prstGeom prst="rect">
            <a:avLst/>
          </a:prstGeom>
          <a:solidFill>
            <a:schemeClr val="bg1"/>
          </a:solidFill>
        </p:spPr>
        <p:txBody>
          <a:bodyPr wrap="square" rtlCol="0">
            <a:spAutoFit/>
          </a:bodyPr>
          <a:lstStyle/>
          <a:p>
            <a:r>
              <a:rPr lang="en-US" dirty="0"/>
              <a:t>Design a weekly prompt that is straightforward and simple and takes students only about 15 minutes to complete. Come up with a discussion post that requires students to define or explain key academic concepts or ideas , reflect on benefits or challenges associated with the implementation of the academic concept, idea, or process and provide an example of when it is implemented for the article,  Motivational Theories section (page 218-236) of: Craig et al. (2020). Science of Learning and Readiness State of the Art Report. Accessible here (this directly opens the PDF file): https://apps.dtic.mil/sti/pdfs/AD1106815.pdf</a:t>
            </a:r>
          </a:p>
        </p:txBody>
      </p:sp>
      <p:sp>
        <p:nvSpPr>
          <p:cNvPr id="22" name="Arrow: Right 21">
            <a:extLst>
              <a:ext uri="{FF2B5EF4-FFF2-40B4-BE49-F238E27FC236}">
                <a16:creationId xmlns:a16="http://schemas.microsoft.com/office/drawing/2014/main" id="{C9EF058E-9B55-491A-BE66-A159E8641008}"/>
              </a:ext>
            </a:extLst>
          </p:cNvPr>
          <p:cNvSpPr/>
          <p:nvPr/>
        </p:nvSpPr>
        <p:spPr>
          <a:xfrm rot="20566627">
            <a:off x="46175" y="4821295"/>
            <a:ext cx="4844780" cy="10455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Put discussion prompt framework at front, and keep pasting new textbook chapter at end</a:t>
            </a:r>
          </a:p>
        </p:txBody>
      </p:sp>
      <p:sp>
        <p:nvSpPr>
          <p:cNvPr id="14" name="Arrow: Right 13">
            <a:extLst>
              <a:ext uri="{FF2B5EF4-FFF2-40B4-BE49-F238E27FC236}">
                <a16:creationId xmlns:a16="http://schemas.microsoft.com/office/drawing/2014/main" id="{EE2CA044-9CB5-4468-951B-A1C97C2B3435}"/>
              </a:ext>
            </a:extLst>
          </p:cNvPr>
          <p:cNvSpPr/>
          <p:nvPr/>
        </p:nvSpPr>
        <p:spPr>
          <a:xfrm>
            <a:off x="4344378" y="5188613"/>
            <a:ext cx="3120983" cy="10455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Keep revising prompt until gives desired prompt</a:t>
            </a:r>
          </a:p>
        </p:txBody>
      </p:sp>
      <p:sp>
        <p:nvSpPr>
          <p:cNvPr id="24" name="TextBox 23">
            <a:extLst>
              <a:ext uri="{FF2B5EF4-FFF2-40B4-BE49-F238E27FC236}">
                <a16:creationId xmlns:a16="http://schemas.microsoft.com/office/drawing/2014/main" id="{5B9FB232-ACC6-4465-B514-6C33D6A2DFE7}"/>
              </a:ext>
            </a:extLst>
          </p:cNvPr>
          <p:cNvSpPr txBox="1"/>
          <p:nvPr/>
        </p:nvSpPr>
        <p:spPr>
          <a:xfrm>
            <a:off x="-1" y="6411925"/>
            <a:ext cx="9144000" cy="369332"/>
          </a:xfrm>
          <a:prstGeom prst="rect">
            <a:avLst/>
          </a:prstGeom>
          <a:solidFill>
            <a:schemeClr val="tx1"/>
          </a:solidFill>
        </p:spPr>
        <p:txBody>
          <a:bodyPr wrap="square" rtlCol="0">
            <a:spAutoFit/>
          </a:bodyPr>
          <a:lstStyle/>
          <a:p>
            <a:pPr algn="ctr"/>
            <a:r>
              <a:rPr lang="en-US" dirty="0">
                <a:solidFill>
                  <a:schemeClr val="bg1"/>
                </a:solidFill>
              </a:rPr>
              <a:t>Works well for all learning environments (i.e. F2F, Online, Blended-Learning, etc.). </a:t>
            </a:r>
          </a:p>
        </p:txBody>
      </p:sp>
    </p:spTree>
    <p:extLst>
      <p:ext uri="{BB962C8B-B14F-4D97-AF65-F5344CB8AC3E}">
        <p14:creationId xmlns:p14="http://schemas.microsoft.com/office/powerpoint/2010/main" val="99309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FBC4D-4D87-4491-B4CD-5D6E1C493E97}"/>
              </a:ext>
            </a:extLst>
          </p:cNvPr>
          <p:cNvSpPr txBox="1"/>
          <p:nvPr/>
        </p:nvSpPr>
        <p:spPr>
          <a:xfrm>
            <a:off x="-3827" y="437904"/>
            <a:ext cx="9144000" cy="646331"/>
          </a:xfrm>
          <a:prstGeom prst="rect">
            <a:avLst/>
          </a:prstGeom>
          <a:noFill/>
        </p:spPr>
        <p:txBody>
          <a:bodyPr wrap="square" rtlCol="0">
            <a:spAutoFit/>
          </a:bodyPr>
          <a:lstStyle/>
          <a:p>
            <a:pPr algn="ctr"/>
            <a:r>
              <a:rPr lang="en-US" sz="3600" b="1" dirty="0"/>
              <a:t>Sheri Stover &amp; Bret Retherford</a:t>
            </a:r>
          </a:p>
        </p:txBody>
      </p:sp>
      <p:cxnSp>
        <p:nvCxnSpPr>
          <p:cNvPr id="4" name="Straight Connector 3">
            <a:extLst>
              <a:ext uri="{FF2B5EF4-FFF2-40B4-BE49-F238E27FC236}">
                <a16:creationId xmlns:a16="http://schemas.microsoft.com/office/drawing/2014/main" id="{06C2FD5B-2FF1-4818-92DC-CBE15F5192CD}"/>
              </a:ext>
            </a:extLst>
          </p:cNvPr>
          <p:cNvCxnSpPr/>
          <p:nvPr/>
        </p:nvCxnSpPr>
        <p:spPr>
          <a:xfrm>
            <a:off x="-3827" y="1229135"/>
            <a:ext cx="9125712" cy="0"/>
          </a:xfrm>
          <a:prstGeom prst="line">
            <a:avLst/>
          </a:prstGeom>
          <a:ln w="127000">
            <a:solidFill>
              <a:srgbClr val="FFCD3D"/>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ED81AD5-7933-4C7D-8E18-A2B8038D3EC2}"/>
              </a:ext>
            </a:extLst>
          </p:cNvPr>
          <p:cNvPicPr>
            <a:picLocks noChangeAspect="1"/>
          </p:cNvPicPr>
          <p:nvPr/>
        </p:nvPicPr>
        <p:blipFill rotWithShape="1">
          <a:blip r:embed="rId3">
            <a:extLst>
              <a:ext uri="{28A0092B-C50C-407E-A947-70E740481C1C}">
                <a14:useLocalDpi xmlns:a14="http://schemas.microsoft.com/office/drawing/2010/main" val="0"/>
              </a:ext>
            </a:extLst>
          </a:blip>
          <a:srcRect t="4064" b="27217"/>
          <a:stretch/>
        </p:blipFill>
        <p:spPr>
          <a:xfrm>
            <a:off x="445202" y="3098914"/>
            <a:ext cx="2972157" cy="2859418"/>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ADA9F452-E044-43DE-A099-73C8FBDEEF7A}"/>
              </a:ext>
            </a:extLst>
          </p:cNvPr>
          <p:cNvSpPr txBox="1"/>
          <p:nvPr/>
        </p:nvSpPr>
        <p:spPr>
          <a:xfrm>
            <a:off x="4826048" y="1585849"/>
            <a:ext cx="3484179" cy="1200329"/>
          </a:xfrm>
          <a:prstGeom prst="rect">
            <a:avLst/>
          </a:prstGeom>
          <a:noFill/>
        </p:spPr>
        <p:txBody>
          <a:bodyPr wrap="square" rtlCol="0">
            <a:spAutoFit/>
          </a:bodyPr>
          <a:lstStyle/>
          <a:p>
            <a:pPr algn="ctr"/>
            <a:r>
              <a:rPr lang="en-US" dirty="0"/>
              <a:t>Bret Retherford, M.Ed. </a:t>
            </a:r>
          </a:p>
          <a:p>
            <a:pPr algn="ctr"/>
            <a:r>
              <a:rPr lang="en-US" dirty="0"/>
              <a:t>Wright State University</a:t>
            </a:r>
          </a:p>
          <a:p>
            <a:pPr algn="ctr"/>
            <a:r>
              <a:rPr lang="en-US" dirty="0"/>
              <a:t>Instructional Designer</a:t>
            </a:r>
          </a:p>
          <a:p>
            <a:pPr algn="ctr"/>
            <a:r>
              <a:rPr lang="en-US" dirty="0">
                <a:hlinkClick r:id="rId4"/>
              </a:rPr>
              <a:t>bret.retherford@wright.edu</a:t>
            </a:r>
            <a:r>
              <a:rPr lang="en-US" dirty="0"/>
              <a:t> </a:t>
            </a:r>
          </a:p>
        </p:txBody>
      </p:sp>
      <p:cxnSp>
        <p:nvCxnSpPr>
          <p:cNvPr id="9" name="Straight Connector 8">
            <a:extLst>
              <a:ext uri="{FF2B5EF4-FFF2-40B4-BE49-F238E27FC236}">
                <a16:creationId xmlns:a16="http://schemas.microsoft.com/office/drawing/2014/main" id="{5E5DF2A8-FC54-4656-A9E3-AF554C456E13}"/>
              </a:ext>
            </a:extLst>
          </p:cNvPr>
          <p:cNvCxnSpPr/>
          <p:nvPr/>
        </p:nvCxnSpPr>
        <p:spPr>
          <a:xfrm>
            <a:off x="-3827" y="203664"/>
            <a:ext cx="9125712" cy="0"/>
          </a:xfrm>
          <a:prstGeom prst="line">
            <a:avLst/>
          </a:prstGeom>
          <a:ln w="127000">
            <a:solidFill>
              <a:srgbClr val="FFCD3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412F1A-A854-4971-82A0-1C61832EC5F3}"/>
              </a:ext>
            </a:extLst>
          </p:cNvPr>
          <p:cNvSpPr txBox="1"/>
          <p:nvPr/>
        </p:nvSpPr>
        <p:spPr>
          <a:xfrm>
            <a:off x="313459" y="1579676"/>
            <a:ext cx="3484179" cy="1200329"/>
          </a:xfrm>
          <a:prstGeom prst="rect">
            <a:avLst/>
          </a:prstGeom>
          <a:noFill/>
        </p:spPr>
        <p:txBody>
          <a:bodyPr wrap="square" rtlCol="0">
            <a:spAutoFit/>
          </a:bodyPr>
          <a:lstStyle/>
          <a:p>
            <a:pPr algn="ctr"/>
            <a:r>
              <a:rPr lang="en-US" dirty="0"/>
              <a:t>Sheri Stover, Ph.D. </a:t>
            </a:r>
          </a:p>
          <a:p>
            <a:pPr algn="ctr"/>
            <a:r>
              <a:rPr lang="en-US" dirty="0"/>
              <a:t>Wright State University</a:t>
            </a:r>
          </a:p>
          <a:p>
            <a:pPr algn="ctr"/>
            <a:r>
              <a:rPr lang="en-US" dirty="0"/>
              <a:t>Professor and Program Director IDL</a:t>
            </a:r>
          </a:p>
          <a:p>
            <a:pPr algn="ctr"/>
            <a:r>
              <a:rPr lang="en-US" dirty="0">
                <a:hlinkClick r:id="rId5"/>
              </a:rPr>
              <a:t>sheri.stover@wright.edu</a:t>
            </a:r>
            <a:r>
              <a:rPr lang="en-US" dirty="0"/>
              <a:t> </a:t>
            </a:r>
          </a:p>
        </p:txBody>
      </p:sp>
      <p:pic>
        <p:nvPicPr>
          <p:cNvPr id="3" name="Picture 2">
            <a:extLst>
              <a:ext uri="{FF2B5EF4-FFF2-40B4-BE49-F238E27FC236}">
                <a16:creationId xmlns:a16="http://schemas.microsoft.com/office/drawing/2014/main" id="{63F7895E-0D01-48B0-9EC9-E1F370B4102E}"/>
              </a:ext>
            </a:extLst>
          </p:cNvPr>
          <p:cNvPicPr>
            <a:picLocks noChangeAspect="1"/>
          </p:cNvPicPr>
          <p:nvPr/>
        </p:nvPicPr>
        <p:blipFill rotWithShape="1">
          <a:blip r:embed="rId6"/>
          <a:srcRect b="19382"/>
          <a:stretch/>
        </p:blipFill>
        <p:spPr>
          <a:xfrm>
            <a:off x="5270757" y="3142891"/>
            <a:ext cx="2927846" cy="28815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82566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88C026-DA54-4EC8-A147-2FF5468B4ABD}"/>
              </a:ext>
            </a:extLst>
          </p:cNvPr>
          <p:cNvSpPr txBox="1"/>
          <p:nvPr/>
        </p:nvSpPr>
        <p:spPr>
          <a:xfrm>
            <a:off x="1788404" y="1622234"/>
            <a:ext cx="6466901" cy="461665"/>
          </a:xfrm>
          <a:prstGeom prst="rect">
            <a:avLst/>
          </a:prstGeom>
          <a:noFill/>
        </p:spPr>
        <p:txBody>
          <a:bodyPr wrap="square">
            <a:spAutoFit/>
          </a:bodyPr>
          <a:lstStyle/>
          <a:p>
            <a:pPr algn="ctr"/>
            <a:r>
              <a:rPr lang="en-US" sz="2400" b="1" dirty="0">
                <a:solidFill>
                  <a:schemeClr val="bg1"/>
                </a:solidFill>
              </a:rPr>
              <a:t>SYLLABUS</a:t>
            </a:r>
          </a:p>
        </p:txBody>
      </p:sp>
      <p:sp>
        <p:nvSpPr>
          <p:cNvPr id="2" name="Rectangle 1">
            <a:extLst>
              <a:ext uri="{FF2B5EF4-FFF2-40B4-BE49-F238E27FC236}">
                <a16:creationId xmlns:a16="http://schemas.microsoft.com/office/drawing/2014/main" id="{F9E57A7E-AD13-4B81-9410-43399A2A3415}"/>
              </a:ext>
            </a:extLst>
          </p:cNvPr>
          <p:cNvSpPr/>
          <p:nvPr/>
        </p:nvSpPr>
        <p:spPr>
          <a:xfrm>
            <a:off x="369716" y="1538883"/>
            <a:ext cx="8583562" cy="2570721"/>
          </a:xfrm>
          <a:prstGeom prst="rect">
            <a:avLst/>
          </a:prstGeom>
          <a:solidFill>
            <a:srgbClr val="FF0000">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NOT MEET RSI GUIDELINES:  </a:t>
            </a:r>
          </a:p>
          <a:p>
            <a:pPr marL="342900" indent="-342900">
              <a:buAutoNum type="arabicParenR"/>
            </a:pPr>
            <a:r>
              <a:rPr lang="en-US" b="1" dirty="0">
                <a:solidFill>
                  <a:schemeClr val="tx1"/>
                </a:solidFill>
              </a:rPr>
              <a:t>UNGUIDED STUDENT DISCUSSION</a:t>
            </a:r>
            <a:br>
              <a:rPr lang="en-US" dirty="0">
                <a:solidFill>
                  <a:schemeClr val="tx1"/>
                </a:solidFill>
              </a:rPr>
            </a:br>
            <a:r>
              <a:rPr lang="en-US" sz="1600" dirty="0">
                <a:solidFill>
                  <a:schemeClr val="tx1"/>
                </a:solidFill>
              </a:rPr>
              <a:t>Students post and reply to each other in a forum, but the instructor never engages. </a:t>
            </a:r>
            <a:br>
              <a:rPr lang="en-US" sz="1600" dirty="0">
                <a:solidFill>
                  <a:schemeClr val="tx1"/>
                </a:solidFill>
              </a:rPr>
            </a:br>
            <a:r>
              <a:rPr lang="en-US" sz="1600" dirty="0">
                <a:solidFill>
                  <a:schemeClr val="tx1"/>
                </a:solidFill>
              </a:rPr>
              <a:t>[No. This does not meet RSI guidelines]. This lacks instructor presence and facilitation when the instructor does not engage in the conversation. </a:t>
            </a:r>
          </a:p>
          <a:p>
            <a:pPr marL="342900" indent="-342900">
              <a:buAutoNum type="arabicParenR"/>
            </a:pPr>
            <a:r>
              <a:rPr lang="en-US" b="1" dirty="0">
                <a:solidFill>
                  <a:schemeClr val="tx1"/>
                </a:solidFill>
              </a:rPr>
              <a:t>AUTOMATED DISCUSSION (AI OR PEER-GRADED ONLY): </a:t>
            </a:r>
            <a:br>
              <a:rPr lang="en-US" dirty="0">
                <a:solidFill>
                  <a:schemeClr val="tx1"/>
                </a:solidFill>
              </a:rPr>
            </a:br>
            <a:r>
              <a:rPr lang="en-US" sz="1600" dirty="0">
                <a:solidFill>
                  <a:schemeClr val="tx1"/>
                </a:solidFill>
              </a:rPr>
              <a:t>Students participate in a forum that’s moderated by automated feedback tools, not the instructor. [No. This does not meet RSI guidelines]. RSI requires substantive instructor involvement. </a:t>
            </a:r>
            <a:endParaRPr lang="en-US" dirty="0">
              <a:solidFill>
                <a:schemeClr val="tx1"/>
              </a:solidFill>
            </a:endParaRPr>
          </a:p>
        </p:txBody>
      </p:sp>
      <p:sp>
        <p:nvSpPr>
          <p:cNvPr id="8" name="Rectangle 7">
            <a:extLst>
              <a:ext uri="{FF2B5EF4-FFF2-40B4-BE49-F238E27FC236}">
                <a16:creationId xmlns:a16="http://schemas.microsoft.com/office/drawing/2014/main" id="{FFB416DA-CB02-42A0-B28B-DCA21139E188}"/>
              </a:ext>
            </a:extLst>
          </p:cNvPr>
          <p:cNvSpPr/>
          <p:nvPr/>
        </p:nvSpPr>
        <p:spPr>
          <a:xfrm>
            <a:off x="369716" y="4192955"/>
            <a:ext cx="8583562" cy="2570721"/>
          </a:xfrm>
          <a:prstGeom prst="rect">
            <a:avLst/>
          </a:prstGeom>
          <a:solidFill>
            <a:srgbClr val="2EB324">
              <a:alpha val="50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EXAMPLES THAT DO MEET RSI GUIDELINES:  </a:t>
            </a:r>
          </a:p>
          <a:p>
            <a:pPr marL="342900" indent="-342900">
              <a:buAutoNum type="arabicParenR"/>
            </a:pPr>
            <a:r>
              <a:rPr lang="en-US" b="1" dirty="0">
                <a:solidFill>
                  <a:schemeClr val="tx1"/>
                </a:solidFill>
              </a:rPr>
              <a:t>INSTRUCTOR LED LIVE DISCUSSION (I.E. ZOOM): </a:t>
            </a:r>
            <a:br>
              <a:rPr lang="en-US" dirty="0">
                <a:solidFill>
                  <a:schemeClr val="tx1"/>
                </a:solidFill>
              </a:rPr>
            </a:br>
            <a:r>
              <a:rPr lang="en-US" sz="1600" dirty="0">
                <a:solidFill>
                  <a:schemeClr val="tx1"/>
                </a:solidFill>
              </a:rPr>
              <a:t>Instructor facilitates a scheduled live session via Zoom where students discussion concepts. </a:t>
            </a:r>
            <a:br>
              <a:rPr lang="en-US" sz="1600" dirty="0">
                <a:solidFill>
                  <a:schemeClr val="tx1"/>
                </a:solidFill>
              </a:rPr>
            </a:br>
            <a:r>
              <a:rPr lang="en-US" sz="1600" dirty="0">
                <a:solidFill>
                  <a:schemeClr val="tx1"/>
                </a:solidFill>
              </a:rPr>
              <a:t>[Yes. This does meet RSI guidelines]. Meets RSI because it provides substantive, course-related feedback that helps students learn and improve.</a:t>
            </a:r>
          </a:p>
          <a:p>
            <a:pPr marL="342900" indent="-342900">
              <a:buAutoNum type="arabicParenR"/>
            </a:pPr>
            <a:r>
              <a:rPr lang="en-US" b="1" dirty="0">
                <a:solidFill>
                  <a:schemeClr val="tx1"/>
                </a:solidFill>
              </a:rPr>
              <a:t>INSTRUCTOR-MONITORED ASYNCHRONOUS FORUM: </a:t>
            </a:r>
            <a:br>
              <a:rPr lang="en-US" dirty="0">
                <a:solidFill>
                  <a:schemeClr val="tx1"/>
                </a:solidFill>
              </a:rPr>
            </a:br>
            <a:r>
              <a:rPr lang="en-US" sz="1600" dirty="0">
                <a:solidFill>
                  <a:schemeClr val="tx1"/>
                </a:solidFill>
              </a:rPr>
              <a:t>Instructor poses open-ended prompts and responds to students’ posts. </a:t>
            </a:r>
            <a:br>
              <a:rPr lang="en-US" sz="1600" dirty="0">
                <a:solidFill>
                  <a:schemeClr val="tx1"/>
                </a:solidFill>
              </a:rPr>
            </a:br>
            <a:r>
              <a:rPr lang="en-US" sz="1600" dirty="0">
                <a:solidFill>
                  <a:schemeClr val="tx1"/>
                </a:solidFill>
              </a:rPr>
              <a:t>[Yes. This does meet RSI guidelines]. This allows instructors to provide guidance and steer the conversation toward deeper understanding. </a:t>
            </a:r>
            <a:endParaRPr lang="en-US" dirty="0">
              <a:solidFill>
                <a:schemeClr val="tx1"/>
              </a:solidFill>
            </a:endParaRPr>
          </a:p>
        </p:txBody>
      </p:sp>
      <p:sp>
        <p:nvSpPr>
          <p:cNvPr id="6" name="TextBox 5">
            <a:extLst>
              <a:ext uri="{FF2B5EF4-FFF2-40B4-BE49-F238E27FC236}">
                <a16:creationId xmlns:a16="http://schemas.microsoft.com/office/drawing/2014/main" id="{4ABE8A50-600F-4115-B96F-E2A94F8CEDCF}"/>
              </a:ext>
            </a:extLst>
          </p:cNvPr>
          <p:cNvSpPr txBox="1"/>
          <p:nvPr/>
        </p:nvSpPr>
        <p:spPr>
          <a:xfrm>
            <a:off x="0" y="0"/>
            <a:ext cx="9144000" cy="1538883"/>
          </a:xfrm>
          <a:prstGeom prst="rect">
            <a:avLst/>
          </a:prstGeom>
          <a:noFill/>
        </p:spPr>
        <p:txBody>
          <a:bodyPr wrap="square" rtlCol="0">
            <a:spAutoFit/>
          </a:bodyPr>
          <a:lstStyle/>
          <a:p>
            <a:pPr algn="ctr"/>
            <a:r>
              <a:rPr lang="en-US" sz="3500" b="1" dirty="0"/>
              <a:t>(4) Facilitating a group discussion regarding the content of a course or competency</a:t>
            </a:r>
          </a:p>
          <a:p>
            <a:pPr algn="ctr"/>
            <a:r>
              <a:rPr lang="en-US" sz="2400" dirty="0"/>
              <a:t>Provide examples of how DE courses can meet RSI criteria. </a:t>
            </a:r>
          </a:p>
        </p:txBody>
      </p:sp>
    </p:spTree>
    <p:extLst>
      <p:ext uri="{BB962C8B-B14F-4D97-AF65-F5344CB8AC3E}">
        <p14:creationId xmlns:p14="http://schemas.microsoft.com/office/powerpoint/2010/main" val="4216175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RSI Posts in Public Facing Syllabus: </a:t>
            </a:r>
          </a:p>
          <a:p>
            <a:pPr algn="ctr"/>
            <a:r>
              <a:rPr lang="en-US" sz="2400" dirty="0"/>
              <a:t>Here is an example of the RSI information that I include in my public facing syllabus. </a:t>
            </a:r>
          </a:p>
        </p:txBody>
      </p:sp>
      <p:sp>
        <p:nvSpPr>
          <p:cNvPr id="8" name="TextBox 7">
            <a:extLst>
              <a:ext uri="{FF2B5EF4-FFF2-40B4-BE49-F238E27FC236}">
                <a16:creationId xmlns:a16="http://schemas.microsoft.com/office/drawing/2014/main" id="{866769EE-0A01-4B98-BF98-D264D7C426B0}"/>
              </a:ext>
            </a:extLst>
          </p:cNvPr>
          <p:cNvSpPr txBox="1"/>
          <p:nvPr/>
        </p:nvSpPr>
        <p:spPr>
          <a:xfrm>
            <a:off x="131735" y="1369606"/>
            <a:ext cx="8810788" cy="5324535"/>
          </a:xfrm>
          <a:prstGeom prst="rect">
            <a:avLst/>
          </a:prstGeom>
          <a:solidFill>
            <a:schemeClr val="bg1">
              <a:lumMod val="95000"/>
            </a:schemeClr>
          </a:solidFill>
          <a:ln w="38100">
            <a:solidFill>
              <a:schemeClr val="accent1">
                <a:shade val="50000"/>
              </a:schemeClr>
            </a:solidFill>
          </a:ln>
        </p:spPr>
        <p:txBody>
          <a:bodyPr wrap="square">
            <a:spAutoFit/>
          </a:bodyPr>
          <a:lstStyle/>
          <a:p>
            <a:r>
              <a:rPr lang="en-US" sz="2000" b="1" dirty="0"/>
              <a:t>Regular and Substantive Interaction (RSI) Expectations: .</a:t>
            </a:r>
          </a:p>
          <a:p>
            <a:r>
              <a:rPr lang="en-US" sz="2000" dirty="0"/>
              <a:t>While this class is online, you can expect regular and substantive interaction (RSI) from the instructor of this class to include:</a:t>
            </a:r>
          </a:p>
          <a:p>
            <a:pPr marL="342900" indent="-342900">
              <a:buFont typeface="+mj-lt"/>
              <a:buAutoNum type="arabicPeriod"/>
            </a:pPr>
            <a:r>
              <a:rPr lang="en-US" sz="2000" b="1" dirty="0"/>
              <a:t>Providing direct instruction:</a:t>
            </a:r>
            <a:br>
              <a:rPr lang="en-US" sz="2000" dirty="0"/>
            </a:br>
            <a:r>
              <a:rPr lang="en-US" sz="2000" dirty="0"/>
              <a:t>Each week students will watch a weekly lecture. After watching the video, students will go to the Discussion Prompt and respond to the Lecture prompt. </a:t>
            </a:r>
          </a:p>
          <a:p>
            <a:pPr marL="342900" indent="-342900">
              <a:buFont typeface="+mj-lt"/>
              <a:buAutoNum type="arabicPeriod"/>
            </a:pPr>
            <a:r>
              <a:rPr lang="en-US" sz="2000" b="1" dirty="0"/>
              <a:t>Assessing or providing feedback on a student’s coursework:</a:t>
            </a:r>
            <a:br>
              <a:rPr lang="en-US" sz="2000" b="1" dirty="0"/>
            </a:br>
            <a:r>
              <a:rPr lang="en-US" sz="2000" dirty="0"/>
              <a:t>All student assignments will receive robust, specific, and individualized feedback on areas for needed improvement.</a:t>
            </a:r>
          </a:p>
          <a:p>
            <a:pPr marL="342900" indent="-342900">
              <a:buFont typeface="+mj-lt"/>
              <a:buAutoNum type="arabicPeriod"/>
            </a:pPr>
            <a:r>
              <a:rPr lang="en-US" sz="2000" b="1" dirty="0"/>
              <a:t>Providing information or responding to questions about the content of a course or competency:</a:t>
            </a:r>
            <a:br>
              <a:rPr lang="en-US" sz="2000" b="1" dirty="0"/>
            </a:br>
            <a:r>
              <a:rPr lang="en-US" sz="2000" dirty="0"/>
              <a:t>The instructor will provide weekly announcements to give weekly requirements and specific feedback on the class progress.</a:t>
            </a:r>
          </a:p>
          <a:p>
            <a:pPr marL="342900" indent="-342900">
              <a:buFont typeface="+mj-lt"/>
              <a:buAutoNum type="arabicPeriod"/>
            </a:pPr>
            <a:r>
              <a:rPr lang="en-US" sz="2000" b="1" dirty="0"/>
              <a:t>Facilitating a group discussion regarding the content of a course or competency:</a:t>
            </a:r>
            <a:br>
              <a:rPr lang="en-US" sz="2000" b="1" dirty="0"/>
            </a:br>
            <a:r>
              <a:rPr lang="en-US" sz="2000" dirty="0"/>
              <a:t>Each week the instructor will provide specific feedback on student's responses to the discussion prompt.</a:t>
            </a:r>
          </a:p>
        </p:txBody>
      </p:sp>
    </p:spTree>
    <p:extLst>
      <p:ext uri="{BB962C8B-B14F-4D97-AF65-F5344CB8AC3E}">
        <p14:creationId xmlns:p14="http://schemas.microsoft.com/office/powerpoint/2010/main" val="86320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35C685-14FC-4EE5-8640-5E19B474C4D3}"/>
              </a:ext>
            </a:extLst>
          </p:cNvPr>
          <p:cNvPicPr>
            <a:picLocks noChangeAspect="1"/>
          </p:cNvPicPr>
          <p:nvPr/>
        </p:nvPicPr>
        <p:blipFill>
          <a:blip r:embed="rId3"/>
          <a:stretch>
            <a:fillRect/>
          </a:stretch>
        </p:blipFill>
        <p:spPr>
          <a:xfrm>
            <a:off x="1342272" y="0"/>
            <a:ext cx="6865856" cy="6858000"/>
          </a:xfrm>
          <a:prstGeom prst="rect">
            <a:avLst/>
          </a:prstGeom>
        </p:spPr>
      </p:pic>
      <p:grpSp>
        <p:nvGrpSpPr>
          <p:cNvPr id="4" name="Group 3">
            <a:extLst>
              <a:ext uri="{FF2B5EF4-FFF2-40B4-BE49-F238E27FC236}">
                <a16:creationId xmlns:a16="http://schemas.microsoft.com/office/drawing/2014/main" id="{030A5405-0884-44F4-96F2-CA68DC69B3DC}"/>
              </a:ext>
            </a:extLst>
          </p:cNvPr>
          <p:cNvGrpSpPr/>
          <p:nvPr/>
        </p:nvGrpSpPr>
        <p:grpSpPr>
          <a:xfrm>
            <a:off x="3708400" y="2205924"/>
            <a:ext cx="2294467" cy="1746296"/>
            <a:chOff x="3708400" y="2205924"/>
            <a:chExt cx="2294467" cy="1746296"/>
          </a:xfrm>
        </p:grpSpPr>
        <p:sp>
          <p:nvSpPr>
            <p:cNvPr id="6" name="TextBox 5">
              <a:extLst>
                <a:ext uri="{FF2B5EF4-FFF2-40B4-BE49-F238E27FC236}">
                  <a16:creationId xmlns:a16="http://schemas.microsoft.com/office/drawing/2014/main" id="{3541F206-42E2-4D59-9CC9-6FB243FE202E}"/>
                </a:ext>
              </a:extLst>
            </p:cNvPr>
            <p:cNvSpPr txBox="1"/>
            <p:nvPr/>
          </p:nvSpPr>
          <p:spPr>
            <a:xfrm>
              <a:off x="3708400" y="2205924"/>
              <a:ext cx="2133599" cy="1631216"/>
            </a:xfrm>
            <a:prstGeom prst="rect">
              <a:avLst/>
            </a:prstGeom>
            <a:noFill/>
          </p:spPr>
          <p:txBody>
            <a:bodyPr wrap="square" rtlCol="0">
              <a:spAutoFit/>
            </a:bodyPr>
            <a:lstStyle/>
            <a:p>
              <a:pPr algn="ctr"/>
              <a:r>
                <a:rPr lang="en-US" sz="10000" b="1" dirty="0"/>
                <a:t>RSI</a:t>
              </a:r>
            </a:p>
          </p:txBody>
        </p:sp>
        <p:sp>
          <p:nvSpPr>
            <p:cNvPr id="7" name="TextBox 6">
              <a:extLst>
                <a:ext uri="{FF2B5EF4-FFF2-40B4-BE49-F238E27FC236}">
                  <a16:creationId xmlns:a16="http://schemas.microsoft.com/office/drawing/2014/main" id="{B02A49CF-54CC-4FCE-863F-37D18CA1CFAD}"/>
                </a:ext>
              </a:extLst>
            </p:cNvPr>
            <p:cNvSpPr txBox="1"/>
            <p:nvPr/>
          </p:nvSpPr>
          <p:spPr>
            <a:xfrm>
              <a:off x="3708400" y="3429000"/>
              <a:ext cx="2294467" cy="523220"/>
            </a:xfrm>
            <a:prstGeom prst="rect">
              <a:avLst/>
            </a:prstGeom>
            <a:noFill/>
          </p:spPr>
          <p:txBody>
            <a:bodyPr wrap="square">
              <a:spAutoFit/>
            </a:bodyPr>
            <a:lstStyle/>
            <a:p>
              <a:pPr algn="ctr"/>
              <a:r>
                <a:rPr lang="en-US" sz="2800" i="1" dirty="0"/>
                <a:t>Summary</a:t>
              </a:r>
            </a:p>
          </p:txBody>
        </p:sp>
      </p:grpSp>
    </p:spTree>
    <p:extLst>
      <p:ext uri="{BB962C8B-B14F-4D97-AF65-F5344CB8AC3E}">
        <p14:creationId xmlns:p14="http://schemas.microsoft.com/office/powerpoint/2010/main" val="3709095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84995"/>
          </a:xfrm>
          <a:prstGeom prst="rect">
            <a:avLst/>
          </a:prstGeom>
          <a:noFill/>
        </p:spPr>
        <p:txBody>
          <a:bodyPr wrap="square" rtlCol="0">
            <a:spAutoFit/>
          </a:bodyPr>
          <a:lstStyle/>
          <a:p>
            <a:pPr algn="ctr"/>
            <a:r>
              <a:rPr lang="en-US" sz="3600" b="1" dirty="0"/>
              <a:t>Meeting RSI Guidelines: </a:t>
            </a:r>
          </a:p>
          <a:p>
            <a:pPr algn="ctr"/>
            <a:r>
              <a:rPr lang="en-US" sz="2400" dirty="0"/>
              <a:t>To meet RSI guidelines, distance education classes need Regular and Substantive Interaction between Instructors and students. </a:t>
            </a:r>
          </a:p>
        </p:txBody>
      </p:sp>
      <p:pic>
        <p:nvPicPr>
          <p:cNvPr id="4" name="Picture 3">
            <a:extLst>
              <a:ext uri="{FF2B5EF4-FFF2-40B4-BE49-F238E27FC236}">
                <a16:creationId xmlns:a16="http://schemas.microsoft.com/office/drawing/2014/main" id="{5426A759-8E33-4CD6-A5D2-A9F100221B68}"/>
              </a:ext>
            </a:extLst>
          </p:cNvPr>
          <p:cNvPicPr>
            <a:picLocks noChangeAspect="1"/>
          </p:cNvPicPr>
          <p:nvPr/>
        </p:nvPicPr>
        <p:blipFill>
          <a:blip r:embed="rId3"/>
          <a:stretch>
            <a:fillRect/>
          </a:stretch>
        </p:blipFill>
        <p:spPr>
          <a:xfrm>
            <a:off x="0" y="1384995"/>
            <a:ext cx="9144000" cy="5777805"/>
          </a:xfrm>
          <a:prstGeom prst="rect">
            <a:avLst/>
          </a:prstGeom>
        </p:spPr>
      </p:pic>
    </p:spTree>
    <p:extLst>
      <p:ext uri="{BB962C8B-B14F-4D97-AF65-F5344CB8AC3E}">
        <p14:creationId xmlns:p14="http://schemas.microsoft.com/office/powerpoint/2010/main" val="300290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685CA7-1CB7-48B6-ABAB-81FDEFBA962A}"/>
              </a:ext>
            </a:extLst>
          </p:cNvPr>
          <p:cNvSpPr/>
          <p:nvPr/>
        </p:nvSpPr>
        <p:spPr>
          <a:xfrm>
            <a:off x="418454" y="1468755"/>
            <a:ext cx="8307091" cy="5228280"/>
          </a:xfrm>
          <a:prstGeom prst="roundRect">
            <a:avLst/>
          </a:prstGeom>
          <a:solidFill>
            <a:srgbClr val="0585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RSI- Not That Difficult</a:t>
            </a:r>
          </a:p>
          <a:p>
            <a:pPr algn="ctr"/>
            <a:r>
              <a:rPr lang="en-US" sz="2400" dirty="0"/>
              <a:t>Now that you know what RSI, just a few simple changes was ensure your course meets RSI guidelines. </a:t>
            </a:r>
          </a:p>
        </p:txBody>
      </p:sp>
      <p:pic>
        <p:nvPicPr>
          <p:cNvPr id="3" name="Picture 2">
            <a:extLst>
              <a:ext uri="{FF2B5EF4-FFF2-40B4-BE49-F238E27FC236}">
                <a16:creationId xmlns:a16="http://schemas.microsoft.com/office/drawing/2014/main" id="{536AF432-70D1-4F07-A281-AC1FF52718A7}"/>
              </a:ext>
            </a:extLst>
          </p:cNvPr>
          <p:cNvPicPr>
            <a:picLocks noChangeAspect="1"/>
          </p:cNvPicPr>
          <p:nvPr/>
        </p:nvPicPr>
        <p:blipFill>
          <a:blip r:embed="rId3"/>
          <a:stretch>
            <a:fillRect/>
          </a:stretch>
        </p:blipFill>
        <p:spPr>
          <a:xfrm>
            <a:off x="718188" y="1669287"/>
            <a:ext cx="7707622" cy="4868235"/>
          </a:xfrm>
          <a:prstGeom prst="roundRect">
            <a:avLst/>
          </a:prstGeom>
        </p:spPr>
      </p:pic>
      <p:sp>
        <p:nvSpPr>
          <p:cNvPr id="6" name="TextBox 5">
            <a:extLst>
              <a:ext uri="{FF2B5EF4-FFF2-40B4-BE49-F238E27FC236}">
                <a16:creationId xmlns:a16="http://schemas.microsoft.com/office/drawing/2014/main" id="{D6C2AD88-A050-4563-9126-82281A1B48E5}"/>
              </a:ext>
            </a:extLst>
          </p:cNvPr>
          <p:cNvSpPr txBox="1"/>
          <p:nvPr/>
        </p:nvSpPr>
        <p:spPr>
          <a:xfrm>
            <a:off x="4959457" y="1669287"/>
            <a:ext cx="3161655" cy="1446550"/>
          </a:xfrm>
          <a:prstGeom prst="rect">
            <a:avLst/>
          </a:prstGeom>
          <a:noFill/>
        </p:spPr>
        <p:txBody>
          <a:bodyPr wrap="square" rtlCol="0">
            <a:spAutoFit/>
          </a:bodyPr>
          <a:lstStyle/>
          <a:p>
            <a:pPr algn="ctr"/>
            <a:r>
              <a:rPr lang="en-US" sz="8800" b="1" dirty="0"/>
              <a:t>RSI</a:t>
            </a:r>
          </a:p>
        </p:txBody>
      </p:sp>
    </p:spTree>
    <p:extLst>
      <p:ext uri="{BB962C8B-B14F-4D97-AF65-F5344CB8AC3E}">
        <p14:creationId xmlns:p14="http://schemas.microsoft.com/office/powerpoint/2010/main" val="776043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F755-4D5C-40EF-85C0-A17FC3DD041E}"/>
              </a:ext>
            </a:extLst>
          </p:cNvPr>
          <p:cNvPicPr>
            <a:picLocks noChangeAspect="1"/>
          </p:cNvPicPr>
          <p:nvPr/>
        </p:nvPicPr>
        <p:blipFill>
          <a:blip r:embed="rId3"/>
          <a:stretch>
            <a:fillRect/>
          </a:stretch>
        </p:blipFill>
        <p:spPr>
          <a:xfrm>
            <a:off x="0" y="0"/>
            <a:ext cx="9144000" cy="5626100"/>
          </a:xfrm>
          <a:prstGeom prst="rect">
            <a:avLst/>
          </a:prstGeom>
        </p:spPr>
      </p:pic>
      <p:sp>
        <p:nvSpPr>
          <p:cNvPr id="5" name="Subtitle 2">
            <a:extLst>
              <a:ext uri="{FF2B5EF4-FFF2-40B4-BE49-F238E27FC236}">
                <a16:creationId xmlns:a16="http://schemas.microsoft.com/office/drawing/2014/main" id="{56AFEAE1-3004-49B8-94E0-678B1260B97A}"/>
              </a:ext>
            </a:extLst>
          </p:cNvPr>
          <p:cNvSpPr txBox="1">
            <a:spLocks/>
          </p:cNvSpPr>
          <p:nvPr/>
        </p:nvSpPr>
        <p:spPr>
          <a:xfrm>
            <a:off x="-1" y="5626100"/>
            <a:ext cx="9144000" cy="1231900"/>
          </a:xfrm>
          <a:prstGeom prst="rect">
            <a:avLst/>
          </a:prstGeom>
          <a:solidFill>
            <a:schemeClr val="tx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Questions/Comments</a:t>
            </a: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83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6F3F96-E5B7-47C8-A90D-1B7685441EFD}"/>
              </a:ext>
            </a:extLst>
          </p:cNvPr>
          <p:cNvPicPr>
            <a:picLocks noChangeAspect="1"/>
          </p:cNvPicPr>
          <p:nvPr/>
        </p:nvPicPr>
        <p:blipFill>
          <a:blip r:embed="rId3"/>
          <a:stretch>
            <a:fillRect/>
          </a:stretch>
        </p:blipFill>
        <p:spPr>
          <a:xfrm>
            <a:off x="0" y="1384996"/>
            <a:ext cx="9144000" cy="5583676"/>
          </a:xfrm>
          <a:prstGeom prst="rect">
            <a:avLst/>
          </a:prstGeom>
        </p:spPr>
      </p:pic>
      <p:sp>
        <p:nvSpPr>
          <p:cNvPr id="3" name="TextBox 2">
            <a:extLst>
              <a:ext uri="{FF2B5EF4-FFF2-40B4-BE49-F238E27FC236}">
                <a16:creationId xmlns:a16="http://schemas.microsoft.com/office/drawing/2014/main" id="{09E7CDD6-E15B-4CE2-8A50-9A28F387894F}"/>
              </a:ext>
            </a:extLst>
          </p:cNvPr>
          <p:cNvSpPr txBox="1"/>
          <p:nvPr/>
        </p:nvSpPr>
        <p:spPr>
          <a:xfrm>
            <a:off x="0" y="1384995"/>
            <a:ext cx="4749800" cy="954107"/>
          </a:xfrm>
          <a:prstGeom prst="rect">
            <a:avLst/>
          </a:prstGeom>
          <a:solidFill>
            <a:srgbClr val="9D4126"/>
          </a:solidFill>
        </p:spPr>
        <p:txBody>
          <a:bodyPr wrap="square" rtlCol="0">
            <a:spAutoFit/>
          </a:bodyPr>
          <a:lstStyle/>
          <a:p>
            <a:pPr algn="ctr"/>
            <a:r>
              <a:rPr lang="en-US" sz="3200" dirty="0">
                <a:solidFill>
                  <a:schemeClr val="bg1"/>
                </a:solidFill>
              </a:rPr>
              <a:t>Correspondence Education: </a:t>
            </a:r>
            <a:br>
              <a:rPr lang="en-US" sz="3200" dirty="0">
                <a:solidFill>
                  <a:schemeClr val="bg1"/>
                </a:solidFill>
              </a:rPr>
            </a:br>
            <a:r>
              <a:rPr lang="en-US" sz="2400" i="1" dirty="0">
                <a:solidFill>
                  <a:schemeClr val="bg1"/>
                </a:solidFill>
              </a:rPr>
              <a:t>No Financial Aid</a:t>
            </a:r>
            <a:endParaRPr lang="en-US" sz="3200" i="1" dirty="0">
              <a:solidFill>
                <a:schemeClr val="bg1"/>
              </a:solidFill>
            </a:endParaRPr>
          </a:p>
        </p:txBody>
      </p:sp>
      <p:sp>
        <p:nvSpPr>
          <p:cNvPr id="6" name="TextBox 5">
            <a:extLst>
              <a:ext uri="{FF2B5EF4-FFF2-40B4-BE49-F238E27FC236}">
                <a16:creationId xmlns:a16="http://schemas.microsoft.com/office/drawing/2014/main" id="{88977B72-A28C-4110-BEA8-E1C2E8ED4EF7}"/>
              </a:ext>
            </a:extLst>
          </p:cNvPr>
          <p:cNvSpPr txBox="1"/>
          <p:nvPr/>
        </p:nvSpPr>
        <p:spPr>
          <a:xfrm>
            <a:off x="4749800" y="1384995"/>
            <a:ext cx="4394200" cy="954107"/>
          </a:xfrm>
          <a:prstGeom prst="rect">
            <a:avLst/>
          </a:prstGeom>
          <a:solidFill>
            <a:srgbClr val="132B35"/>
          </a:solidFill>
        </p:spPr>
        <p:txBody>
          <a:bodyPr wrap="square" rtlCol="0">
            <a:spAutoFit/>
          </a:bodyPr>
          <a:lstStyle/>
          <a:p>
            <a:pPr algn="ctr"/>
            <a:r>
              <a:rPr lang="en-US" sz="3200" dirty="0">
                <a:solidFill>
                  <a:schemeClr val="bg1"/>
                </a:solidFill>
              </a:rPr>
              <a:t>Distance Education:</a:t>
            </a:r>
            <a:br>
              <a:rPr lang="en-US" sz="3200" dirty="0">
                <a:solidFill>
                  <a:schemeClr val="bg1"/>
                </a:solidFill>
              </a:rPr>
            </a:br>
            <a:r>
              <a:rPr lang="en-US" sz="2400" i="1" dirty="0">
                <a:solidFill>
                  <a:schemeClr val="bg1"/>
                </a:solidFill>
              </a:rPr>
              <a:t>Eligible for Financial Aid</a:t>
            </a:r>
          </a:p>
        </p:txBody>
      </p:sp>
      <p:sp>
        <p:nvSpPr>
          <p:cNvPr id="7" name="TextBox 6">
            <a:extLst>
              <a:ext uri="{FF2B5EF4-FFF2-40B4-BE49-F238E27FC236}">
                <a16:creationId xmlns:a16="http://schemas.microsoft.com/office/drawing/2014/main" id="{2D35CE87-E614-471E-BF30-32DEF213C583}"/>
              </a:ext>
            </a:extLst>
          </p:cNvPr>
          <p:cNvSpPr txBox="1"/>
          <p:nvPr/>
        </p:nvSpPr>
        <p:spPr>
          <a:xfrm>
            <a:off x="0" y="-13254"/>
            <a:ext cx="9144000" cy="1369606"/>
          </a:xfrm>
          <a:prstGeom prst="rect">
            <a:avLst/>
          </a:prstGeom>
          <a:noFill/>
        </p:spPr>
        <p:txBody>
          <a:bodyPr wrap="square" rtlCol="0">
            <a:spAutoFit/>
          </a:bodyPr>
          <a:lstStyle/>
          <a:p>
            <a:pPr algn="ctr"/>
            <a:r>
              <a:rPr lang="en-US" sz="3500" b="1" dirty="0"/>
              <a:t>Title IV of the Higher Education Act (HEA) 1965</a:t>
            </a:r>
          </a:p>
          <a:p>
            <a:pPr algn="ctr"/>
            <a:r>
              <a:rPr lang="en-US" sz="2400" dirty="0"/>
              <a:t>The HEA Title IV was established to strengthen educational resources of colleges and universities and provide financial assistance to students. </a:t>
            </a:r>
          </a:p>
        </p:txBody>
      </p:sp>
      <p:sp>
        <p:nvSpPr>
          <p:cNvPr id="8" name="Multiplication Sign 7">
            <a:extLst>
              <a:ext uri="{FF2B5EF4-FFF2-40B4-BE49-F238E27FC236}">
                <a16:creationId xmlns:a16="http://schemas.microsoft.com/office/drawing/2014/main" id="{FD783E20-7A58-48DF-9A61-441249949249}"/>
              </a:ext>
            </a:extLst>
          </p:cNvPr>
          <p:cNvSpPr/>
          <p:nvPr/>
        </p:nvSpPr>
        <p:spPr>
          <a:xfrm rot="20509467">
            <a:off x="-210977" y="1698298"/>
            <a:ext cx="2056068" cy="1932153"/>
          </a:xfrm>
          <a:prstGeom prst="mathMultiply">
            <a:avLst>
              <a:gd name="adj1" fmla="val 12606"/>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heck Mark Clip Art at Clker.com - vector clip art online, royalty free &amp;  public domain">
            <a:extLst>
              <a:ext uri="{FF2B5EF4-FFF2-40B4-BE49-F238E27FC236}">
                <a16:creationId xmlns:a16="http://schemas.microsoft.com/office/drawing/2014/main" id="{284F33BA-8686-4AC4-8933-628A9C53C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873" y="1602203"/>
            <a:ext cx="2064604" cy="1826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913320-A8E7-4DCC-900A-445EE7DB9F6B}"/>
              </a:ext>
            </a:extLst>
          </p:cNvPr>
          <p:cNvSpPr txBox="1"/>
          <p:nvPr/>
        </p:nvSpPr>
        <p:spPr>
          <a:xfrm>
            <a:off x="0" y="6027003"/>
            <a:ext cx="9144000" cy="830997"/>
          </a:xfrm>
          <a:prstGeom prst="rect">
            <a:avLst/>
          </a:prstGeom>
          <a:solidFill>
            <a:srgbClr val="4A1E10"/>
          </a:solidFill>
        </p:spPr>
        <p:txBody>
          <a:bodyPr wrap="square" rtlCol="0">
            <a:spAutoFit/>
          </a:bodyPr>
          <a:lstStyle/>
          <a:p>
            <a:pPr algn="ctr"/>
            <a:r>
              <a:rPr lang="en-US" sz="1600" dirty="0">
                <a:solidFill>
                  <a:schemeClr val="bg1"/>
                </a:solidFill>
                <a:latin typeface="Comic Sans MS" panose="030F0702030302020204" pitchFamily="66" charset="0"/>
              </a:rPr>
              <a:t>Don’t get complacent thinking that only not-for-profits are “guilty” of having online courses that are considered “Correspondence Courses”.  The rules to meet “Distance Education” can be tricky, so you need to be careful in the design of your online courses. </a:t>
            </a:r>
          </a:p>
        </p:txBody>
      </p:sp>
    </p:spTree>
    <p:extLst>
      <p:ext uri="{BB962C8B-B14F-4D97-AF65-F5344CB8AC3E}">
        <p14:creationId xmlns:p14="http://schemas.microsoft.com/office/powerpoint/2010/main" val="169671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35CE87-E614-471E-BF30-32DEF213C583}"/>
              </a:ext>
            </a:extLst>
          </p:cNvPr>
          <p:cNvSpPr txBox="1"/>
          <p:nvPr/>
        </p:nvSpPr>
        <p:spPr>
          <a:xfrm>
            <a:off x="15498" y="-13254"/>
            <a:ext cx="9144000" cy="1369606"/>
          </a:xfrm>
          <a:prstGeom prst="rect">
            <a:avLst/>
          </a:prstGeom>
          <a:noFill/>
        </p:spPr>
        <p:txBody>
          <a:bodyPr wrap="square" rtlCol="0">
            <a:spAutoFit/>
          </a:bodyPr>
          <a:lstStyle/>
          <a:p>
            <a:pPr algn="ctr"/>
            <a:r>
              <a:rPr lang="en-US" sz="3500" b="1" dirty="0"/>
              <a:t>RSI Time Table</a:t>
            </a:r>
          </a:p>
          <a:p>
            <a:pPr algn="ctr"/>
            <a:r>
              <a:rPr lang="en-US" sz="2400" dirty="0"/>
              <a:t>RSI was established in 1992. However, starting in 2021, accreditors (HLC)  started integrating an RSI check into their quality assurance check. </a:t>
            </a:r>
          </a:p>
        </p:txBody>
      </p:sp>
      <p:graphicFrame>
        <p:nvGraphicFramePr>
          <p:cNvPr id="4" name="Table 9">
            <a:extLst>
              <a:ext uri="{FF2B5EF4-FFF2-40B4-BE49-F238E27FC236}">
                <a16:creationId xmlns:a16="http://schemas.microsoft.com/office/drawing/2014/main" id="{3374C583-A4FF-49D2-BAB2-9BB57D2EF6B2}"/>
              </a:ext>
            </a:extLst>
          </p:cNvPr>
          <p:cNvGraphicFramePr>
            <a:graphicFrameLocks noGrp="1"/>
          </p:cNvGraphicFramePr>
          <p:nvPr>
            <p:extLst>
              <p:ext uri="{D42A27DB-BD31-4B8C-83A1-F6EECF244321}">
                <p14:modId xmlns:p14="http://schemas.microsoft.com/office/powerpoint/2010/main" val="3415727068"/>
              </p:ext>
            </p:extLst>
          </p:nvPr>
        </p:nvGraphicFramePr>
        <p:xfrm>
          <a:off x="224725" y="1520987"/>
          <a:ext cx="8694549" cy="4394200"/>
        </p:xfrm>
        <a:graphic>
          <a:graphicData uri="http://schemas.openxmlformats.org/drawingml/2006/table">
            <a:tbl>
              <a:tblPr firstRow="1" bandRow="1">
                <a:tableStyleId>{5C22544A-7EE6-4342-B048-85BDC9FD1C3A}</a:tableStyleId>
              </a:tblPr>
              <a:tblGrid>
                <a:gridCol w="1341025">
                  <a:extLst>
                    <a:ext uri="{9D8B030D-6E8A-4147-A177-3AD203B41FA5}">
                      <a16:colId xmlns:a16="http://schemas.microsoft.com/office/drawing/2014/main" val="34228854"/>
                    </a:ext>
                  </a:extLst>
                </a:gridCol>
                <a:gridCol w="7353524">
                  <a:extLst>
                    <a:ext uri="{9D8B030D-6E8A-4147-A177-3AD203B41FA5}">
                      <a16:colId xmlns:a16="http://schemas.microsoft.com/office/drawing/2014/main" val="956321463"/>
                    </a:ext>
                  </a:extLst>
                </a:gridCol>
              </a:tblGrid>
              <a:tr h="370840">
                <a:tc>
                  <a:txBody>
                    <a:bodyPr/>
                    <a:lstStyle/>
                    <a:p>
                      <a:pPr algn="ctr"/>
                      <a:r>
                        <a:rPr lang="en-US" dirty="0"/>
                        <a:t>YEAR</a:t>
                      </a:r>
                    </a:p>
                  </a:txBody>
                  <a:tcPr>
                    <a:lnB w="12700" cap="flat" cmpd="sng" algn="ctr">
                      <a:solidFill>
                        <a:schemeClr val="tx1"/>
                      </a:solidFill>
                      <a:prstDash val="solid"/>
                      <a:round/>
                      <a:headEnd type="none" w="med" len="med"/>
                      <a:tailEnd type="none" w="med" len="med"/>
                    </a:lnB>
                  </a:tcPr>
                </a:tc>
                <a:tc>
                  <a:txBody>
                    <a:bodyPr/>
                    <a:lstStyle/>
                    <a:p>
                      <a:pPr algn="ctr"/>
                      <a:r>
                        <a:rPr lang="en-US" dirty="0"/>
                        <a:t>EVENT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3856983"/>
                  </a:ext>
                </a:extLst>
              </a:tr>
              <a:tr h="370840">
                <a:tc>
                  <a:txBody>
                    <a:bodyPr/>
                    <a:lstStyle/>
                    <a:p>
                      <a:r>
                        <a:rPr lang="en-US" sz="2400" dirty="0"/>
                        <a:t>1992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HEA distinguishes correspondence vs. distance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5492815"/>
                  </a:ext>
                </a:extLst>
              </a:tr>
              <a:tr h="370840">
                <a:tc>
                  <a:txBody>
                    <a:bodyPr/>
                    <a:lstStyle/>
                    <a:p>
                      <a:r>
                        <a:rPr lang="en-US" sz="2400" dirty="0"/>
                        <a:t>2006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Early regulatory focus on interaction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7526188"/>
                  </a:ext>
                </a:extLst>
              </a:tr>
              <a:tr h="370840">
                <a:tc>
                  <a:txBody>
                    <a:bodyPr/>
                    <a:lstStyle/>
                    <a:p>
                      <a:r>
                        <a:rPr lang="en-US" sz="2400" dirty="0"/>
                        <a:t>2008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RSI appears clearly in federal regulations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897035"/>
                  </a:ext>
                </a:extLst>
              </a:tr>
              <a:tr h="370840">
                <a:tc>
                  <a:txBody>
                    <a:bodyPr/>
                    <a:lstStyle/>
                    <a:p>
                      <a:r>
                        <a:rPr lang="en-US" sz="2400" dirty="0"/>
                        <a:t>2010-2016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Enforcement era: audits &amp; OIG findings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235900"/>
                  </a:ext>
                </a:extLst>
              </a:tr>
              <a:tr h="370840">
                <a:tc>
                  <a:txBody>
                    <a:bodyPr/>
                    <a:lstStyle/>
                    <a:p>
                      <a:r>
                        <a:rPr lang="en-US" sz="2400"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400" dirty="0"/>
                        <a:t>WGU audit </a:t>
                      </a:r>
                      <a:r>
                        <a:rPr lang="fr-FR" sz="2400" dirty="0" err="1"/>
                        <a:t>raises</a:t>
                      </a:r>
                      <a:r>
                        <a:rPr lang="fr-FR" sz="2400" dirty="0"/>
                        <a:t> national attention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7375616"/>
                  </a:ext>
                </a:extLst>
              </a:tr>
              <a:tr h="370840">
                <a:tc>
                  <a:txBody>
                    <a:bodyPr/>
                    <a:lstStyle/>
                    <a:p>
                      <a:r>
                        <a:rPr lang="en-US" sz="2400"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Negotiated rulemaking on distance 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790039"/>
                  </a:ext>
                </a:extLst>
              </a:tr>
              <a:tr h="0">
                <a:tc>
                  <a:txBody>
                    <a:bodyPr/>
                    <a:lstStyle/>
                    <a:p>
                      <a:r>
                        <a:rPr lang="en-US" sz="2400"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New RSI definition published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4068027"/>
                  </a:ext>
                </a:extLst>
              </a:tr>
              <a:tr h="370840">
                <a:tc>
                  <a:txBody>
                    <a:bodyPr/>
                    <a:lstStyle/>
                    <a:p>
                      <a:r>
                        <a:rPr lang="en-US" sz="2400"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Accreditors integrate RSI into quality assurance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3714266"/>
                  </a:ext>
                </a:extLst>
              </a:tr>
            </a:tbl>
          </a:graphicData>
        </a:graphic>
      </p:graphicFrame>
      <p:sp>
        <p:nvSpPr>
          <p:cNvPr id="10" name="Rectangle 9">
            <a:extLst>
              <a:ext uri="{FF2B5EF4-FFF2-40B4-BE49-F238E27FC236}">
                <a16:creationId xmlns:a16="http://schemas.microsoft.com/office/drawing/2014/main" id="{7DB936C4-175B-48F4-8D92-F1768CCDFCA5}"/>
              </a:ext>
            </a:extLst>
          </p:cNvPr>
          <p:cNvSpPr/>
          <p:nvPr/>
        </p:nvSpPr>
        <p:spPr>
          <a:xfrm>
            <a:off x="224725" y="5455403"/>
            <a:ext cx="8694549" cy="45978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70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Will HLC Require Proof of RSI? </a:t>
            </a:r>
          </a:p>
          <a:p>
            <a:pPr algn="ctr"/>
            <a:r>
              <a:rPr lang="en-US" sz="2400" dirty="0"/>
              <a:t>We never know what HLC will focus on, but they might come as ask how WSU ensures Distance Ed classes meet RSI requirements. </a:t>
            </a:r>
          </a:p>
        </p:txBody>
      </p:sp>
      <p:pic>
        <p:nvPicPr>
          <p:cNvPr id="5" name="Picture 4">
            <a:extLst>
              <a:ext uri="{FF2B5EF4-FFF2-40B4-BE49-F238E27FC236}">
                <a16:creationId xmlns:a16="http://schemas.microsoft.com/office/drawing/2014/main" id="{0563C2B0-AE30-4F5A-8D1F-1394E6999935}"/>
              </a:ext>
            </a:extLst>
          </p:cNvPr>
          <p:cNvPicPr>
            <a:picLocks noChangeAspect="1"/>
          </p:cNvPicPr>
          <p:nvPr/>
        </p:nvPicPr>
        <p:blipFill>
          <a:blip r:embed="rId3"/>
          <a:stretch>
            <a:fillRect/>
          </a:stretch>
        </p:blipFill>
        <p:spPr>
          <a:xfrm>
            <a:off x="169512" y="1552395"/>
            <a:ext cx="8974488" cy="5305605"/>
          </a:xfrm>
          <a:prstGeom prst="rect">
            <a:avLst/>
          </a:prstGeom>
        </p:spPr>
      </p:pic>
    </p:spTree>
    <p:extLst>
      <p:ext uri="{BB962C8B-B14F-4D97-AF65-F5344CB8AC3E}">
        <p14:creationId xmlns:p14="http://schemas.microsoft.com/office/powerpoint/2010/main" val="329272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685CA7-1CB7-48B6-ABAB-81FDEFBA962A}"/>
              </a:ext>
            </a:extLst>
          </p:cNvPr>
          <p:cNvSpPr/>
          <p:nvPr/>
        </p:nvSpPr>
        <p:spPr>
          <a:xfrm>
            <a:off x="418454" y="1468755"/>
            <a:ext cx="8307091" cy="5228280"/>
          </a:xfrm>
          <a:prstGeom prst="roundRect">
            <a:avLst/>
          </a:prstGeom>
          <a:solidFill>
            <a:srgbClr val="0585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RSI- Not That Difficult</a:t>
            </a:r>
          </a:p>
          <a:p>
            <a:pPr algn="ctr"/>
            <a:r>
              <a:rPr lang="en-US" sz="2400" dirty="0"/>
              <a:t>Once most of my colleagues hear about the RSI requirements, they say, that was not so difficult. </a:t>
            </a:r>
          </a:p>
        </p:txBody>
      </p:sp>
      <p:pic>
        <p:nvPicPr>
          <p:cNvPr id="3" name="Picture 2">
            <a:extLst>
              <a:ext uri="{FF2B5EF4-FFF2-40B4-BE49-F238E27FC236}">
                <a16:creationId xmlns:a16="http://schemas.microsoft.com/office/drawing/2014/main" id="{536AF432-70D1-4F07-A281-AC1FF52718A7}"/>
              </a:ext>
            </a:extLst>
          </p:cNvPr>
          <p:cNvPicPr>
            <a:picLocks noChangeAspect="1"/>
          </p:cNvPicPr>
          <p:nvPr/>
        </p:nvPicPr>
        <p:blipFill>
          <a:blip r:embed="rId3"/>
          <a:stretch>
            <a:fillRect/>
          </a:stretch>
        </p:blipFill>
        <p:spPr>
          <a:xfrm>
            <a:off x="718188" y="1669287"/>
            <a:ext cx="7707622" cy="4868235"/>
          </a:xfrm>
          <a:prstGeom prst="roundRect">
            <a:avLst/>
          </a:prstGeom>
        </p:spPr>
      </p:pic>
      <p:sp>
        <p:nvSpPr>
          <p:cNvPr id="6" name="TextBox 5">
            <a:extLst>
              <a:ext uri="{FF2B5EF4-FFF2-40B4-BE49-F238E27FC236}">
                <a16:creationId xmlns:a16="http://schemas.microsoft.com/office/drawing/2014/main" id="{D6C2AD88-A050-4563-9126-82281A1B48E5}"/>
              </a:ext>
            </a:extLst>
          </p:cNvPr>
          <p:cNvSpPr txBox="1"/>
          <p:nvPr/>
        </p:nvSpPr>
        <p:spPr>
          <a:xfrm>
            <a:off x="4959457" y="1669287"/>
            <a:ext cx="3161655" cy="1446550"/>
          </a:xfrm>
          <a:prstGeom prst="rect">
            <a:avLst/>
          </a:prstGeom>
          <a:noFill/>
        </p:spPr>
        <p:txBody>
          <a:bodyPr wrap="square" rtlCol="0">
            <a:spAutoFit/>
          </a:bodyPr>
          <a:lstStyle/>
          <a:p>
            <a:pPr algn="ctr"/>
            <a:r>
              <a:rPr lang="en-US" sz="8800" b="1" dirty="0"/>
              <a:t>RSI</a:t>
            </a:r>
          </a:p>
        </p:txBody>
      </p:sp>
    </p:spTree>
    <p:extLst>
      <p:ext uri="{BB962C8B-B14F-4D97-AF65-F5344CB8AC3E}">
        <p14:creationId xmlns:p14="http://schemas.microsoft.com/office/powerpoint/2010/main" val="150103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1CC189-CB9F-4ADF-AA97-C88318BB6811}"/>
              </a:ext>
            </a:extLst>
          </p:cNvPr>
          <p:cNvPicPr>
            <a:picLocks noChangeAspect="1"/>
          </p:cNvPicPr>
          <p:nvPr/>
        </p:nvPicPr>
        <p:blipFill>
          <a:blip r:embed="rId3"/>
          <a:stretch>
            <a:fillRect/>
          </a:stretch>
        </p:blipFill>
        <p:spPr>
          <a:xfrm>
            <a:off x="1532718" y="1252348"/>
            <a:ext cx="1530638" cy="2551063"/>
          </a:xfrm>
          <a:prstGeom prst="rect">
            <a:avLst/>
          </a:prstGeom>
        </p:spPr>
      </p:pic>
      <p:pic>
        <p:nvPicPr>
          <p:cNvPr id="10" name="Picture 9">
            <a:extLst>
              <a:ext uri="{FF2B5EF4-FFF2-40B4-BE49-F238E27FC236}">
                <a16:creationId xmlns:a16="http://schemas.microsoft.com/office/drawing/2014/main" id="{4A10521A-8C3E-462A-B3AE-9296A9DDBDA3}"/>
              </a:ext>
            </a:extLst>
          </p:cNvPr>
          <p:cNvPicPr>
            <a:picLocks noChangeAspect="1"/>
          </p:cNvPicPr>
          <p:nvPr/>
        </p:nvPicPr>
        <p:blipFill>
          <a:blip r:embed="rId3"/>
          <a:stretch>
            <a:fillRect/>
          </a:stretch>
        </p:blipFill>
        <p:spPr>
          <a:xfrm>
            <a:off x="6080646" y="1252347"/>
            <a:ext cx="1530638" cy="2551063"/>
          </a:xfrm>
          <a:prstGeom prst="rect">
            <a:avLst/>
          </a:prstGeom>
        </p:spPr>
      </p:pic>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Higher Learning Commission (WSU </a:t>
            </a:r>
            <a:r>
              <a:rPr lang="en-US" sz="3500" b="1" dirty="0">
                <a:sym typeface="Wingdings" panose="05000000000000000000" pitchFamily="2" charset="2"/>
              </a:rPr>
              <a:t> </a:t>
            </a:r>
            <a:r>
              <a:rPr lang="en-US" sz="3500" b="1" dirty="0"/>
              <a:t>HLC)</a:t>
            </a:r>
          </a:p>
          <a:p>
            <a:pPr algn="ctr"/>
            <a:r>
              <a:rPr lang="en-US" sz="2400" dirty="0"/>
              <a:t>As a recognized accrediting agency, HLC is tasked with ensuring Wright State meets federal definitions of distance education with RSI criteria. </a:t>
            </a:r>
          </a:p>
        </p:txBody>
      </p:sp>
      <p:pic>
        <p:nvPicPr>
          <p:cNvPr id="2" name="Picture 1">
            <a:extLst>
              <a:ext uri="{FF2B5EF4-FFF2-40B4-BE49-F238E27FC236}">
                <a16:creationId xmlns:a16="http://schemas.microsoft.com/office/drawing/2014/main" id="{F83012C5-1F1C-4B69-8769-F6AF238E41CA}"/>
              </a:ext>
            </a:extLst>
          </p:cNvPr>
          <p:cNvPicPr>
            <a:picLocks noChangeAspect="1"/>
          </p:cNvPicPr>
          <p:nvPr/>
        </p:nvPicPr>
        <p:blipFill rotWithShape="1">
          <a:blip r:embed="rId4"/>
          <a:srcRect l="21075" t="3965" r="18280" b="2667"/>
          <a:stretch/>
        </p:blipFill>
        <p:spPr>
          <a:xfrm>
            <a:off x="131666" y="5429402"/>
            <a:ext cx="1401052" cy="1391635"/>
          </a:xfrm>
          <a:prstGeom prst="ellipse">
            <a:avLst/>
          </a:prstGeom>
        </p:spPr>
      </p:pic>
      <p:pic>
        <p:nvPicPr>
          <p:cNvPr id="3" name="Picture 2">
            <a:extLst>
              <a:ext uri="{FF2B5EF4-FFF2-40B4-BE49-F238E27FC236}">
                <a16:creationId xmlns:a16="http://schemas.microsoft.com/office/drawing/2014/main" id="{C7E4B029-6190-4CF6-A623-986259970680}"/>
              </a:ext>
            </a:extLst>
          </p:cNvPr>
          <p:cNvPicPr>
            <a:picLocks noChangeAspect="1"/>
          </p:cNvPicPr>
          <p:nvPr/>
        </p:nvPicPr>
        <p:blipFill>
          <a:blip r:embed="rId5"/>
          <a:stretch>
            <a:fillRect/>
          </a:stretch>
        </p:blipFill>
        <p:spPr>
          <a:xfrm>
            <a:off x="1532718" y="5822097"/>
            <a:ext cx="7203619" cy="998940"/>
          </a:xfrm>
          <a:prstGeom prst="rect">
            <a:avLst/>
          </a:prstGeom>
        </p:spPr>
      </p:pic>
      <p:sp>
        <p:nvSpPr>
          <p:cNvPr id="6" name="TextBox 5">
            <a:extLst>
              <a:ext uri="{FF2B5EF4-FFF2-40B4-BE49-F238E27FC236}">
                <a16:creationId xmlns:a16="http://schemas.microsoft.com/office/drawing/2014/main" id="{FD106DFB-6475-4AF0-84C4-11DD9BECEFE4}"/>
              </a:ext>
            </a:extLst>
          </p:cNvPr>
          <p:cNvSpPr txBox="1"/>
          <p:nvPr/>
        </p:nvSpPr>
        <p:spPr>
          <a:xfrm>
            <a:off x="3034441" y="1460395"/>
            <a:ext cx="3075118" cy="2185214"/>
          </a:xfrm>
          <a:prstGeom prst="rect">
            <a:avLst/>
          </a:prstGeom>
          <a:solidFill>
            <a:srgbClr val="F3BA83"/>
          </a:solidFill>
          <a:ln w="63500">
            <a:solidFill>
              <a:srgbClr val="352B67"/>
            </a:solidFill>
          </a:ln>
        </p:spPr>
        <p:txBody>
          <a:bodyPr wrap="square" rtlCol="0">
            <a:spAutoFit/>
          </a:bodyPr>
          <a:lstStyle/>
          <a:p>
            <a:pPr algn="ctr"/>
            <a:r>
              <a:rPr lang="en-US" sz="2800" b="1" dirty="0"/>
              <a:t>HLC reviews on</a:t>
            </a:r>
          </a:p>
          <a:p>
            <a:pPr marL="342900" indent="-342900">
              <a:buFont typeface="+mj-lt"/>
              <a:buAutoNum type="arabicPeriod"/>
            </a:pPr>
            <a:r>
              <a:rPr lang="en-US" dirty="0"/>
              <a:t>Accreditation visits</a:t>
            </a:r>
          </a:p>
          <a:p>
            <a:pPr marL="342900" indent="-342900">
              <a:buFont typeface="+mj-lt"/>
              <a:buAutoNum type="arabicPeriod"/>
            </a:pPr>
            <a:r>
              <a:rPr lang="en-US" dirty="0"/>
              <a:t>Substantive change reviews (e.g., new distance programs)</a:t>
            </a:r>
          </a:p>
          <a:p>
            <a:pPr marL="342900" indent="-342900">
              <a:buFont typeface="+mj-lt"/>
              <a:buAutoNum type="arabicPeriod"/>
            </a:pPr>
            <a:r>
              <a:rPr lang="en-US" dirty="0"/>
              <a:t>Ongoing monitoring processes</a:t>
            </a:r>
          </a:p>
        </p:txBody>
      </p:sp>
      <p:sp>
        <p:nvSpPr>
          <p:cNvPr id="11" name="Arrow: Right 10">
            <a:extLst>
              <a:ext uri="{FF2B5EF4-FFF2-40B4-BE49-F238E27FC236}">
                <a16:creationId xmlns:a16="http://schemas.microsoft.com/office/drawing/2014/main" id="{3F03B7F9-771B-43D1-A2BE-C8184246DE14}"/>
              </a:ext>
            </a:extLst>
          </p:cNvPr>
          <p:cNvSpPr/>
          <p:nvPr/>
        </p:nvSpPr>
        <p:spPr>
          <a:xfrm rot="2439761">
            <a:off x="42430" y="4265393"/>
            <a:ext cx="2284332" cy="924010"/>
          </a:xfrm>
          <a:prstGeom prst="rightArrow">
            <a:avLst/>
          </a:prstGeom>
          <a:solidFill>
            <a:srgbClr val="2EB32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Eligible</a:t>
            </a:r>
          </a:p>
        </p:txBody>
      </p:sp>
      <p:cxnSp>
        <p:nvCxnSpPr>
          <p:cNvPr id="13" name="Straight Connector 12">
            <a:extLst>
              <a:ext uri="{FF2B5EF4-FFF2-40B4-BE49-F238E27FC236}">
                <a16:creationId xmlns:a16="http://schemas.microsoft.com/office/drawing/2014/main" id="{3C771779-09AE-4BED-9C3D-3C207C4EEF60}"/>
              </a:ext>
            </a:extLst>
          </p:cNvPr>
          <p:cNvCxnSpPr/>
          <p:nvPr/>
        </p:nvCxnSpPr>
        <p:spPr>
          <a:xfrm>
            <a:off x="0" y="380341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776A3CE9-B75A-40AB-9255-9104CBACE276}"/>
              </a:ext>
            </a:extLst>
          </p:cNvPr>
          <p:cNvSpPr/>
          <p:nvPr/>
        </p:nvSpPr>
        <p:spPr>
          <a:xfrm rot="2439761">
            <a:off x="3892887" y="4350749"/>
            <a:ext cx="2284332" cy="9240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eligible</a:t>
            </a:r>
          </a:p>
        </p:txBody>
      </p:sp>
      <p:sp>
        <p:nvSpPr>
          <p:cNvPr id="15" name="Arrow: Right 14">
            <a:extLst>
              <a:ext uri="{FF2B5EF4-FFF2-40B4-BE49-F238E27FC236}">
                <a16:creationId xmlns:a16="http://schemas.microsoft.com/office/drawing/2014/main" id="{DD429502-46B9-4A13-9CA0-8E84BEBC3C68}"/>
              </a:ext>
            </a:extLst>
          </p:cNvPr>
          <p:cNvSpPr/>
          <p:nvPr/>
        </p:nvSpPr>
        <p:spPr>
          <a:xfrm rot="2439761">
            <a:off x="5315515" y="4185868"/>
            <a:ext cx="2284332" cy="9240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Reclaim past financial aid</a:t>
            </a:r>
          </a:p>
        </p:txBody>
      </p:sp>
      <p:sp>
        <p:nvSpPr>
          <p:cNvPr id="16" name="Arrow: Right 15">
            <a:extLst>
              <a:ext uri="{FF2B5EF4-FFF2-40B4-BE49-F238E27FC236}">
                <a16:creationId xmlns:a16="http://schemas.microsoft.com/office/drawing/2014/main" id="{D908BB60-9E66-4AE9-9091-DD913D15ADF0}"/>
              </a:ext>
            </a:extLst>
          </p:cNvPr>
          <p:cNvSpPr/>
          <p:nvPr/>
        </p:nvSpPr>
        <p:spPr>
          <a:xfrm rot="2439761">
            <a:off x="6738143" y="4350749"/>
            <a:ext cx="2284332" cy="9240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Impose fines or restrictions</a:t>
            </a:r>
          </a:p>
        </p:txBody>
      </p:sp>
      <p:pic>
        <p:nvPicPr>
          <p:cNvPr id="18" name="Picture 17">
            <a:extLst>
              <a:ext uri="{FF2B5EF4-FFF2-40B4-BE49-F238E27FC236}">
                <a16:creationId xmlns:a16="http://schemas.microsoft.com/office/drawing/2014/main" id="{5ACB5B77-CB2C-489B-9F1A-3F4195A42211}"/>
              </a:ext>
            </a:extLst>
          </p:cNvPr>
          <p:cNvPicPr>
            <a:picLocks noChangeAspect="1"/>
          </p:cNvPicPr>
          <p:nvPr/>
        </p:nvPicPr>
        <p:blipFill rotWithShape="1">
          <a:blip r:embed="rId6"/>
          <a:srcRect l="54795" t="18543" r="11664" b="19488"/>
          <a:stretch/>
        </p:blipFill>
        <p:spPr>
          <a:xfrm>
            <a:off x="4596074" y="3801186"/>
            <a:ext cx="605928" cy="602430"/>
          </a:xfrm>
          <a:prstGeom prst="ellipse">
            <a:avLst/>
          </a:prstGeom>
        </p:spPr>
      </p:pic>
      <p:pic>
        <p:nvPicPr>
          <p:cNvPr id="1026" name="Picture 2" descr="Tick And Cross Images – Browse 71,533 Stock Photos, Vectors, and Video |  Adobe Stock">
            <a:extLst>
              <a:ext uri="{FF2B5EF4-FFF2-40B4-BE49-F238E27FC236}">
                <a16:creationId xmlns:a16="http://schemas.microsoft.com/office/drawing/2014/main" id="{DF3DFD28-7F39-4762-A6EA-47FC996528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99" t="19305" r="54485" b="19337"/>
          <a:stretch/>
        </p:blipFill>
        <p:spPr bwMode="auto">
          <a:xfrm>
            <a:off x="1184596" y="3832549"/>
            <a:ext cx="740291" cy="727114"/>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E2168E2-448E-46D0-BA56-4DF5179F37AB}"/>
              </a:ext>
            </a:extLst>
          </p:cNvPr>
          <p:cNvPicPr>
            <a:picLocks noChangeAspect="1"/>
          </p:cNvPicPr>
          <p:nvPr/>
        </p:nvPicPr>
        <p:blipFill rotWithShape="1">
          <a:blip r:embed="rId6"/>
          <a:srcRect l="54795" t="18543" r="11664" b="19488"/>
          <a:stretch/>
        </p:blipFill>
        <p:spPr>
          <a:xfrm>
            <a:off x="6154717" y="3744228"/>
            <a:ext cx="605928" cy="602430"/>
          </a:xfrm>
          <a:prstGeom prst="ellipse">
            <a:avLst/>
          </a:prstGeom>
        </p:spPr>
      </p:pic>
      <p:pic>
        <p:nvPicPr>
          <p:cNvPr id="21" name="Picture 20">
            <a:extLst>
              <a:ext uri="{FF2B5EF4-FFF2-40B4-BE49-F238E27FC236}">
                <a16:creationId xmlns:a16="http://schemas.microsoft.com/office/drawing/2014/main" id="{B28F77FB-A303-4A19-A5E9-DF63151F26E2}"/>
              </a:ext>
            </a:extLst>
          </p:cNvPr>
          <p:cNvPicPr>
            <a:picLocks noChangeAspect="1"/>
          </p:cNvPicPr>
          <p:nvPr/>
        </p:nvPicPr>
        <p:blipFill rotWithShape="1">
          <a:blip r:embed="rId6"/>
          <a:srcRect l="54795" t="18543" r="11664" b="19488"/>
          <a:stretch/>
        </p:blipFill>
        <p:spPr>
          <a:xfrm>
            <a:off x="7437596" y="3764940"/>
            <a:ext cx="605928" cy="602430"/>
          </a:xfrm>
          <a:prstGeom prst="ellipse">
            <a:avLst/>
          </a:prstGeom>
        </p:spPr>
      </p:pic>
    </p:spTree>
    <p:extLst>
      <p:ext uri="{BB962C8B-B14F-4D97-AF65-F5344CB8AC3E}">
        <p14:creationId xmlns:p14="http://schemas.microsoft.com/office/powerpoint/2010/main" val="83890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AC862A-52D9-4397-95C3-619820F1AA27}"/>
              </a:ext>
            </a:extLst>
          </p:cNvPr>
          <p:cNvSpPr/>
          <p:nvPr/>
        </p:nvSpPr>
        <p:spPr>
          <a:xfrm>
            <a:off x="5532895" y="1460501"/>
            <a:ext cx="3611105" cy="5397499"/>
          </a:xfrm>
          <a:prstGeom prst="rect">
            <a:avLst/>
          </a:prstGeom>
          <a:solidFill>
            <a:srgbClr val="B9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A8CE81-B8B7-4A5F-9B38-1428F8AE0C1F}"/>
              </a:ext>
            </a:extLst>
          </p:cNvPr>
          <p:cNvSpPr txBox="1"/>
          <p:nvPr/>
        </p:nvSpPr>
        <p:spPr>
          <a:xfrm>
            <a:off x="0" y="0"/>
            <a:ext cx="9144000" cy="1369606"/>
          </a:xfrm>
          <a:prstGeom prst="rect">
            <a:avLst/>
          </a:prstGeom>
          <a:noFill/>
        </p:spPr>
        <p:txBody>
          <a:bodyPr wrap="square" rtlCol="0">
            <a:spAutoFit/>
          </a:bodyPr>
          <a:lstStyle/>
          <a:p>
            <a:pPr algn="ctr"/>
            <a:r>
              <a:rPr lang="en-US" sz="3500" b="1" dirty="0"/>
              <a:t>Potential Consequences to Students</a:t>
            </a:r>
          </a:p>
          <a:p>
            <a:pPr algn="ctr"/>
            <a:r>
              <a:rPr lang="en-US" sz="2400" dirty="0"/>
              <a:t>Inability to get direct loans, Pell grants, Teacher Education Assistance Grants, Federal work-study grants, and other financial aid. </a:t>
            </a:r>
          </a:p>
        </p:txBody>
      </p:sp>
      <p:pic>
        <p:nvPicPr>
          <p:cNvPr id="2" name="Picture 1">
            <a:extLst>
              <a:ext uri="{FF2B5EF4-FFF2-40B4-BE49-F238E27FC236}">
                <a16:creationId xmlns:a16="http://schemas.microsoft.com/office/drawing/2014/main" id="{7F421462-EBB9-44ED-9C6D-C0477B8E3D32}"/>
              </a:ext>
            </a:extLst>
          </p:cNvPr>
          <p:cNvPicPr>
            <a:picLocks noChangeAspect="1"/>
          </p:cNvPicPr>
          <p:nvPr/>
        </p:nvPicPr>
        <p:blipFill rotWithShape="1">
          <a:blip r:embed="rId3"/>
          <a:srcRect l="9491"/>
          <a:stretch/>
        </p:blipFill>
        <p:spPr>
          <a:xfrm>
            <a:off x="0" y="1460501"/>
            <a:ext cx="8276095" cy="5397500"/>
          </a:xfrm>
          <a:prstGeom prst="rect">
            <a:avLst/>
          </a:prstGeom>
        </p:spPr>
      </p:pic>
      <p:sp>
        <p:nvSpPr>
          <p:cNvPr id="3" name="TextBox 2">
            <a:extLst>
              <a:ext uri="{FF2B5EF4-FFF2-40B4-BE49-F238E27FC236}">
                <a16:creationId xmlns:a16="http://schemas.microsoft.com/office/drawing/2014/main" id="{46D27628-33C2-4BD7-A735-2CC6A36B3639}"/>
              </a:ext>
            </a:extLst>
          </p:cNvPr>
          <p:cNvSpPr txBox="1"/>
          <p:nvPr/>
        </p:nvSpPr>
        <p:spPr>
          <a:xfrm>
            <a:off x="84595" y="5595884"/>
            <a:ext cx="3213100" cy="1077218"/>
          </a:xfrm>
          <a:prstGeom prst="rect">
            <a:avLst/>
          </a:prstGeom>
          <a:noFill/>
        </p:spPr>
        <p:txBody>
          <a:bodyPr wrap="square" rtlCol="0">
            <a:spAutoFit/>
          </a:bodyPr>
          <a:lstStyle/>
          <a:p>
            <a:pPr algn="ctr"/>
            <a:r>
              <a:rPr lang="en-US" sz="3200" dirty="0"/>
              <a:t>Student Loans </a:t>
            </a:r>
          </a:p>
          <a:p>
            <a:pPr algn="ctr"/>
            <a:r>
              <a:rPr lang="en-US" sz="3200" dirty="0"/>
              <a:t>&amp; Grants</a:t>
            </a:r>
          </a:p>
        </p:txBody>
      </p:sp>
      <p:sp>
        <p:nvSpPr>
          <p:cNvPr id="4" name="Multiplication Sign 3">
            <a:extLst>
              <a:ext uri="{FF2B5EF4-FFF2-40B4-BE49-F238E27FC236}">
                <a16:creationId xmlns:a16="http://schemas.microsoft.com/office/drawing/2014/main" id="{807B78D0-71B3-4D5B-A10F-204044F061E6}"/>
              </a:ext>
            </a:extLst>
          </p:cNvPr>
          <p:cNvSpPr/>
          <p:nvPr/>
        </p:nvSpPr>
        <p:spPr>
          <a:xfrm>
            <a:off x="4165600" y="4159251"/>
            <a:ext cx="1028700" cy="1822449"/>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4CACEA-EB44-4281-A54E-A363261F0E1B}"/>
              </a:ext>
            </a:extLst>
          </p:cNvPr>
          <p:cNvSpPr txBox="1"/>
          <p:nvPr/>
        </p:nvSpPr>
        <p:spPr>
          <a:xfrm>
            <a:off x="2725334" y="2153225"/>
            <a:ext cx="6418666" cy="1077218"/>
          </a:xfrm>
          <a:prstGeom prst="rect">
            <a:avLst/>
          </a:prstGeom>
          <a:noFill/>
        </p:spPr>
        <p:txBody>
          <a:bodyPr wrap="square" rtlCol="0">
            <a:spAutoFit/>
          </a:bodyPr>
          <a:lstStyle/>
          <a:p>
            <a:pPr marL="285750" indent="-285750">
              <a:buFont typeface="Arial" panose="020B0604020202020204" pitchFamily="34" charset="0"/>
              <a:buChar char="•"/>
            </a:pPr>
            <a:r>
              <a:rPr lang="en-US" sz="3200" i="1" dirty="0"/>
              <a:t>74% = WSU students Financial Aid</a:t>
            </a:r>
          </a:p>
          <a:p>
            <a:pPr marL="285750" indent="-285750">
              <a:buFont typeface="Arial" panose="020B0604020202020204" pitchFamily="34" charset="0"/>
              <a:buChar char="•"/>
            </a:pPr>
            <a:r>
              <a:rPr lang="en-US" sz="3200" i="1" dirty="0"/>
              <a:t>73% = All students Financial Aid</a:t>
            </a:r>
          </a:p>
        </p:txBody>
      </p:sp>
    </p:spTree>
    <p:extLst>
      <p:ext uri="{BB962C8B-B14F-4D97-AF65-F5344CB8AC3E}">
        <p14:creationId xmlns:p14="http://schemas.microsoft.com/office/powerpoint/2010/main" val="336619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6965C-D904-4B09-92D6-AB3815740F92}"/>
              </a:ext>
            </a:extLst>
          </p:cNvPr>
          <p:cNvSpPr txBox="1"/>
          <p:nvPr/>
        </p:nvSpPr>
        <p:spPr>
          <a:xfrm>
            <a:off x="-81280" y="81280"/>
            <a:ext cx="9144000" cy="3631763"/>
          </a:xfrm>
          <a:prstGeom prst="rect">
            <a:avLst/>
          </a:prstGeom>
          <a:noFill/>
        </p:spPr>
        <p:txBody>
          <a:bodyPr wrap="square" rtlCol="0">
            <a:spAutoFit/>
          </a:bodyPr>
          <a:lstStyle/>
          <a:p>
            <a:pPr algn="ctr"/>
            <a:r>
              <a:rPr lang="en-US" sz="11500" dirty="0">
                <a:solidFill>
                  <a:schemeClr val="bg1"/>
                </a:solidFill>
              </a:rPr>
              <a:t>Distance Education (DE)</a:t>
            </a:r>
          </a:p>
        </p:txBody>
      </p:sp>
      <p:sp>
        <p:nvSpPr>
          <p:cNvPr id="8" name="TextBox 7">
            <a:extLst>
              <a:ext uri="{FF2B5EF4-FFF2-40B4-BE49-F238E27FC236}">
                <a16:creationId xmlns:a16="http://schemas.microsoft.com/office/drawing/2014/main" id="{4BE85038-97E9-4ADB-8131-05FF13795580}"/>
              </a:ext>
            </a:extLst>
          </p:cNvPr>
          <p:cNvSpPr txBox="1"/>
          <p:nvPr/>
        </p:nvSpPr>
        <p:spPr>
          <a:xfrm>
            <a:off x="91440" y="4908764"/>
            <a:ext cx="8971280" cy="923330"/>
          </a:xfrm>
          <a:prstGeom prst="rect">
            <a:avLst/>
          </a:prstGeom>
          <a:noFill/>
          <a:ln w="63500">
            <a:solidFill>
              <a:srgbClr val="FF0000"/>
            </a:solidFill>
          </a:ln>
        </p:spPr>
        <p:txBody>
          <a:bodyPr wrap="square" rtlCol="0">
            <a:spAutoFit/>
          </a:bodyPr>
          <a:lstStyle/>
          <a:p>
            <a:pPr algn="ctr"/>
            <a:r>
              <a:rPr lang="en-US" sz="5400" i="1" dirty="0">
                <a:solidFill>
                  <a:schemeClr val="bg1"/>
                </a:solidFill>
              </a:rPr>
              <a:t>RSI Regular Interaction</a:t>
            </a:r>
          </a:p>
        </p:txBody>
      </p:sp>
      <p:sp>
        <p:nvSpPr>
          <p:cNvPr id="9" name="TextBox 8">
            <a:extLst>
              <a:ext uri="{FF2B5EF4-FFF2-40B4-BE49-F238E27FC236}">
                <a16:creationId xmlns:a16="http://schemas.microsoft.com/office/drawing/2014/main" id="{40D0CE9E-AF6F-49CF-9573-5F20A91AFCCD}"/>
              </a:ext>
            </a:extLst>
          </p:cNvPr>
          <p:cNvSpPr txBox="1"/>
          <p:nvPr/>
        </p:nvSpPr>
        <p:spPr>
          <a:xfrm>
            <a:off x="0" y="5832094"/>
            <a:ext cx="9133840" cy="923330"/>
          </a:xfrm>
          <a:prstGeom prst="rect">
            <a:avLst/>
          </a:prstGeom>
          <a:noFill/>
        </p:spPr>
        <p:txBody>
          <a:bodyPr wrap="square" rtlCol="0">
            <a:spAutoFit/>
          </a:bodyPr>
          <a:lstStyle/>
          <a:p>
            <a:pPr algn="ctr"/>
            <a:r>
              <a:rPr lang="en-US" sz="5400" i="1" dirty="0">
                <a:solidFill>
                  <a:schemeClr val="bg1"/>
                </a:solidFill>
              </a:rPr>
              <a:t>RSI Substantive Interaction</a:t>
            </a:r>
          </a:p>
        </p:txBody>
      </p:sp>
      <p:sp>
        <p:nvSpPr>
          <p:cNvPr id="5" name="TextBox 4">
            <a:extLst>
              <a:ext uri="{FF2B5EF4-FFF2-40B4-BE49-F238E27FC236}">
                <a16:creationId xmlns:a16="http://schemas.microsoft.com/office/drawing/2014/main" id="{46E4BC42-A5C5-4E44-9755-54E6A8CACFAE}"/>
              </a:ext>
            </a:extLst>
          </p:cNvPr>
          <p:cNvSpPr txBox="1"/>
          <p:nvPr/>
        </p:nvSpPr>
        <p:spPr>
          <a:xfrm>
            <a:off x="0" y="3523769"/>
            <a:ext cx="9133840" cy="338554"/>
          </a:xfrm>
          <a:prstGeom prst="rect">
            <a:avLst/>
          </a:prstGeom>
          <a:noFill/>
        </p:spPr>
        <p:txBody>
          <a:bodyPr wrap="square" rtlCol="0">
            <a:spAutoFit/>
          </a:bodyPr>
          <a:lstStyle/>
          <a:p>
            <a:pPr algn="ctr"/>
            <a:r>
              <a:rPr lang="en-US" sz="1600" i="1" dirty="0">
                <a:solidFill>
                  <a:schemeClr val="bg1"/>
                </a:solidFill>
              </a:rPr>
              <a:t>DE courses need to meet Regular &amp; Substantive (RSI) criteria to be eligible for Student Financial Aid </a:t>
            </a:r>
          </a:p>
        </p:txBody>
      </p:sp>
      <p:sp>
        <p:nvSpPr>
          <p:cNvPr id="6" name="Rectangle 5">
            <a:extLst>
              <a:ext uri="{FF2B5EF4-FFF2-40B4-BE49-F238E27FC236}">
                <a16:creationId xmlns:a16="http://schemas.microsoft.com/office/drawing/2014/main" id="{8ADE1577-7EAF-4D6C-A834-2E38C2173648}"/>
              </a:ext>
            </a:extLst>
          </p:cNvPr>
          <p:cNvSpPr/>
          <p:nvPr/>
        </p:nvSpPr>
        <p:spPr>
          <a:xfrm>
            <a:off x="2537717" y="3564372"/>
            <a:ext cx="739739" cy="297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9356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24380</TotalTime>
  <Words>3386</Words>
  <Application>Microsoft Office PowerPoint</Application>
  <PresentationFormat>On-screen Show (4:3)</PresentationFormat>
  <Paragraphs>243</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Comic Sans MS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TBD</dc:title>
  <dc:creator>Stover, Sheri</dc:creator>
  <cp:lastModifiedBy>Stover, Sheri</cp:lastModifiedBy>
  <cp:revision>1217</cp:revision>
  <dcterms:created xsi:type="dcterms:W3CDTF">2025-02-19T18:46:46Z</dcterms:created>
  <dcterms:modified xsi:type="dcterms:W3CDTF">2025-12-05T17:27:49Z</dcterms:modified>
</cp:coreProperties>
</file>